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4.xml" ContentType="application/vnd.openxmlformats-officedocument.presentationml.tags+xml"/>
  <Override PartName="/ppt/notesSlides/notesSlide29.xml" ContentType="application/vnd.openxmlformats-officedocument.presentationml.notesSlide+xml"/>
  <Override PartName="/ppt/tags/tag5.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6.xml" ContentType="application/vnd.openxmlformats-officedocument.presentationml.tags+xml"/>
  <Override PartName="/ppt/notesSlides/notesSlide37.xml" ContentType="application/vnd.openxmlformats-officedocument.presentationml.notesSlide+xml"/>
  <Override PartName="/ppt/tags/tag7.xml" ContentType="application/vnd.openxmlformats-officedocument.presentationml.tags+xml"/>
  <Override PartName="/ppt/notesSlides/notesSlide38.xml" ContentType="application/vnd.openxmlformats-officedocument.presentationml.notesSlide+xml"/>
  <Override PartName="/ppt/tags/tag8.xml" ContentType="application/vnd.openxmlformats-officedocument.presentationml.tags+xml"/>
  <Override PartName="/ppt/notesSlides/notesSlide39.xml" ContentType="application/vnd.openxmlformats-officedocument.presentationml.notesSlide+xml"/>
  <Override PartName="/ppt/tags/tag9.xml" ContentType="application/vnd.openxmlformats-officedocument.presentationml.tags+xml"/>
  <Override PartName="/ppt/notesSlides/notesSlide40.xml" ContentType="application/vnd.openxmlformats-officedocument.presentationml.notesSlide+xml"/>
  <Override PartName="/ppt/tags/tag10.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11.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2.xml" ContentType="application/vnd.openxmlformats-officedocument.presentationml.tags+xml"/>
  <Override PartName="/ppt/notesSlides/notesSlide48.xml" ContentType="application/vnd.openxmlformats-officedocument.presentationml.notesSlide+xml"/>
  <Override PartName="/ppt/tags/tag13.xml" ContentType="application/vnd.openxmlformats-officedocument.presentationml.tags+xml"/>
  <Override PartName="/ppt/notesSlides/notesSlide49.xml" ContentType="application/vnd.openxmlformats-officedocument.presentationml.notesSlide+xml"/>
  <Override PartName="/ppt/tags/tag14.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15.xml" ContentType="application/vnd.openxmlformats-officedocument.presentationml.tags+xml"/>
  <Override PartName="/ppt/notesSlides/notesSlide57.xml" ContentType="application/vnd.openxmlformats-officedocument.presentationml.notesSlide+xml"/>
  <Override PartName="/ppt/tags/tag16.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17.xml" ContentType="application/vnd.openxmlformats-officedocument.presentationml.tags+xml"/>
  <Override PartName="/ppt/notesSlides/notesSlide62.xml" ContentType="application/vnd.openxmlformats-officedocument.presentationml.notesSlide+xml"/>
  <Override PartName="/ppt/tags/tag18.xml" ContentType="application/vnd.openxmlformats-officedocument.presentationml.tags+xml"/>
  <Override PartName="/ppt/notesSlides/notesSlide63.xml" ContentType="application/vnd.openxmlformats-officedocument.presentationml.notesSlide+xml"/>
  <Override PartName="/ppt/tags/tag19.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20.xml" ContentType="application/vnd.openxmlformats-officedocument.presentationml.tags+xml"/>
  <Override PartName="/ppt/notesSlides/notesSlide66.xml" ContentType="application/vnd.openxmlformats-officedocument.presentationml.notesSlide+xml"/>
  <Override PartName="/ppt/tags/tag21.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tags/tag22.xml" ContentType="application/vnd.openxmlformats-officedocument.presentationml.tags+xml"/>
  <Override PartName="/ppt/notesSlides/notesSlide69.xml" ContentType="application/vnd.openxmlformats-officedocument.presentationml.notesSlide+xml"/>
  <Override PartName="/ppt/tags/tag23.xml" ContentType="application/vnd.openxmlformats-officedocument.presentationml.tags+xml"/>
  <Override PartName="/ppt/notesSlides/notesSlide70.xml" ContentType="application/vnd.openxmlformats-officedocument.presentationml.notesSlide+xml"/>
  <Override PartName="/ppt/tags/tag24.xml" ContentType="application/vnd.openxmlformats-officedocument.presentationml.tags+xml"/>
  <Override PartName="/ppt/notesSlides/notesSlide71.xml" ContentType="application/vnd.openxmlformats-officedocument.presentationml.notesSlide+xml"/>
  <Override PartName="/ppt/tags/tag25.xml" ContentType="application/vnd.openxmlformats-officedocument.presentationml.tags+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tags/tag26.xml" ContentType="application/vnd.openxmlformats-officedocument.presentationml.tags+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tags/tag27.xml" ContentType="application/vnd.openxmlformats-officedocument.presentationml.tags+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tags/tag28.xml" ContentType="application/vnd.openxmlformats-officedocument.presentationml.tags+xml"/>
  <Override PartName="/ppt/notesSlides/notesSlide84.xml" ContentType="application/vnd.openxmlformats-officedocument.presentationml.notesSlide+xml"/>
  <Override PartName="/ppt/tags/tag29.xml" ContentType="application/vnd.openxmlformats-officedocument.presentationml.tags+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tags/tag30.xml" ContentType="application/vnd.openxmlformats-officedocument.presentationml.tags+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tags/tag31.xml" ContentType="application/vnd.openxmlformats-officedocument.presentationml.tags+xml"/>
  <Override PartName="/ppt/notesSlides/notesSlide95.xml" ContentType="application/vnd.openxmlformats-officedocument.presentationml.notesSlide+xml"/>
  <Override PartName="/ppt/tags/tag32.xml" ContentType="application/vnd.openxmlformats-officedocument.presentationml.tags+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tags/tag33.xml" ContentType="application/vnd.openxmlformats-officedocument.presentationml.tags+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tags/tag34.xml" ContentType="application/vnd.openxmlformats-officedocument.presentationml.tags+xml"/>
  <Override PartName="/ppt/notesSlides/notesSlide147.xml" ContentType="application/vnd.openxmlformats-officedocument.presentationml.notesSlide+xml"/>
  <Override PartName="/ppt/tags/tag35.xml" ContentType="application/vnd.openxmlformats-officedocument.presentationml.tags+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tags/tag36.xml" ContentType="application/vnd.openxmlformats-officedocument.presentationml.tags+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tags/tag37.xml" ContentType="application/vnd.openxmlformats-officedocument.presentationml.tags+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tags/tag38.xml" ContentType="application/vnd.openxmlformats-officedocument.presentationml.tags+xml"/>
  <Override PartName="/ppt/notesSlides/notesSlide191.xml" ContentType="application/vnd.openxmlformats-officedocument.presentationml.notesSlide+xml"/>
  <Override PartName="/ppt/tags/tag39.xml" ContentType="application/vnd.openxmlformats-officedocument.presentationml.tags+xml"/>
  <Override PartName="/ppt/notesSlides/notesSlide192.xml" ContentType="application/vnd.openxmlformats-officedocument.presentationml.notesSlide+xml"/>
  <Override PartName="/ppt/tags/tag40.xml" ContentType="application/vnd.openxmlformats-officedocument.presentationml.tags+xml"/>
  <Override PartName="/ppt/notesSlides/notesSlide193.xml" ContentType="application/vnd.openxmlformats-officedocument.presentationml.notesSlide+xml"/>
  <Override PartName="/ppt/tags/tag41.xml" ContentType="application/vnd.openxmlformats-officedocument.presentationml.tags+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tags/tag42.xml" ContentType="application/vnd.openxmlformats-officedocument.presentationml.tags+xml"/>
  <Override PartName="/ppt/notesSlides/notesSlide197.xml" ContentType="application/vnd.openxmlformats-officedocument.presentationml.notesSlide+xml"/>
  <Override PartName="/ppt/tags/tag43.xml" ContentType="application/vnd.openxmlformats-officedocument.presentationml.tags+xml"/>
  <Override PartName="/ppt/notesSlides/notesSlide198.xml" ContentType="application/vnd.openxmlformats-officedocument.presentationml.notesSlide+xml"/>
  <Override PartName="/ppt/tags/tag44.xml" ContentType="application/vnd.openxmlformats-officedocument.presentationml.tags+xml"/>
  <Override PartName="/ppt/notesSlides/notesSlide199.xml" ContentType="application/vnd.openxmlformats-officedocument.presentationml.notesSlide+xml"/>
  <Override PartName="/ppt/tags/tag45.xml" ContentType="application/vnd.openxmlformats-officedocument.presentationml.tags+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09"/>
  </p:notesMasterIdLst>
  <p:sldIdLst>
    <p:sldId id="569" r:id="rId2"/>
    <p:sldId id="513" r:id="rId3"/>
    <p:sldId id="294" r:id="rId4"/>
    <p:sldId id="511" r:id="rId5"/>
    <p:sldId id="512" r:id="rId6"/>
    <p:sldId id="295" r:id="rId7"/>
    <p:sldId id="515" r:id="rId8"/>
    <p:sldId id="290" r:id="rId9"/>
    <p:sldId id="298" r:id="rId10"/>
    <p:sldId id="299" r:id="rId11"/>
    <p:sldId id="296" r:id="rId12"/>
    <p:sldId id="297" r:id="rId13"/>
    <p:sldId id="300" r:id="rId14"/>
    <p:sldId id="301" r:id="rId15"/>
    <p:sldId id="302" r:id="rId16"/>
    <p:sldId id="303" r:id="rId17"/>
    <p:sldId id="304" r:id="rId18"/>
    <p:sldId id="305" r:id="rId19"/>
    <p:sldId id="306" r:id="rId20"/>
    <p:sldId id="307" r:id="rId21"/>
    <p:sldId id="308" r:id="rId22"/>
    <p:sldId id="309" r:id="rId23"/>
    <p:sldId id="310" r:id="rId24"/>
    <p:sldId id="506" r:id="rId25"/>
    <p:sldId id="311" r:id="rId26"/>
    <p:sldId id="312" r:id="rId27"/>
    <p:sldId id="516" r:id="rId28"/>
    <p:sldId id="504" r:id="rId29"/>
    <p:sldId id="567" r:id="rId30"/>
    <p:sldId id="505" r:id="rId31"/>
    <p:sldId id="501" r:id="rId32"/>
    <p:sldId id="517" r:id="rId33"/>
    <p:sldId id="502" r:id="rId34"/>
    <p:sldId id="503" r:id="rId35"/>
    <p:sldId id="327" r:id="rId36"/>
    <p:sldId id="328" r:id="rId37"/>
    <p:sldId id="329" r:id="rId38"/>
    <p:sldId id="352" r:id="rId39"/>
    <p:sldId id="518" r:id="rId40"/>
    <p:sldId id="356" r:id="rId41"/>
    <p:sldId id="357" r:id="rId42"/>
    <p:sldId id="358" r:id="rId43"/>
    <p:sldId id="359" r:id="rId44"/>
    <p:sldId id="360" r:id="rId45"/>
    <p:sldId id="361" r:id="rId46"/>
    <p:sldId id="362" r:id="rId47"/>
    <p:sldId id="363" r:id="rId48"/>
    <p:sldId id="364" r:id="rId49"/>
    <p:sldId id="365" r:id="rId50"/>
    <p:sldId id="366" r:id="rId51"/>
    <p:sldId id="342" r:id="rId52"/>
    <p:sldId id="343" r:id="rId53"/>
    <p:sldId id="344" r:id="rId54"/>
    <p:sldId id="345" r:id="rId55"/>
    <p:sldId id="346" r:id="rId56"/>
    <p:sldId id="347" r:id="rId57"/>
    <p:sldId id="348" r:id="rId58"/>
    <p:sldId id="349" r:id="rId59"/>
    <p:sldId id="350" r:id="rId60"/>
    <p:sldId id="351" r:id="rId61"/>
    <p:sldId id="370" r:id="rId62"/>
    <p:sldId id="371" r:id="rId63"/>
    <p:sldId id="315" r:id="rId64"/>
    <p:sldId id="316" r:id="rId65"/>
    <p:sldId id="317" r:id="rId66"/>
    <p:sldId id="519" r:id="rId67"/>
    <p:sldId id="318" r:id="rId68"/>
    <p:sldId id="372" r:id="rId69"/>
    <p:sldId id="319" r:id="rId70"/>
    <p:sldId id="373" r:id="rId71"/>
    <p:sldId id="374" r:id="rId72"/>
    <p:sldId id="375" r:id="rId73"/>
    <p:sldId id="376" r:id="rId74"/>
    <p:sldId id="320" r:id="rId75"/>
    <p:sldId id="321" r:id="rId76"/>
    <p:sldId id="377" r:id="rId77"/>
    <p:sldId id="322" r:id="rId78"/>
    <p:sldId id="323" r:id="rId79"/>
    <p:sldId id="324" r:id="rId80"/>
    <p:sldId id="325" r:id="rId81"/>
    <p:sldId id="326" r:id="rId82"/>
    <p:sldId id="381" r:id="rId83"/>
    <p:sldId id="382" r:id="rId84"/>
    <p:sldId id="383" r:id="rId85"/>
    <p:sldId id="384" r:id="rId86"/>
    <p:sldId id="385" r:id="rId87"/>
    <p:sldId id="386" r:id="rId88"/>
    <p:sldId id="387" r:id="rId89"/>
    <p:sldId id="388" r:id="rId90"/>
    <p:sldId id="391" r:id="rId91"/>
    <p:sldId id="392" r:id="rId92"/>
    <p:sldId id="389" r:id="rId93"/>
    <p:sldId id="393" r:id="rId94"/>
    <p:sldId id="520" r:id="rId95"/>
    <p:sldId id="379" r:id="rId96"/>
    <p:sldId id="380" r:id="rId97"/>
    <p:sldId id="395" r:id="rId98"/>
    <p:sldId id="394" r:id="rId99"/>
    <p:sldId id="568" r:id="rId100"/>
    <p:sldId id="378" r:id="rId101"/>
    <p:sldId id="522" r:id="rId102"/>
    <p:sldId id="524" r:id="rId103"/>
    <p:sldId id="399" r:id="rId104"/>
    <p:sldId id="398" r:id="rId105"/>
    <p:sldId id="400" r:id="rId106"/>
    <p:sldId id="525" r:id="rId107"/>
    <p:sldId id="401" r:id="rId108"/>
    <p:sldId id="402" r:id="rId109"/>
    <p:sldId id="403" r:id="rId110"/>
    <p:sldId id="404" r:id="rId111"/>
    <p:sldId id="565" r:id="rId112"/>
    <p:sldId id="405" r:id="rId113"/>
    <p:sldId id="526" r:id="rId114"/>
    <p:sldId id="406" r:id="rId115"/>
    <p:sldId id="407" r:id="rId116"/>
    <p:sldId id="527" r:id="rId117"/>
    <p:sldId id="410" r:id="rId118"/>
    <p:sldId id="528" r:id="rId119"/>
    <p:sldId id="566" r:id="rId120"/>
    <p:sldId id="411" r:id="rId121"/>
    <p:sldId id="413" r:id="rId122"/>
    <p:sldId id="414" r:id="rId123"/>
    <p:sldId id="415" r:id="rId124"/>
    <p:sldId id="417" r:id="rId125"/>
    <p:sldId id="418" r:id="rId126"/>
    <p:sldId id="419" r:id="rId127"/>
    <p:sldId id="420" r:id="rId128"/>
    <p:sldId id="421" r:id="rId129"/>
    <p:sldId id="422" r:id="rId130"/>
    <p:sldId id="423" r:id="rId131"/>
    <p:sldId id="529" r:id="rId132"/>
    <p:sldId id="530" r:id="rId133"/>
    <p:sldId id="507" r:id="rId134"/>
    <p:sldId id="424" r:id="rId135"/>
    <p:sldId id="425" r:id="rId136"/>
    <p:sldId id="449" r:id="rId137"/>
    <p:sldId id="531" r:id="rId138"/>
    <p:sldId id="508" r:id="rId139"/>
    <p:sldId id="433" r:id="rId140"/>
    <p:sldId id="534" r:id="rId141"/>
    <p:sldId id="535" r:id="rId142"/>
    <p:sldId id="536" r:id="rId143"/>
    <p:sldId id="537" r:id="rId144"/>
    <p:sldId id="538" r:id="rId145"/>
    <p:sldId id="539" r:id="rId146"/>
    <p:sldId id="540" r:id="rId147"/>
    <p:sldId id="450" r:id="rId148"/>
    <p:sldId id="451" r:id="rId149"/>
    <p:sldId id="509" r:id="rId150"/>
    <p:sldId id="541" r:id="rId151"/>
    <p:sldId id="532" r:id="rId152"/>
    <p:sldId id="428" r:id="rId153"/>
    <p:sldId id="543" r:id="rId154"/>
    <p:sldId id="429" r:id="rId155"/>
    <p:sldId id="430" r:id="rId156"/>
    <p:sldId id="432" r:id="rId157"/>
    <p:sldId id="544" r:id="rId158"/>
    <p:sldId id="545" r:id="rId159"/>
    <p:sldId id="546" r:id="rId160"/>
    <p:sldId id="542" r:id="rId161"/>
    <p:sldId id="453" r:id="rId162"/>
    <p:sldId id="547" r:id="rId163"/>
    <p:sldId id="549" r:id="rId164"/>
    <p:sldId id="458" r:id="rId165"/>
    <p:sldId id="457" r:id="rId166"/>
    <p:sldId id="464" r:id="rId167"/>
    <p:sldId id="510" r:id="rId168"/>
    <p:sldId id="456" r:id="rId169"/>
    <p:sldId id="454" r:id="rId170"/>
    <p:sldId id="455" r:id="rId171"/>
    <p:sldId id="431" r:id="rId172"/>
    <p:sldId id="459" r:id="rId173"/>
    <p:sldId id="551" r:id="rId174"/>
    <p:sldId id="550" r:id="rId175"/>
    <p:sldId id="552" r:id="rId176"/>
    <p:sldId id="460" r:id="rId177"/>
    <p:sldId id="553" r:id="rId178"/>
    <p:sldId id="554" r:id="rId179"/>
    <p:sldId id="461" r:id="rId180"/>
    <p:sldId id="555" r:id="rId181"/>
    <p:sldId id="467" r:id="rId182"/>
    <p:sldId id="462" r:id="rId183"/>
    <p:sldId id="468" r:id="rId184"/>
    <p:sldId id="497" r:id="rId185"/>
    <p:sldId id="500" r:id="rId186"/>
    <p:sldId id="470" r:id="rId187"/>
    <p:sldId id="471" r:id="rId188"/>
    <p:sldId id="472" r:id="rId189"/>
    <p:sldId id="556" r:id="rId190"/>
    <p:sldId id="557" r:id="rId191"/>
    <p:sldId id="474" r:id="rId192"/>
    <p:sldId id="475" r:id="rId193"/>
    <p:sldId id="478" r:id="rId194"/>
    <p:sldId id="479" r:id="rId195"/>
    <p:sldId id="499" r:id="rId196"/>
    <p:sldId id="481" r:id="rId197"/>
    <p:sldId id="485" r:id="rId198"/>
    <p:sldId id="486" r:id="rId199"/>
    <p:sldId id="558" r:id="rId200"/>
    <p:sldId id="559" r:id="rId201"/>
    <p:sldId id="496" r:id="rId202"/>
    <p:sldId id="495" r:id="rId203"/>
    <p:sldId id="563" r:id="rId204"/>
    <p:sldId id="560" r:id="rId205"/>
    <p:sldId id="564" r:id="rId206"/>
    <p:sldId id="561" r:id="rId207"/>
    <p:sldId id="562" r:id="rId20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EFF00"/>
    <a:srgbClr val="2DC8FF"/>
    <a:srgbClr val="010000"/>
    <a:srgbClr val="FE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5D65EE-DB8B-0643-ABF4-52DA63163434}" v="1" dt="2021-02-06T23:55:16.7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84" autoAdjust="0"/>
    <p:restoredTop sz="79225" autoAdjust="0"/>
  </p:normalViewPr>
  <p:slideViewPr>
    <p:cSldViewPr snapToGrid="0" snapToObjects="1">
      <p:cViewPr varScale="1">
        <p:scale>
          <a:sx n="96" d="100"/>
          <a:sy n="96" d="100"/>
        </p:scale>
        <p:origin x="2072"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1576"/>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microsoft.com/office/2016/11/relationships/changesInfo" Target="changesInfos/changesInfo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notesMaster" Target="notesMasters/notesMaster1.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presProps" Target="presProps.xml"/><Relationship Id="rId215" Type="http://schemas.microsoft.com/office/2015/10/relationships/revisionInfo" Target="revisionInfo.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theme" Target="theme/theme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McKinny" userId="f2809424c7d4fe15" providerId="LiveId" clId="{34A31F90-A72B-E941-8B42-20742EB09191}"/>
    <pc:docChg chg="custSel addSld delSld modSld">
      <pc:chgData name="Chris McKinny" userId="f2809424c7d4fe15" providerId="LiveId" clId="{34A31F90-A72B-E941-8B42-20742EB09191}" dt="2020-06-15T20:26:40.754" v="281"/>
      <pc:docMkLst>
        <pc:docMk/>
      </pc:docMkLst>
      <pc:sldChg chg="addSp delSp modSp add modNotesTx">
        <pc:chgData name="Chris McKinny" userId="f2809424c7d4fe15" providerId="LiveId" clId="{34A31F90-A72B-E941-8B42-20742EB09191}" dt="2020-06-15T20:26:36.019" v="279" actId="20577"/>
        <pc:sldMkLst>
          <pc:docMk/>
          <pc:sldMk cId="175405465" sldId="568"/>
        </pc:sldMkLst>
        <pc:spChg chg="mod">
          <ac:chgData name="Chris McKinny" userId="f2809424c7d4fe15" providerId="LiveId" clId="{34A31F90-A72B-E941-8B42-20742EB09191}" dt="2020-06-15T20:26:36.019" v="279" actId="20577"/>
          <ac:spMkLst>
            <pc:docMk/>
            <pc:sldMk cId="175405465" sldId="568"/>
            <ac:spMk id="2" creationId="{00000000-0000-0000-0000-000000000000}"/>
          </ac:spMkLst>
        </pc:spChg>
        <pc:picChg chg="del">
          <ac:chgData name="Chris McKinny" userId="f2809424c7d4fe15" providerId="LiveId" clId="{34A31F90-A72B-E941-8B42-20742EB09191}" dt="2020-06-15T20:20:26.551" v="1" actId="478"/>
          <ac:picMkLst>
            <pc:docMk/>
            <pc:sldMk cId="175405465" sldId="568"/>
            <ac:picMk id="5" creationId="{00000000-0000-0000-0000-000000000000}"/>
          </ac:picMkLst>
        </pc:picChg>
        <pc:picChg chg="add mod">
          <ac:chgData name="Chris McKinny" userId="f2809424c7d4fe15" providerId="LiveId" clId="{34A31F90-A72B-E941-8B42-20742EB09191}" dt="2020-06-15T20:26:30.767" v="274" actId="14100"/>
          <ac:picMkLst>
            <pc:docMk/>
            <pc:sldMk cId="175405465" sldId="568"/>
            <ac:picMk id="7" creationId="{D8CFB54E-2F82-C445-B9B9-0102156DE881}"/>
          </ac:picMkLst>
        </pc:picChg>
      </pc:sldChg>
      <pc:sldChg chg="add del">
        <pc:chgData name="Chris McKinny" userId="f2809424c7d4fe15" providerId="LiveId" clId="{34A31F90-A72B-E941-8B42-20742EB09191}" dt="2020-06-15T20:26:40.754" v="281"/>
        <pc:sldMkLst>
          <pc:docMk/>
          <pc:sldMk cId="3300747691" sldId="569"/>
        </pc:sldMkLst>
      </pc:sldChg>
    </pc:docChg>
  </pc:docChgLst>
  <pc:docChgLst>
    <pc:chgData name="Kaelyn Peay" userId="969afaacf5236310" providerId="LiveId" clId="{355D65EE-DB8B-0643-ABF4-52DA63163434}"/>
    <pc:docChg chg="custSel modSld">
      <pc:chgData name="Kaelyn Peay" userId="969afaacf5236310" providerId="LiveId" clId="{355D65EE-DB8B-0643-ABF4-52DA63163434}" dt="2021-02-06T23:56:39.742" v="8" actId="478"/>
      <pc:docMkLst>
        <pc:docMk/>
      </pc:docMkLst>
      <pc:sldChg chg="addSp delSp modSp mod">
        <pc:chgData name="Kaelyn Peay" userId="969afaacf5236310" providerId="LiveId" clId="{355D65EE-DB8B-0643-ABF4-52DA63163434}" dt="2021-02-06T23:56:39.742" v="8" actId="478"/>
        <pc:sldMkLst>
          <pc:docMk/>
          <pc:sldMk cId="3047180308" sldId="393"/>
        </pc:sldMkLst>
        <pc:picChg chg="add del mod">
          <ac:chgData name="Kaelyn Peay" userId="969afaacf5236310" providerId="LiveId" clId="{355D65EE-DB8B-0643-ABF4-52DA63163434}" dt="2021-02-06T23:56:39.742" v="8" actId="478"/>
          <ac:picMkLst>
            <pc:docMk/>
            <pc:sldMk cId="3047180308" sldId="393"/>
            <ac:picMk id="6" creationId="{222B5B3B-9C68-464A-8BE5-A1D15686FE59}"/>
          </ac:picMkLst>
        </pc:picChg>
      </pc:sldChg>
    </pc:docChg>
  </pc:docChgLst>
  <pc:docChgLst>
    <pc:chgData name="Bethany Bolen" userId="8e338a04f9f07398" providerId="LiveId" clId="{B19E323F-13A3-4B72-A143-6B8D24312A46}"/>
    <pc:docChg chg="custSel modSld">
      <pc:chgData name="Bethany Bolen" userId="8e338a04f9f07398" providerId="LiveId" clId="{B19E323F-13A3-4B72-A143-6B8D24312A46}" dt="2020-09-01T04:00:19.875" v="138" actId="478"/>
      <pc:docMkLst>
        <pc:docMk/>
      </pc:docMkLst>
      <pc:sldChg chg="addSp delSp modSp mod">
        <pc:chgData name="Bethany Bolen" userId="8e338a04f9f07398" providerId="LiveId" clId="{B19E323F-13A3-4B72-A143-6B8D24312A46}" dt="2020-09-01T03:55:15.559" v="4" actId="478"/>
        <pc:sldMkLst>
          <pc:docMk/>
          <pc:sldMk cId="2134621916" sldId="294"/>
        </pc:sldMkLst>
        <pc:picChg chg="add mod ord">
          <ac:chgData name="Bethany Bolen" userId="8e338a04f9f07398" providerId="LiveId" clId="{B19E323F-13A3-4B72-A143-6B8D24312A46}" dt="2020-09-01T03:55:14.434" v="3" actId="167"/>
          <ac:picMkLst>
            <pc:docMk/>
            <pc:sldMk cId="2134621916" sldId="294"/>
            <ac:picMk id="6" creationId="{488D2CC3-E29F-48C0-81F7-C873A78FD3F5}"/>
          </ac:picMkLst>
        </pc:picChg>
        <pc:picChg chg="del">
          <ac:chgData name="Bethany Bolen" userId="8e338a04f9f07398" providerId="LiveId" clId="{B19E323F-13A3-4B72-A143-6B8D24312A46}" dt="2020-09-01T03:55:15.559" v="4" actId="478"/>
          <ac:picMkLst>
            <pc:docMk/>
            <pc:sldMk cId="2134621916" sldId="294"/>
            <ac:picMk id="1026" creationId="{00000000-0000-0000-0000-000000000000}"/>
          </ac:picMkLst>
        </pc:picChg>
      </pc:sldChg>
      <pc:sldChg chg="addSp delSp modSp mod">
        <pc:chgData name="Bethany Bolen" userId="8e338a04f9f07398" providerId="LiveId" clId="{B19E323F-13A3-4B72-A143-6B8D24312A46}" dt="2020-09-01T03:55:34.258" v="9" actId="478"/>
        <pc:sldMkLst>
          <pc:docMk/>
          <pc:sldMk cId="1621827163" sldId="312"/>
        </pc:sldMkLst>
        <pc:picChg chg="add mod ord">
          <ac:chgData name="Bethany Bolen" userId="8e338a04f9f07398" providerId="LiveId" clId="{B19E323F-13A3-4B72-A143-6B8D24312A46}" dt="2020-09-01T03:55:33.286" v="8" actId="167"/>
          <ac:picMkLst>
            <pc:docMk/>
            <pc:sldMk cId="1621827163" sldId="312"/>
            <ac:picMk id="6" creationId="{8DBA51FB-EA52-449C-8113-093FABC2A4EA}"/>
          </ac:picMkLst>
        </pc:picChg>
        <pc:picChg chg="del">
          <ac:chgData name="Bethany Bolen" userId="8e338a04f9f07398" providerId="LiveId" clId="{B19E323F-13A3-4B72-A143-6B8D24312A46}" dt="2020-09-01T03:55:34.258" v="9" actId="478"/>
          <ac:picMkLst>
            <pc:docMk/>
            <pc:sldMk cId="1621827163" sldId="312"/>
            <ac:picMk id="2050" creationId="{00000000-0000-0000-0000-000000000000}"/>
          </ac:picMkLst>
        </pc:picChg>
      </pc:sldChg>
      <pc:sldChg chg="addSp delSp modSp mod">
        <pc:chgData name="Bethany Bolen" userId="8e338a04f9f07398" providerId="LiveId" clId="{B19E323F-13A3-4B72-A143-6B8D24312A46}" dt="2020-09-01T03:56:58.346" v="30" actId="732"/>
        <pc:sldMkLst>
          <pc:docMk/>
          <pc:sldMk cId="2690691575" sldId="391"/>
        </pc:sldMkLst>
        <pc:picChg chg="add mod ord modCrop">
          <ac:chgData name="Bethany Bolen" userId="8e338a04f9f07398" providerId="LiveId" clId="{B19E323F-13A3-4B72-A143-6B8D24312A46}" dt="2020-09-01T03:56:58.346" v="30" actId="732"/>
          <ac:picMkLst>
            <pc:docMk/>
            <pc:sldMk cId="2690691575" sldId="391"/>
            <ac:picMk id="6" creationId="{39210947-1D53-4E40-A2A3-027A7F3DFFC5}"/>
          </ac:picMkLst>
        </pc:picChg>
        <pc:picChg chg="del">
          <ac:chgData name="Bethany Bolen" userId="8e338a04f9f07398" providerId="LiveId" clId="{B19E323F-13A3-4B72-A143-6B8D24312A46}" dt="2020-09-01T03:56:16.087" v="19" actId="478"/>
          <ac:picMkLst>
            <pc:docMk/>
            <pc:sldMk cId="2690691575" sldId="391"/>
            <ac:picMk id="7" creationId="{00000000-0000-0000-0000-000000000000}"/>
          </ac:picMkLst>
        </pc:picChg>
      </pc:sldChg>
      <pc:sldChg chg="addSp delSp modSp mod">
        <pc:chgData name="Bethany Bolen" userId="8e338a04f9f07398" providerId="LiveId" clId="{B19E323F-13A3-4B72-A143-6B8D24312A46}" dt="2020-09-01T03:57:17.254" v="33" actId="167"/>
        <pc:sldMkLst>
          <pc:docMk/>
          <pc:sldMk cId="293998654" sldId="392"/>
        </pc:sldMkLst>
        <pc:picChg chg="del">
          <ac:chgData name="Bethany Bolen" userId="8e338a04f9f07398" providerId="LiveId" clId="{B19E323F-13A3-4B72-A143-6B8D24312A46}" dt="2020-09-01T03:57:13.391" v="31" actId="478"/>
          <ac:picMkLst>
            <pc:docMk/>
            <pc:sldMk cId="293998654" sldId="392"/>
            <ac:picMk id="5" creationId="{00000000-0000-0000-0000-000000000000}"/>
          </ac:picMkLst>
        </pc:picChg>
        <pc:picChg chg="add ord">
          <ac:chgData name="Bethany Bolen" userId="8e338a04f9f07398" providerId="LiveId" clId="{B19E323F-13A3-4B72-A143-6B8D24312A46}" dt="2020-09-01T03:57:17.254" v="33" actId="167"/>
          <ac:picMkLst>
            <pc:docMk/>
            <pc:sldMk cId="293998654" sldId="392"/>
            <ac:picMk id="6" creationId="{FC8A36D0-0F2D-467C-AE9F-776D6A0D30B7}"/>
          </ac:picMkLst>
        </pc:picChg>
      </pc:sldChg>
      <pc:sldChg chg="addSp delSp modSp mod">
        <pc:chgData name="Bethany Bolen" userId="8e338a04f9f07398" providerId="LiveId" clId="{B19E323F-13A3-4B72-A143-6B8D24312A46}" dt="2020-09-01T03:57:44.522" v="44" actId="478"/>
        <pc:sldMkLst>
          <pc:docMk/>
          <pc:sldMk cId="598736110" sldId="398"/>
        </pc:sldMkLst>
        <pc:picChg chg="del">
          <ac:chgData name="Bethany Bolen" userId="8e338a04f9f07398" providerId="LiveId" clId="{B19E323F-13A3-4B72-A143-6B8D24312A46}" dt="2020-09-01T03:57:44.522" v="44" actId="478"/>
          <ac:picMkLst>
            <pc:docMk/>
            <pc:sldMk cId="598736110" sldId="398"/>
            <ac:picMk id="6" creationId="{00000000-0000-0000-0000-000000000000}"/>
          </ac:picMkLst>
        </pc:picChg>
        <pc:picChg chg="add mod ord">
          <ac:chgData name="Bethany Bolen" userId="8e338a04f9f07398" providerId="LiveId" clId="{B19E323F-13A3-4B72-A143-6B8D24312A46}" dt="2020-09-01T03:57:43.275" v="43" actId="167"/>
          <ac:picMkLst>
            <pc:docMk/>
            <pc:sldMk cId="598736110" sldId="398"/>
            <ac:picMk id="7" creationId="{2CD3FC6F-7F12-4E14-AC10-86FF4B2CACB5}"/>
          </ac:picMkLst>
        </pc:picChg>
      </pc:sldChg>
      <pc:sldChg chg="addSp delSp modSp mod">
        <pc:chgData name="Bethany Bolen" userId="8e338a04f9f07398" providerId="LiveId" clId="{B19E323F-13A3-4B72-A143-6B8D24312A46}" dt="2020-09-01T03:57:50.817" v="49" actId="478"/>
        <pc:sldMkLst>
          <pc:docMk/>
          <pc:sldMk cId="872202328" sldId="400"/>
        </pc:sldMkLst>
        <pc:picChg chg="add mod ord">
          <ac:chgData name="Bethany Bolen" userId="8e338a04f9f07398" providerId="LiveId" clId="{B19E323F-13A3-4B72-A143-6B8D24312A46}" dt="2020-09-01T03:57:49.133" v="48" actId="167"/>
          <ac:picMkLst>
            <pc:docMk/>
            <pc:sldMk cId="872202328" sldId="400"/>
            <ac:picMk id="6" creationId="{8F361E2D-9841-44E0-96A5-C96479863690}"/>
          </ac:picMkLst>
        </pc:picChg>
        <pc:picChg chg="del">
          <ac:chgData name="Bethany Bolen" userId="8e338a04f9f07398" providerId="LiveId" clId="{B19E323F-13A3-4B72-A143-6B8D24312A46}" dt="2020-09-01T03:57:50.817" v="49" actId="478"/>
          <ac:picMkLst>
            <pc:docMk/>
            <pc:sldMk cId="872202328" sldId="400"/>
            <ac:picMk id="1027" creationId="{00000000-0000-0000-0000-000000000000}"/>
          </ac:picMkLst>
        </pc:picChg>
      </pc:sldChg>
      <pc:sldChg chg="addSp delSp modSp mod">
        <pc:chgData name="Bethany Bolen" userId="8e338a04f9f07398" providerId="LiveId" clId="{B19E323F-13A3-4B72-A143-6B8D24312A46}" dt="2020-09-01T03:58:06.200" v="59" actId="478"/>
        <pc:sldMkLst>
          <pc:docMk/>
          <pc:sldMk cId="1415183772" sldId="410"/>
        </pc:sldMkLst>
        <pc:picChg chg="add mod ord">
          <ac:chgData name="Bethany Bolen" userId="8e338a04f9f07398" providerId="LiveId" clId="{B19E323F-13A3-4B72-A143-6B8D24312A46}" dt="2020-09-01T03:58:05.236" v="58" actId="167"/>
          <ac:picMkLst>
            <pc:docMk/>
            <pc:sldMk cId="1415183772" sldId="410"/>
            <ac:picMk id="6" creationId="{BC7E0A11-1004-4B33-8D4F-EA9E166AEB1D}"/>
          </ac:picMkLst>
        </pc:picChg>
        <pc:picChg chg="del">
          <ac:chgData name="Bethany Bolen" userId="8e338a04f9f07398" providerId="LiveId" clId="{B19E323F-13A3-4B72-A143-6B8D24312A46}" dt="2020-09-01T03:58:06.200" v="59" actId="478"/>
          <ac:picMkLst>
            <pc:docMk/>
            <pc:sldMk cId="1415183772" sldId="410"/>
            <ac:picMk id="3074" creationId="{00000000-0000-0000-0000-000000000000}"/>
          </ac:picMkLst>
        </pc:picChg>
      </pc:sldChg>
      <pc:sldChg chg="addSp delSp modSp mod">
        <pc:chgData name="Bethany Bolen" userId="8e338a04f9f07398" providerId="LiveId" clId="{B19E323F-13A3-4B72-A143-6B8D24312A46}" dt="2020-09-01T03:59:02.332" v="97" actId="478"/>
        <pc:sldMkLst>
          <pc:docMk/>
          <pc:sldMk cId="2041816410" sldId="428"/>
        </pc:sldMkLst>
        <pc:picChg chg="add mod ord">
          <ac:chgData name="Bethany Bolen" userId="8e338a04f9f07398" providerId="LiveId" clId="{B19E323F-13A3-4B72-A143-6B8D24312A46}" dt="2020-09-01T03:59:00.926" v="96" actId="167"/>
          <ac:picMkLst>
            <pc:docMk/>
            <pc:sldMk cId="2041816410" sldId="428"/>
            <ac:picMk id="6" creationId="{EB30EAB0-9F9F-4F39-A79F-C09C3A3573FC}"/>
          </ac:picMkLst>
        </pc:picChg>
        <pc:picChg chg="del">
          <ac:chgData name="Bethany Bolen" userId="8e338a04f9f07398" providerId="LiveId" clId="{B19E323F-13A3-4B72-A143-6B8D24312A46}" dt="2020-09-01T03:59:02.332" v="97" actId="478"/>
          <ac:picMkLst>
            <pc:docMk/>
            <pc:sldMk cId="2041816410" sldId="428"/>
            <ac:picMk id="1026" creationId="{00000000-0000-0000-0000-000000000000}"/>
          </ac:picMkLst>
        </pc:picChg>
      </pc:sldChg>
      <pc:sldChg chg="addSp delSp modSp mod">
        <pc:chgData name="Bethany Bolen" userId="8e338a04f9f07398" providerId="LiveId" clId="{B19E323F-13A3-4B72-A143-6B8D24312A46}" dt="2020-09-01T03:58:33.053" v="82" actId="478"/>
        <pc:sldMkLst>
          <pc:docMk/>
          <pc:sldMk cId="2894141842" sldId="433"/>
        </pc:sldMkLst>
        <pc:picChg chg="add mod ord">
          <ac:chgData name="Bethany Bolen" userId="8e338a04f9f07398" providerId="LiveId" clId="{B19E323F-13A3-4B72-A143-6B8D24312A46}" dt="2020-09-01T03:58:32.006" v="81" actId="167"/>
          <ac:picMkLst>
            <pc:docMk/>
            <pc:sldMk cId="2894141842" sldId="433"/>
            <ac:picMk id="3" creationId="{C9C6BE5E-27A3-4E48-B31E-132F7951585A}"/>
          </ac:picMkLst>
        </pc:picChg>
        <pc:picChg chg="del">
          <ac:chgData name="Bethany Bolen" userId="8e338a04f9f07398" providerId="LiveId" clId="{B19E323F-13A3-4B72-A143-6B8D24312A46}" dt="2020-09-01T03:58:33.053" v="82" actId="478"/>
          <ac:picMkLst>
            <pc:docMk/>
            <pc:sldMk cId="2894141842" sldId="433"/>
            <ac:picMk id="13314" creationId="{00000000-0000-0000-0000-000000000000}"/>
          </ac:picMkLst>
        </pc:picChg>
      </pc:sldChg>
      <pc:sldChg chg="addSp delSp modSp mod">
        <pc:chgData name="Bethany Bolen" userId="8e338a04f9f07398" providerId="LiveId" clId="{B19E323F-13A3-4B72-A143-6B8D24312A46}" dt="2020-09-01T03:59:35.995" v="116" actId="478"/>
        <pc:sldMkLst>
          <pc:docMk/>
          <pc:sldMk cId="3963902781" sldId="461"/>
        </pc:sldMkLst>
        <pc:picChg chg="add mod ord">
          <ac:chgData name="Bethany Bolen" userId="8e338a04f9f07398" providerId="LiveId" clId="{B19E323F-13A3-4B72-A143-6B8D24312A46}" dt="2020-09-01T03:59:34.157" v="115" actId="167"/>
          <ac:picMkLst>
            <pc:docMk/>
            <pc:sldMk cId="3963902781" sldId="461"/>
            <ac:picMk id="13" creationId="{23C31AAF-B080-4130-9656-4DA2CB79F5C5}"/>
          </ac:picMkLst>
        </pc:picChg>
        <pc:picChg chg="add del">
          <ac:chgData name="Bethany Bolen" userId="8e338a04f9f07398" providerId="LiveId" clId="{B19E323F-13A3-4B72-A143-6B8D24312A46}" dt="2020-09-01T03:59:35.995" v="116" actId="478"/>
          <ac:picMkLst>
            <pc:docMk/>
            <pc:sldMk cId="3963902781" sldId="461"/>
            <ac:picMk id="5122" creationId="{00000000-0000-0000-0000-000000000000}"/>
          </ac:picMkLst>
        </pc:picChg>
      </pc:sldChg>
      <pc:sldChg chg="addSp delSp modSp mod">
        <pc:chgData name="Bethany Bolen" userId="8e338a04f9f07398" providerId="LiveId" clId="{B19E323F-13A3-4B72-A143-6B8D24312A46}" dt="2020-09-01T03:59:19.246" v="109" actId="171"/>
        <pc:sldMkLst>
          <pc:docMk/>
          <pc:sldMk cId="344717064" sldId="510"/>
        </pc:sldMkLst>
        <pc:picChg chg="add mod ord">
          <ac:chgData name="Bethany Bolen" userId="8e338a04f9f07398" providerId="LiveId" clId="{B19E323F-13A3-4B72-A143-6B8D24312A46}" dt="2020-09-01T03:59:19.246" v="109" actId="171"/>
          <ac:picMkLst>
            <pc:docMk/>
            <pc:sldMk cId="344717064" sldId="510"/>
            <ac:picMk id="6" creationId="{9645FEBF-BC93-454A-BB9C-FB3A3E34840E}"/>
          </ac:picMkLst>
        </pc:picChg>
        <pc:picChg chg="del">
          <ac:chgData name="Bethany Bolen" userId="8e338a04f9f07398" providerId="LiveId" clId="{B19E323F-13A3-4B72-A143-6B8D24312A46}" dt="2020-09-01T03:59:15.556" v="103" actId="478"/>
          <ac:picMkLst>
            <pc:docMk/>
            <pc:sldMk cId="344717064" sldId="510"/>
            <ac:picMk id="19" creationId="{00000000-0000-0000-0000-000000000000}"/>
          </ac:picMkLst>
        </pc:picChg>
      </pc:sldChg>
      <pc:sldChg chg="addSp delSp modSp mod">
        <pc:chgData name="Bethany Bolen" userId="8e338a04f9f07398" providerId="LiveId" clId="{B19E323F-13A3-4B72-A143-6B8D24312A46}" dt="2020-09-01T03:55:39.662" v="14" actId="478"/>
        <pc:sldMkLst>
          <pc:docMk/>
          <pc:sldMk cId="927820742" sldId="516"/>
        </pc:sldMkLst>
        <pc:picChg chg="add mod ord">
          <ac:chgData name="Bethany Bolen" userId="8e338a04f9f07398" providerId="LiveId" clId="{B19E323F-13A3-4B72-A143-6B8D24312A46}" dt="2020-09-01T03:55:38.644" v="13" actId="167"/>
          <ac:picMkLst>
            <pc:docMk/>
            <pc:sldMk cId="927820742" sldId="516"/>
            <ac:picMk id="6" creationId="{D997C3C5-6F7C-4BF1-88A3-39AEF736972D}"/>
          </ac:picMkLst>
        </pc:picChg>
        <pc:picChg chg="del">
          <ac:chgData name="Bethany Bolen" userId="8e338a04f9f07398" providerId="LiveId" clId="{B19E323F-13A3-4B72-A143-6B8D24312A46}" dt="2020-09-01T03:55:39.662" v="14" actId="478"/>
          <ac:picMkLst>
            <pc:docMk/>
            <pc:sldMk cId="927820742" sldId="516"/>
            <ac:picMk id="2050" creationId="{00000000-0000-0000-0000-000000000000}"/>
          </ac:picMkLst>
        </pc:picChg>
      </pc:sldChg>
      <pc:sldChg chg="addSp delSp modSp mod">
        <pc:chgData name="Bethany Bolen" userId="8e338a04f9f07398" providerId="LiveId" clId="{B19E323F-13A3-4B72-A143-6B8D24312A46}" dt="2020-09-01T03:57:36.224" v="39" actId="1076"/>
        <pc:sldMkLst>
          <pc:docMk/>
          <pc:sldMk cId="996521661" sldId="524"/>
        </pc:sldMkLst>
        <pc:picChg chg="add mod">
          <ac:chgData name="Bethany Bolen" userId="8e338a04f9f07398" providerId="LiveId" clId="{B19E323F-13A3-4B72-A143-6B8D24312A46}" dt="2020-09-01T03:57:36.224" v="39" actId="1076"/>
          <ac:picMkLst>
            <pc:docMk/>
            <pc:sldMk cId="996521661" sldId="524"/>
            <ac:picMk id="7" creationId="{21E2BD7F-5D3E-450C-AC71-4B758922FFE9}"/>
          </ac:picMkLst>
        </pc:picChg>
        <pc:picChg chg="del">
          <ac:chgData name="Bethany Bolen" userId="8e338a04f9f07398" providerId="LiveId" clId="{B19E323F-13A3-4B72-A143-6B8D24312A46}" dt="2020-09-01T03:57:31.755" v="38" actId="478"/>
          <ac:picMkLst>
            <pc:docMk/>
            <pc:sldMk cId="996521661" sldId="524"/>
            <ac:picMk id="19" creationId="{00000000-0000-0000-0000-000000000000}"/>
          </ac:picMkLst>
        </pc:picChg>
      </pc:sldChg>
      <pc:sldChg chg="addSp delSp modSp mod">
        <pc:chgData name="Bethany Bolen" userId="8e338a04f9f07398" providerId="LiveId" clId="{B19E323F-13A3-4B72-A143-6B8D24312A46}" dt="2020-09-01T03:58:00.345" v="54" actId="478"/>
        <pc:sldMkLst>
          <pc:docMk/>
          <pc:sldMk cId="453006730" sldId="527"/>
        </pc:sldMkLst>
        <pc:picChg chg="add mod ord">
          <ac:chgData name="Bethany Bolen" userId="8e338a04f9f07398" providerId="LiveId" clId="{B19E323F-13A3-4B72-A143-6B8D24312A46}" dt="2020-09-01T03:57:58.819" v="53" actId="962"/>
          <ac:picMkLst>
            <pc:docMk/>
            <pc:sldMk cId="453006730" sldId="527"/>
            <ac:picMk id="6" creationId="{0A4825D2-BCFC-4C09-8C33-173F386FECBD}"/>
          </ac:picMkLst>
        </pc:picChg>
        <pc:picChg chg="del">
          <ac:chgData name="Bethany Bolen" userId="8e338a04f9f07398" providerId="LiveId" clId="{B19E323F-13A3-4B72-A143-6B8D24312A46}" dt="2020-09-01T03:58:00.345" v="54" actId="478"/>
          <ac:picMkLst>
            <pc:docMk/>
            <pc:sldMk cId="453006730" sldId="527"/>
            <ac:picMk id="1026" creationId="{00000000-0000-0000-0000-000000000000}"/>
          </ac:picMkLst>
        </pc:picChg>
      </pc:sldChg>
      <pc:sldChg chg="addSp delSp modSp mod">
        <pc:chgData name="Bethany Bolen" userId="8e338a04f9f07398" providerId="LiveId" clId="{B19E323F-13A3-4B72-A143-6B8D24312A46}" dt="2020-09-01T03:58:19.732" v="77" actId="732"/>
        <pc:sldMkLst>
          <pc:docMk/>
          <pc:sldMk cId="3241460246" sldId="528"/>
        </pc:sldMkLst>
        <pc:picChg chg="add mod ord modCrop">
          <ac:chgData name="Bethany Bolen" userId="8e338a04f9f07398" providerId="LiveId" clId="{B19E323F-13A3-4B72-A143-6B8D24312A46}" dt="2020-09-01T03:58:19.732" v="77" actId="732"/>
          <ac:picMkLst>
            <pc:docMk/>
            <pc:sldMk cId="3241460246" sldId="528"/>
            <ac:picMk id="6" creationId="{5E45C292-8A9C-4DB2-9555-32944D8A6DBD}"/>
          </ac:picMkLst>
        </pc:picChg>
        <pc:picChg chg="del">
          <ac:chgData name="Bethany Bolen" userId="8e338a04f9f07398" providerId="LiveId" clId="{B19E323F-13A3-4B72-A143-6B8D24312A46}" dt="2020-09-01T03:58:13.001" v="64" actId="478"/>
          <ac:picMkLst>
            <pc:docMk/>
            <pc:sldMk cId="3241460246" sldId="528"/>
            <ac:picMk id="2050" creationId="{00000000-0000-0000-0000-000000000000}"/>
          </ac:picMkLst>
        </pc:picChg>
      </pc:sldChg>
      <pc:sldChg chg="addSp delSp modSp mod">
        <pc:chgData name="Bethany Bolen" userId="8e338a04f9f07398" providerId="LiveId" clId="{B19E323F-13A3-4B72-A143-6B8D24312A46}" dt="2020-09-01T03:58:52.474" v="92" actId="478"/>
        <pc:sldMkLst>
          <pc:docMk/>
          <pc:sldMk cId="2743673038" sldId="532"/>
        </pc:sldMkLst>
        <pc:picChg chg="add mod ord">
          <ac:chgData name="Bethany Bolen" userId="8e338a04f9f07398" providerId="LiveId" clId="{B19E323F-13A3-4B72-A143-6B8D24312A46}" dt="2020-09-01T03:58:51.317" v="91" actId="167"/>
          <ac:picMkLst>
            <pc:docMk/>
            <pc:sldMk cId="2743673038" sldId="532"/>
            <ac:picMk id="6" creationId="{DB7C8E8A-CB6B-47FE-9A80-B24A600E9C1C}"/>
          </ac:picMkLst>
        </pc:picChg>
        <pc:picChg chg="del">
          <ac:chgData name="Bethany Bolen" userId="8e338a04f9f07398" providerId="LiveId" clId="{B19E323F-13A3-4B72-A143-6B8D24312A46}" dt="2020-09-01T03:58:52.474" v="92" actId="478"/>
          <ac:picMkLst>
            <pc:docMk/>
            <pc:sldMk cId="2743673038" sldId="532"/>
            <ac:picMk id="13" creationId="{00000000-0000-0000-0000-000000000000}"/>
          </ac:picMkLst>
        </pc:picChg>
      </pc:sldChg>
      <pc:sldChg chg="addSp delSp modSp mod">
        <pc:chgData name="Bethany Bolen" userId="8e338a04f9f07398" providerId="LiveId" clId="{B19E323F-13A3-4B72-A143-6B8D24312A46}" dt="2020-09-01T03:58:43.216" v="87" actId="478"/>
        <pc:sldMkLst>
          <pc:docMk/>
          <pc:sldMk cId="1663342427" sldId="539"/>
        </pc:sldMkLst>
        <pc:picChg chg="add mod ord">
          <ac:chgData name="Bethany Bolen" userId="8e338a04f9f07398" providerId="LiveId" clId="{B19E323F-13A3-4B72-A143-6B8D24312A46}" dt="2020-09-01T03:58:42.043" v="86" actId="167"/>
          <ac:picMkLst>
            <pc:docMk/>
            <pc:sldMk cId="1663342427" sldId="539"/>
            <ac:picMk id="6" creationId="{553A8624-1992-486F-A1EC-42B64CC27E3B}"/>
          </ac:picMkLst>
        </pc:picChg>
        <pc:picChg chg="del">
          <ac:chgData name="Bethany Bolen" userId="8e338a04f9f07398" providerId="LiveId" clId="{B19E323F-13A3-4B72-A143-6B8D24312A46}" dt="2020-09-01T03:58:43.216" v="87" actId="478"/>
          <ac:picMkLst>
            <pc:docMk/>
            <pc:sldMk cId="1663342427" sldId="539"/>
            <ac:picMk id="1026" creationId="{00000000-0000-0000-0000-000000000000}"/>
          </ac:picMkLst>
        </pc:picChg>
      </pc:sldChg>
      <pc:sldChg chg="addSp delSp modSp mod">
        <pc:chgData name="Bethany Bolen" userId="8e338a04f9f07398" providerId="LiveId" clId="{B19E323F-13A3-4B72-A143-6B8D24312A46}" dt="2020-09-01T03:59:09.793" v="102" actId="478"/>
        <pc:sldMkLst>
          <pc:docMk/>
          <pc:sldMk cId="3078009984" sldId="546"/>
        </pc:sldMkLst>
        <pc:picChg chg="add mod ord">
          <ac:chgData name="Bethany Bolen" userId="8e338a04f9f07398" providerId="LiveId" clId="{B19E323F-13A3-4B72-A143-6B8D24312A46}" dt="2020-09-01T03:59:08.804" v="101" actId="167"/>
          <ac:picMkLst>
            <pc:docMk/>
            <pc:sldMk cId="3078009984" sldId="546"/>
            <ac:picMk id="6" creationId="{925886D8-C98D-49FB-B5F4-284438CC9702}"/>
          </ac:picMkLst>
        </pc:picChg>
        <pc:picChg chg="del">
          <ac:chgData name="Bethany Bolen" userId="8e338a04f9f07398" providerId="LiveId" clId="{B19E323F-13A3-4B72-A143-6B8D24312A46}" dt="2020-09-01T03:59:09.793" v="102" actId="478"/>
          <ac:picMkLst>
            <pc:docMk/>
            <pc:sldMk cId="3078009984" sldId="546"/>
            <ac:picMk id="3074" creationId="{00000000-0000-0000-0000-000000000000}"/>
          </ac:picMkLst>
        </pc:picChg>
      </pc:sldChg>
      <pc:sldChg chg="addSp delSp modSp mod">
        <pc:chgData name="Bethany Bolen" userId="8e338a04f9f07398" providerId="LiveId" clId="{B19E323F-13A3-4B72-A143-6B8D24312A46}" dt="2020-09-01T03:59:52.622" v="121" actId="478"/>
        <pc:sldMkLst>
          <pc:docMk/>
          <pc:sldMk cId="2608222140" sldId="556"/>
        </pc:sldMkLst>
        <pc:picChg chg="add mod ord">
          <ac:chgData name="Bethany Bolen" userId="8e338a04f9f07398" providerId="LiveId" clId="{B19E323F-13A3-4B72-A143-6B8D24312A46}" dt="2020-09-01T03:59:52.316" v="119" actId="27614"/>
          <ac:picMkLst>
            <pc:docMk/>
            <pc:sldMk cId="2608222140" sldId="556"/>
            <ac:picMk id="6" creationId="{96ED18AE-C31E-4613-8B27-3D83095ABB70}"/>
          </ac:picMkLst>
        </pc:picChg>
        <pc:picChg chg="del mod">
          <ac:chgData name="Bethany Bolen" userId="8e338a04f9f07398" providerId="LiveId" clId="{B19E323F-13A3-4B72-A143-6B8D24312A46}" dt="2020-09-01T03:59:52.622" v="121" actId="478"/>
          <ac:picMkLst>
            <pc:docMk/>
            <pc:sldMk cId="2608222140" sldId="556"/>
            <ac:picMk id="6146" creationId="{00000000-0000-0000-0000-000000000000}"/>
          </ac:picMkLst>
        </pc:picChg>
      </pc:sldChg>
      <pc:sldChg chg="addSp delSp modSp mod">
        <pc:chgData name="Bethany Bolen" userId="8e338a04f9f07398" providerId="LiveId" clId="{B19E323F-13A3-4B72-A143-6B8D24312A46}" dt="2020-09-01T04:00:03.163" v="126" actId="478"/>
        <pc:sldMkLst>
          <pc:docMk/>
          <pc:sldMk cId="2890552531" sldId="560"/>
        </pc:sldMkLst>
        <pc:picChg chg="add mod ord">
          <ac:chgData name="Bethany Bolen" userId="8e338a04f9f07398" providerId="LiveId" clId="{B19E323F-13A3-4B72-A143-6B8D24312A46}" dt="2020-09-01T04:00:02.027" v="125" actId="167"/>
          <ac:picMkLst>
            <pc:docMk/>
            <pc:sldMk cId="2890552531" sldId="560"/>
            <ac:picMk id="6" creationId="{3854B781-8C44-4E40-A2E9-D210C55D9672}"/>
          </ac:picMkLst>
        </pc:picChg>
        <pc:picChg chg="del">
          <ac:chgData name="Bethany Bolen" userId="8e338a04f9f07398" providerId="LiveId" clId="{B19E323F-13A3-4B72-A143-6B8D24312A46}" dt="2020-09-01T04:00:03.163" v="126" actId="478"/>
          <ac:picMkLst>
            <pc:docMk/>
            <pc:sldMk cId="2890552531" sldId="560"/>
            <ac:picMk id="7170" creationId="{00000000-0000-0000-0000-000000000000}"/>
          </ac:picMkLst>
        </pc:picChg>
      </pc:sldChg>
      <pc:sldChg chg="addSp delSp modSp mod">
        <pc:chgData name="Bethany Bolen" userId="8e338a04f9f07398" providerId="LiveId" clId="{B19E323F-13A3-4B72-A143-6B8D24312A46}" dt="2020-09-01T04:00:19.875" v="138" actId="478"/>
        <pc:sldMkLst>
          <pc:docMk/>
          <pc:sldMk cId="381336550" sldId="561"/>
        </pc:sldMkLst>
        <pc:picChg chg="add mod ord">
          <ac:chgData name="Bethany Bolen" userId="8e338a04f9f07398" providerId="LiveId" clId="{B19E323F-13A3-4B72-A143-6B8D24312A46}" dt="2020-09-01T04:00:18.826" v="137" actId="167"/>
          <ac:picMkLst>
            <pc:docMk/>
            <pc:sldMk cId="381336550" sldId="561"/>
            <ac:picMk id="6" creationId="{5BCA9BE2-C884-4049-8ED4-A9360C69B4BE}"/>
          </ac:picMkLst>
        </pc:picChg>
        <pc:picChg chg="del">
          <ac:chgData name="Bethany Bolen" userId="8e338a04f9f07398" providerId="LiveId" clId="{B19E323F-13A3-4B72-A143-6B8D24312A46}" dt="2020-09-01T04:00:19.875" v="138" actId="478"/>
          <ac:picMkLst>
            <pc:docMk/>
            <pc:sldMk cId="381336550" sldId="561"/>
            <ac:picMk id="2050" creationId="{00000000-0000-0000-0000-000000000000}"/>
          </ac:picMkLst>
        </pc:picChg>
      </pc:sldChg>
      <pc:sldChg chg="addSp delSp modSp mod">
        <pc:chgData name="Bethany Bolen" userId="8e338a04f9f07398" providerId="LiveId" clId="{B19E323F-13A3-4B72-A143-6B8D24312A46}" dt="2020-09-01T04:00:13.957" v="133" actId="478"/>
        <pc:sldMkLst>
          <pc:docMk/>
          <pc:sldMk cId="1289725990" sldId="564"/>
        </pc:sldMkLst>
        <pc:picChg chg="add mod ord">
          <ac:chgData name="Bethany Bolen" userId="8e338a04f9f07398" providerId="LiveId" clId="{B19E323F-13A3-4B72-A143-6B8D24312A46}" dt="2020-09-01T04:00:12.529" v="132" actId="167"/>
          <ac:picMkLst>
            <pc:docMk/>
            <pc:sldMk cId="1289725990" sldId="564"/>
            <ac:picMk id="6" creationId="{C36A0F5C-A28E-41C7-9526-03D31A24390A}"/>
          </ac:picMkLst>
        </pc:picChg>
        <pc:picChg chg="add del">
          <ac:chgData name="Bethany Bolen" userId="8e338a04f9f07398" providerId="LiveId" clId="{B19E323F-13A3-4B72-A143-6B8D24312A46}" dt="2020-09-01T04:00:13.957" v="133" actId="478"/>
          <ac:picMkLst>
            <pc:docMk/>
            <pc:sldMk cId="1289725990" sldId="564"/>
            <ac:picMk id="7170"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2/6/21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digitalcollections.nypl.org/items/510d47dc-4778-a3d9-e040-e00a18064a99"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mat01285</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King David Street is located west of the Old City of Jerusalem.</a:t>
            </a:r>
          </a:p>
          <a:p>
            <a:endParaRPr lang="en-US"/>
          </a:p>
          <a:p>
            <a:r>
              <a:rPr lang="en-US"/>
              <a:t>df072404972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25289468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author here refers to the Israelite God as “Yahweh, God of hosts” (Heb. </a:t>
            </a:r>
            <a:r>
              <a:rPr lang="he-IL" baseline="0" dirty="0"/>
              <a:t>יהוָה אֱלֹהֵי </a:t>
            </a:r>
            <a:r>
              <a:rPr lang="he-IL" sz="1200" b="0" i="0" u="none" strike="noStrike" kern="1200" baseline="0" dirty="0">
                <a:solidFill>
                  <a:schemeClr val="tx1"/>
                </a:solidFill>
                <a:latin typeface="+mn-lt"/>
                <a:ea typeface="+mn-ea"/>
                <a:cs typeface="+mn-cs"/>
              </a:rPr>
              <a:t>צְבָאוֹת</a:t>
            </a:r>
            <a:r>
              <a:rPr lang="en-US" sz="1200" b="0" i="0" u="none" strike="noStrike" kern="1200" baseline="0" dirty="0">
                <a:solidFill>
                  <a:schemeClr val="tx1"/>
                </a:solidFill>
                <a:latin typeface="+mn-lt"/>
                <a:ea typeface="+mn-ea"/>
                <a:cs typeface="+mn-cs"/>
              </a:rPr>
              <a:t>). The word “hosts” (Heb. </a:t>
            </a:r>
            <a:r>
              <a:rPr lang="en-US" sz="1200" b="0" i="1" u="none" strike="noStrike" kern="1200" baseline="0" dirty="0" err="1">
                <a:solidFill>
                  <a:schemeClr val="tx1"/>
                </a:solidFill>
                <a:latin typeface="+mn-lt"/>
                <a:ea typeface="+mn-ea"/>
                <a:cs typeface="+mn-cs"/>
              </a:rPr>
              <a:t>tsabaoth</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צְבָאוֹת</a:t>
            </a:r>
            <a:r>
              <a:rPr lang="en-US" sz="1200" b="0" i="0" u="none" strike="noStrike" kern="1200" baseline="0" dirty="0">
                <a:solidFill>
                  <a:schemeClr val="tx1"/>
                </a:solidFill>
                <a:latin typeface="+mn-lt"/>
                <a:ea typeface="+mn-ea"/>
                <a:cs typeface="+mn-cs"/>
              </a:rPr>
              <a:t>) refers to an army or military troops. The title “Yahweh </a:t>
            </a:r>
            <a:r>
              <a:rPr lang="en-US" dirty="0" err="1"/>
              <a:t>Sabaoth</a:t>
            </a:r>
            <a:r>
              <a:rPr lang="en-US" dirty="0"/>
              <a:t>,” or “Yahweh of Hosts/Armies” is even more common (e.g., 1 Sam 1:3, 1 Kgs 18:15, etc.). The inscription shown here refers to God by that name. The full inscription on this limestone slab reads, “Cursed be </a:t>
            </a:r>
            <a:r>
              <a:rPr lang="en-US" dirty="0" err="1"/>
              <a:t>Ḥagap</a:t>
            </a:r>
            <a:r>
              <a:rPr lang="en-US" dirty="0"/>
              <a:t> son of </a:t>
            </a:r>
            <a:r>
              <a:rPr lang="en-US" dirty="0" err="1"/>
              <a:t>Ḥagab</a:t>
            </a:r>
            <a:r>
              <a:rPr lang="en-US" dirty="0"/>
              <a:t>, by Yahweh </a:t>
            </a:r>
            <a:r>
              <a:rPr lang="en-US" dirty="0" err="1"/>
              <a:t>Ṣabaoth</a:t>
            </a:r>
            <a:r>
              <a:rPr lang="en-US" dirty="0"/>
              <a:t>” (Heb. </a:t>
            </a:r>
            <a:r>
              <a:rPr lang="he-IL" dirty="0"/>
              <a:t>ארר חגף בן חגב ליהוה צבאת</a:t>
            </a:r>
            <a:r>
              <a:rPr lang="en-US" dirty="0"/>
              <a:t>).</a:t>
            </a:r>
            <a:r>
              <a:rPr lang="he-IL" dirty="0"/>
              <a:t> </a:t>
            </a:r>
            <a:r>
              <a:rPr lang="en-US" dirty="0"/>
              <a:t>This inscription was photographed at the Bible Lands Museum in Jerusalem. The next slide includes labels for the divine reference.</a:t>
            </a:r>
          </a:p>
          <a:p>
            <a:endParaRPr lang="en-US" dirty="0"/>
          </a:p>
          <a:p>
            <a:r>
              <a:rPr lang="en-US" dirty="0"/>
              <a:t>mjb1904257031</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31950871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author here refers to the Israelite God as “Yahweh, God of hosts” (Heb. </a:t>
            </a:r>
            <a:r>
              <a:rPr lang="he-IL" baseline="0" dirty="0"/>
              <a:t>יהוָה אֱלֹהֵי </a:t>
            </a:r>
            <a:r>
              <a:rPr lang="he-IL" sz="1200" b="0" i="0" u="none" strike="noStrike" kern="1200" baseline="0" dirty="0">
                <a:solidFill>
                  <a:schemeClr val="tx1"/>
                </a:solidFill>
                <a:latin typeface="+mn-lt"/>
                <a:ea typeface="+mn-ea"/>
                <a:cs typeface="+mn-cs"/>
              </a:rPr>
              <a:t>צְבָאוֹת</a:t>
            </a:r>
            <a:r>
              <a:rPr lang="en-US" sz="1200" b="0" i="0" u="none" strike="noStrike" kern="1200" baseline="0" dirty="0">
                <a:solidFill>
                  <a:schemeClr val="tx1"/>
                </a:solidFill>
                <a:latin typeface="+mn-lt"/>
                <a:ea typeface="+mn-ea"/>
                <a:cs typeface="+mn-cs"/>
              </a:rPr>
              <a:t>). The word “hosts” (Heb. </a:t>
            </a:r>
            <a:r>
              <a:rPr lang="en-US" sz="1200" b="0" i="1" u="none" strike="noStrike" kern="1200" baseline="0" dirty="0" err="1">
                <a:solidFill>
                  <a:schemeClr val="tx1"/>
                </a:solidFill>
                <a:latin typeface="+mn-lt"/>
                <a:ea typeface="+mn-ea"/>
                <a:cs typeface="+mn-cs"/>
              </a:rPr>
              <a:t>tsabaoth</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צְבָאוֹת</a:t>
            </a:r>
            <a:r>
              <a:rPr lang="en-US" sz="1200" b="0" i="0" u="none" strike="noStrike" kern="1200" baseline="0" dirty="0">
                <a:solidFill>
                  <a:schemeClr val="tx1"/>
                </a:solidFill>
                <a:latin typeface="+mn-lt"/>
                <a:ea typeface="+mn-ea"/>
                <a:cs typeface="+mn-cs"/>
              </a:rPr>
              <a:t>) refers to an army or military troops. The title “Yahweh </a:t>
            </a:r>
            <a:r>
              <a:rPr lang="en-US" dirty="0" err="1"/>
              <a:t>Sabaoth</a:t>
            </a:r>
            <a:r>
              <a:rPr lang="en-US" dirty="0"/>
              <a:t>,” or “Yahweh of Hosts/Armies” is even more common (e.g., 1 Sam 1:3, 1 Kgs 18:15, etc.). The inscription shown here refers to God by that name. The full inscription on this limestone slab reads, “Cursed be </a:t>
            </a:r>
            <a:r>
              <a:rPr lang="en-US" dirty="0" err="1"/>
              <a:t>Ḥagap</a:t>
            </a:r>
            <a:r>
              <a:rPr lang="en-US" dirty="0"/>
              <a:t> son of </a:t>
            </a:r>
            <a:r>
              <a:rPr lang="en-US" dirty="0" err="1"/>
              <a:t>Ḥagab</a:t>
            </a:r>
            <a:r>
              <a:rPr lang="en-US" dirty="0"/>
              <a:t>, by Yahweh </a:t>
            </a:r>
            <a:r>
              <a:rPr lang="en-US" dirty="0" err="1"/>
              <a:t>Ṣabaoth</a:t>
            </a:r>
            <a:r>
              <a:rPr lang="en-US" dirty="0"/>
              <a:t>” (Heb. </a:t>
            </a:r>
            <a:r>
              <a:rPr lang="he-IL" dirty="0"/>
              <a:t>ארר חגף בן חגב ליהוה צבאת</a:t>
            </a:r>
            <a:r>
              <a:rPr lang="en-US" dirty="0"/>
              <a:t>).</a:t>
            </a:r>
            <a:r>
              <a:rPr lang="he-IL" dirty="0"/>
              <a:t> </a:t>
            </a:r>
            <a:r>
              <a:rPr lang="en-US" dirty="0"/>
              <a:t>This inscription was photographed at the Bible Lands Museum in Jerusalem. The word “Yahweh” is highlighted in red, and “</a:t>
            </a:r>
            <a:r>
              <a:rPr lang="en-US" dirty="0" err="1"/>
              <a:t>Sabaoth</a:t>
            </a:r>
            <a:r>
              <a:rPr lang="en-US" dirty="0"/>
              <a:t>” (hosts, or armies, </a:t>
            </a:r>
            <a:r>
              <a:rPr lang="he-IL" dirty="0"/>
              <a:t>צְבָאוֹת</a:t>
            </a:r>
            <a:r>
              <a:rPr lang="en-US" dirty="0"/>
              <a:t>) is highlighted in black. An editable version is included behind this graphic for those who may wish to change it.</a:t>
            </a:r>
          </a:p>
          <a:p>
            <a:endParaRPr lang="en-US" dirty="0"/>
          </a:p>
          <a:p>
            <a:r>
              <a:rPr lang="en-US" dirty="0"/>
              <a:t>mjb1904257031</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31950871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aerial</a:t>
            </a:r>
            <a:r>
              <a:rPr lang="en-US" sz="1200" kern="1200" baseline="0" dirty="0">
                <a:solidFill>
                  <a:schemeClr val="tx1"/>
                </a:solidFill>
                <a:effectLst/>
                <a:latin typeface="+mn-lt"/>
                <a:ea typeface="+mn-ea"/>
                <a:cs typeface="+mn-cs"/>
              </a:rPr>
              <a:t> photo from the early 20th century shows the city of Tyre. In David’s day, the city was an island in the Mediterranean Sea, situated about a half mile (0.8 km) from shore. Alexander the Great built a berm across the intervening channel when he conquered the city circa 332 BC, and eventually the tides pushed enough sand up along the berm to create a peninsula, visible here in the foreground of the photo. </a:t>
            </a:r>
            <a:r>
              <a:rPr lang="en-US" sz="1200" kern="1200" dirty="0">
                <a:solidFill>
                  <a:schemeClr val="tx1"/>
                </a:solidFill>
                <a:effectLst/>
                <a:latin typeface="+mn-lt"/>
                <a:ea typeface="+mn-ea"/>
                <a:cs typeface="+mn-cs"/>
              </a:rPr>
              <a:t>This image comes from Gustaf Dalman, </a:t>
            </a:r>
            <a:r>
              <a:rPr lang="en-US" sz="1200" i="1" kern="1200" dirty="0" err="1">
                <a:solidFill>
                  <a:schemeClr val="tx1"/>
                </a:solidFill>
                <a:effectLst/>
                <a:latin typeface="+mn-lt"/>
                <a:ea typeface="+mn-ea"/>
                <a:cs typeface="+mn-cs"/>
              </a:rPr>
              <a:t>Hundert</a:t>
            </a:r>
            <a:r>
              <a:rPr lang="en-US" sz="1200" i="1" kern="1200" dirty="0">
                <a:solidFill>
                  <a:schemeClr val="tx1"/>
                </a:solidFill>
                <a:effectLst/>
                <a:latin typeface="+mn-lt"/>
                <a:ea typeface="+mn-ea"/>
                <a:cs typeface="+mn-cs"/>
              </a:rPr>
              <a:t> deutsche </a:t>
            </a:r>
            <a:r>
              <a:rPr lang="en-US" sz="1200" i="1" kern="1200" dirty="0" err="1">
                <a:solidFill>
                  <a:schemeClr val="tx1"/>
                </a:solidFill>
                <a:effectLst/>
                <a:latin typeface="+mn-lt"/>
                <a:ea typeface="+mn-ea"/>
                <a:cs typeface="+mn-cs"/>
              </a:rPr>
              <a:t>Fliegerbilder</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aus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Palaestina</a:t>
            </a:r>
            <a:r>
              <a:rPr lang="en-US" sz="1200" kern="1200" dirty="0">
                <a:solidFill>
                  <a:schemeClr val="tx1"/>
                </a:solidFill>
                <a:effectLst/>
                <a:latin typeface="+mn-lt"/>
                <a:ea typeface="+mn-ea"/>
                <a:cs typeface="+mn-cs"/>
              </a:rPr>
              <a:t> (1925); an English edition is forthcoming from BiblePlaces.com. This photograph was taken by the German Airforce Division in the morning.</a:t>
            </a:r>
            <a:endParaRPr lang="en-US" dirty="0"/>
          </a:p>
          <a:p>
            <a:endParaRPr lang="en-US" dirty="0"/>
          </a:p>
          <a:p>
            <a:r>
              <a:rPr lang="en-US" dirty="0"/>
              <a:t>gd0059</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153027436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details of this chart may be more easily viewed at a higher zoom level. </a:t>
            </a:r>
            <a:r>
              <a:rPr lang="en-US" b="0" baseline="0" dirty="0"/>
              <a:t>This chart comes from </a:t>
            </a:r>
            <a:r>
              <a:rPr lang="en-US" b="0" i="1" baseline="0" dirty="0"/>
              <a:t>The Regnal Chronology of the Kings of Judah and Israel: An Illustrated Guide</a:t>
            </a:r>
            <a:r>
              <a:rPr lang="en-US" b="0" baseline="0" dirty="0"/>
              <a:t>, by Chris McKinny, available from BiblePlaces.com.</a:t>
            </a:r>
            <a:endParaRPr lang="en-US" dirty="0"/>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embossed characters on this</a:t>
            </a:r>
            <a:r>
              <a:rPr lang="en-US" baseline="0" dirty="0"/>
              <a:t> bronze gate band from ancient </a:t>
            </a:r>
            <a:r>
              <a:rPr lang="en-US" dirty="0"/>
              <a:t>Balawat show Assyrian soldiers cutting down trees</a:t>
            </a:r>
            <a:r>
              <a:rPr lang="en-US" baseline="0" dirty="0"/>
              <a:t>. This artifact was photographed at the </a:t>
            </a:r>
            <a:r>
              <a:rPr lang="en-US" dirty="0"/>
              <a:t>British Museum.</a:t>
            </a:r>
          </a:p>
          <a:p>
            <a:endParaRPr lang="en-US" dirty="0"/>
          </a:p>
          <a:p>
            <a:r>
              <a:rPr lang="en-US" dirty="0"/>
              <a:t>adr1805194244</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259039022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This illustration comes from Sir Austen Henry Layard, </a:t>
            </a:r>
            <a:r>
              <a:rPr lang="en-US" i="1" dirty="0"/>
              <a:t>Monuments of Nineveh</a:t>
            </a:r>
            <a:r>
              <a:rPr lang="en-US" dirty="0"/>
              <a:t>, published in 1849. Public domain, from The New York Public Library, </a:t>
            </a:r>
            <a:r>
              <a:rPr lang="en-US" dirty="0">
                <a:hlinkClick r:id="rId3">
                  <a:extLst>
                    <a:ext uri="{A12FA001-AC4F-418D-AE19-62706E023703}">
                      <ahyp:hlinkClr xmlns:ahyp="http://schemas.microsoft.com/office/drawing/2018/hyperlinkcolor" val="tx"/>
                    </a:ext>
                  </a:extLst>
                </a:hlinkClick>
              </a:rPr>
              <a:t>http://digitalcollections.nypl.org/items/510d47dc-4778-a3d9-e040-e00a18064a99</a:t>
            </a:r>
            <a:endParaRPr lang="en-US" dirty="0"/>
          </a:p>
          <a:p>
            <a:pPr marL="0" indent="0" algn="l" defTabSz="914400" rtl="0" eaLnBrk="1" fontAlgn="auto" latinLnBrk="0" hangingPunct="1">
              <a:spcBef>
                <a:spcPts val="0"/>
              </a:spcBef>
              <a:spcAft>
                <a:spcPts val="0"/>
              </a:spcAft>
              <a:buClrTx/>
              <a:buSzTx/>
              <a:buFontTx/>
              <a:buNone/>
              <a:tabLst/>
              <a:defRPr/>
            </a:pPr>
            <a:endParaRPr lang="en-US" dirty="0">
              <a:latin typeface="Calibri"/>
            </a:endParaRPr>
          </a:p>
          <a:p>
            <a:pPr marL="0" indent="0" algn="l" defTabSz="914400" rtl="0" eaLnBrk="1" fontAlgn="auto" latinLnBrk="0" hangingPunct="1">
              <a:spcBef>
                <a:spcPts val="0"/>
              </a:spcBef>
              <a:spcAft>
                <a:spcPts val="0"/>
              </a:spcAft>
              <a:buClrTx/>
              <a:buSzTx/>
              <a:buFontTx/>
              <a:buNone/>
              <a:tabLst/>
              <a:defRPr/>
            </a:pPr>
            <a:r>
              <a:rPr lang="en-US" dirty="0">
                <a:latin typeface="Calibri"/>
              </a:rPr>
              <a:t>nypl494870</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259039022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a typeface="+mn-ea"/>
                <a:cs typeface="+mn-cs"/>
              </a:rPr>
              <a:t>The cedar of Lebanon was prized throughout the ancient Near East. The Palermo Stone indicates cedar was imported to Egypt as early as the 4th dynasty king </a:t>
            </a:r>
            <a:r>
              <a:rPr lang="en-US" sz="1200" kern="1200" baseline="0" dirty="0" err="1">
                <a:solidFill>
                  <a:schemeClr val="tx1"/>
                </a:solidFill>
                <a:ea typeface="+mn-ea"/>
                <a:cs typeface="+mn-cs"/>
              </a:rPr>
              <a:t>Sneferu</a:t>
            </a:r>
            <a:r>
              <a:rPr lang="en-US" sz="1200" kern="1200" baseline="0" dirty="0">
                <a:solidFill>
                  <a:schemeClr val="tx1"/>
                </a:solidFill>
                <a:ea typeface="+mn-ea"/>
                <a:cs typeface="+mn-cs"/>
              </a:rPr>
              <a:t>, circa 2600 BC. One of its primary uses was for boat construction. The Egyptian Tale of Wen-Amun, from about the 11th century BC, recounts the travels of an Egyptian official to Byblos to negotiate for cedar wood. One of the earliest references to cedar in Mesopotamia comes from the reign of Sargon of Akkad, around 2300 BC.</a:t>
            </a:r>
            <a:r>
              <a:rPr lang="en-US" dirty="0"/>
              <a:t> </a:t>
            </a:r>
          </a:p>
          <a:p>
            <a:endParaRPr lang="en-US" sz="1200" baseline="0" dirty="0"/>
          </a:p>
          <a:p>
            <a:r>
              <a:rPr lang="en-US" sz="1200" baseline="0" dirty="0"/>
              <a:t>adr090510667</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8594170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a typeface="+mn-ea"/>
                <a:cs typeface="+mn-cs"/>
              </a:rPr>
              <a:t>Commonly referred to in Scripture as the cedars of Lebanon, this aromatic, durable wood was also highly desirable for building in Iron Age Israel. David used in it building his house (2 Sam 5:11; 1 Chr 17:1), and Solomon used it in the construction of the temple and his own palace (2 Chr 2:3-8). He was said to make cedar as plentiful in Jerusalem as sycamore-fig trees in the Shephelah (2 Chr 1:15). The second temple was also constructed from cedars (Ezra 3:7).</a:t>
            </a:r>
            <a:r>
              <a:rPr lang="en-US" dirty="0"/>
              <a:t> </a:t>
            </a:r>
            <a:r>
              <a:rPr lang="en-US" sz="1200" kern="1200" baseline="0" dirty="0">
                <a:solidFill>
                  <a:schemeClr val="tx1"/>
                </a:solidFill>
                <a:ea typeface="+mn-ea"/>
                <a:cs typeface="+mn-cs"/>
              </a:rPr>
              <a:t>The cedar tree is used as a picture of strength and security. Psalm 29:5 speaks of the mighty voice of Lord breaking the strong cedars. Another psalm speaks of the righteous prospering like the palm tree and growing like a cedar of Lebanon (Ps 92:12).</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is-IS" dirty="0"/>
          </a:p>
          <a:p>
            <a:r>
              <a:rPr lang="en-US" dirty="0"/>
              <a:t>adr1307118088</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8594170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a typeface="+mn-ea"/>
                <a:cs typeface="+mn-cs"/>
              </a:rPr>
              <a:t>These giant, beautiful, evergreen trees grow in mountainous regions and produce cones and bluish-green needles on their long branches. They can attain a height of 100 feet (30 m) and the trunk may reach 6 feet (2 m) in diameter. Compared with the trees of Israel, the cedar is indeed a mighty tree. It is no wonder that the beautifully grained, savory smelling, sturdy wood was imported, since the lumber was larger than that of any tree in Israel. It is thought that cedars can live two to three millennia.</a:t>
            </a:r>
            <a:r>
              <a:rPr lang="en-US" dirty="0"/>
              <a:t> </a:t>
            </a:r>
          </a:p>
          <a:p>
            <a:endParaRPr lang="en-US" sz="1200" baseline="0" dirty="0"/>
          </a:p>
          <a:p>
            <a:r>
              <a:rPr lang="en-US" dirty="0"/>
              <a:t>adr1307118095</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2316782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cd100418504</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a typeface="+mn-ea"/>
                <a:cs typeface="+mn-cs"/>
              </a:rPr>
              <a:t>Over the centuries, the cedar forests of Lebanon have been severely diminished. The government is taking steps to counter the deforestation and replenish the forests. The cedar forests in the Esh-</a:t>
            </a:r>
            <a:r>
              <a:rPr lang="en-US" sz="1200" kern="1200" baseline="0" dirty="0" err="1">
                <a:solidFill>
                  <a:schemeClr val="tx1"/>
                </a:solidFill>
                <a:ea typeface="+mn-ea"/>
                <a:cs typeface="+mn-cs"/>
              </a:rPr>
              <a:t>Shouf</a:t>
            </a:r>
            <a:r>
              <a:rPr lang="en-US" sz="1200" kern="1200" baseline="0" dirty="0">
                <a:solidFill>
                  <a:schemeClr val="tx1"/>
                </a:solidFill>
                <a:ea typeface="+mn-ea"/>
                <a:cs typeface="+mn-cs"/>
              </a:rPr>
              <a:t> Cedar Reserve make up about 25 percent of all remaining cedars in Lebanon. Some of the trees are estimated to be 2,000 years old. The cedar of Lebanon (</a:t>
            </a:r>
            <a:r>
              <a:rPr lang="en-US" sz="1200" i="1" kern="1200" baseline="0" dirty="0" err="1">
                <a:solidFill>
                  <a:schemeClr val="tx1"/>
                </a:solidFill>
                <a:ea typeface="+mn-ea"/>
                <a:cs typeface="+mn-cs"/>
              </a:rPr>
              <a:t>Cedrus</a:t>
            </a:r>
            <a:r>
              <a:rPr lang="en-US" sz="1200" i="1" kern="1200" baseline="0" dirty="0">
                <a:solidFill>
                  <a:schemeClr val="tx1"/>
                </a:solidFill>
                <a:ea typeface="+mn-ea"/>
                <a:cs typeface="+mn-cs"/>
              </a:rPr>
              <a:t> </a:t>
            </a:r>
            <a:r>
              <a:rPr lang="en-US" sz="1200" i="1" kern="1200" baseline="0" dirty="0" err="1">
                <a:solidFill>
                  <a:schemeClr val="tx1"/>
                </a:solidFill>
                <a:ea typeface="+mn-ea"/>
                <a:cs typeface="+mn-cs"/>
              </a:rPr>
              <a:t>libani</a:t>
            </a:r>
            <a:r>
              <a:rPr lang="en-US" sz="1200" kern="1200" baseline="0" dirty="0">
                <a:solidFill>
                  <a:schemeClr val="tx1"/>
                </a:solidFill>
                <a:ea typeface="+mn-ea"/>
                <a:cs typeface="+mn-cs"/>
              </a:rPr>
              <a:t>) grows at altitudes of 3,200–6,400 feet (1,000–2,000 m) and is found in Lebanon, south-central Turkey, and Cyprus.</a:t>
            </a:r>
            <a:r>
              <a:rPr lang="en-US" dirty="0"/>
              <a:t> </a:t>
            </a:r>
          </a:p>
          <a:p>
            <a:endParaRPr lang="en-US" sz="1200" baseline="0" dirty="0"/>
          </a:p>
          <a:p>
            <a:r>
              <a:rPr lang="en-US" sz="1200" baseline="0" dirty="0"/>
              <a:t>adr090510670</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23167820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Trees that grow more closely together are straighter and have fewer branches. The stand shown here includes a number of younger trees of that sort. This is the type of tree that would have been harvested for</a:t>
            </a:r>
            <a:r>
              <a:rPr lang="en-US" baseline="0" dirty="0"/>
              <a:t> export. </a:t>
            </a:r>
            <a:r>
              <a:rPr lang="en-US" dirty="0"/>
              <a:t>This American Colony photo was taken approximately 1900 to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mat02138</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3167820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Many Lebanese</a:t>
            </a:r>
            <a:r>
              <a:rPr lang="en-US" baseline="0" dirty="0"/>
              <a:t> cedar beams are still located inside of the Al Aqsa Mosque (part of which overlaps the location of Herod’s Royal Stoa) or were moved from the building in recent years.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Recent </a:t>
            </a:r>
            <a:r>
              <a:rPr lang="en-US" baseline="0" dirty="0"/>
              <a:t>analysis indicated that some of the beams date to the Second and even First Temple periods (</a:t>
            </a:r>
            <a:r>
              <a:rPr lang="en-US" baseline="0" dirty="0" err="1"/>
              <a:t>Liphschitz</a:t>
            </a:r>
            <a:r>
              <a:rPr lang="en-US" baseline="0" dirty="0"/>
              <a:t> et. </a:t>
            </a:r>
            <a:r>
              <a:rPr lang="en-US" dirty="0"/>
              <a:t>a</a:t>
            </a:r>
            <a:r>
              <a:rPr lang="en-US" baseline="0" dirty="0"/>
              <a:t>l. 1997; Reuven 2013). This illustrates both the longevity of the Lebanese cedars and the importance of these beams for monumental building projects. </a:t>
            </a:r>
            <a:r>
              <a:rPr lang="en-US" sz="1200" b="0" i="0" kern="1200" dirty="0">
                <a:solidFill>
                  <a:schemeClr val="tx1"/>
                </a:solidFill>
                <a:effectLst/>
                <a:latin typeface="+mn-lt"/>
                <a:ea typeface="+mn-ea"/>
                <a:cs typeface="+mn-cs"/>
              </a:rPr>
              <a:t>This American Colony photograph was taken between 1900 and 1920. The next slide includes labels.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Liphschitz</a:t>
            </a:r>
            <a:r>
              <a:rPr lang="en-US" dirty="0"/>
              <a:t>, N.; </a:t>
            </a:r>
            <a:r>
              <a:rPr lang="en-US" dirty="0" err="1"/>
              <a:t>Biger</a:t>
            </a:r>
            <a:r>
              <a:rPr lang="en-US" dirty="0"/>
              <a:t>, G.; </a:t>
            </a:r>
            <a:r>
              <a:rPr lang="en-US" dirty="0" err="1"/>
              <a:t>Bonani</a:t>
            </a:r>
            <a:r>
              <a:rPr lang="en-US" dirty="0"/>
              <a:t>, G.; and </a:t>
            </a:r>
            <a:r>
              <a:rPr lang="en-US" dirty="0" err="1"/>
              <a:t>Wolfli</a:t>
            </a:r>
            <a:r>
              <a:rPr lang="en-US" dirty="0"/>
              <a:t>, W.</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1997	Comparative Dating Methods: Botanical Identification and </a:t>
            </a:r>
            <a:r>
              <a:rPr lang="en-US" baseline="30000" dirty="0"/>
              <a:t>14</a:t>
            </a:r>
            <a:r>
              <a:rPr lang="en-US" dirty="0"/>
              <a:t>C Dating of Carved Panels and Beams from the Al-Aqsa Mosque in Jerusalem. </a:t>
            </a:r>
            <a:r>
              <a:rPr lang="en-US" i="1" dirty="0"/>
              <a:t>Journal of Archaeological Science</a:t>
            </a:r>
            <a:r>
              <a:rPr lang="en-US" dirty="0"/>
              <a:t> 24: 1045–50.</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Reuven, </a:t>
            </a:r>
            <a:r>
              <a:rPr lang="en-US" dirty="0" err="1"/>
              <a:t>Peretz</a:t>
            </a:r>
            <a:r>
              <a:rPr lang="en-US" dirty="0"/>
              <a:t>.</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2013	Wooden Beams from Herod's Temple Mount: Do They Still Exist? </a:t>
            </a:r>
            <a:r>
              <a:rPr lang="en-US" i="1" dirty="0"/>
              <a:t>Biblical Archaeology Review </a:t>
            </a:r>
            <a:r>
              <a:rPr lang="en-US" dirty="0"/>
              <a:t>39/3: 40–47.</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mat00901</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332163614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Many Lebanese cedar beams are still located inside of the Al Aqsa Mosque (part of which overlaps the location of Herod’s Royal </a:t>
            </a:r>
            <a:r>
              <a:rPr lang="en-US" dirty="0" err="1"/>
              <a:t>Stoa</a:t>
            </a:r>
            <a:r>
              <a:rPr lang="en-US" dirty="0"/>
              <a:t>) or were moved from the building in recent years. </a:t>
            </a:r>
          </a:p>
          <a:p>
            <a:pPr>
              <a:defRPr/>
            </a:pPr>
            <a:endParaRPr lang="en-US" dirty="0"/>
          </a:p>
          <a:p>
            <a:pPr>
              <a:defRPr/>
            </a:pPr>
            <a:r>
              <a:rPr lang="en-US" dirty="0"/>
              <a:t>Recent analysis indicated that some of the beams date to the Second and even First Temple periods (</a:t>
            </a:r>
            <a:r>
              <a:rPr lang="en-US" dirty="0" err="1"/>
              <a:t>Liphschitz</a:t>
            </a:r>
            <a:r>
              <a:rPr lang="en-US" dirty="0"/>
              <a:t> et. al. 1997; Reuven 2013). This illustrates both the longevity of the Lebanese cedars and the importance of these beams for monumental building projects. This American Colony photograph was taken between 1900 and 1920. </a:t>
            </a:r>
          </a:p>
          <a:p>
            <a:pPr>
              <a:defRPr/>
            </a:pPr>
            <a:endParaRPr lang="en-US" dirty="0"/>
          </a:p>
          <a:p>
            <a:pPr>
              <a:defRPr/>
            </a:pPr>
            <a:r>
              <a:rPr lang="en-US" b="1" dirty="0"/>
              <a:t>References:</a:t>
            </a:r>
          </a:p>
          <a:p>
            <a:pPr>
              <a:defRPr/>
            </a:pPr>
            <a:r>
              <a:rPr lang="en-US" dirty="0" err="1"/>
              <a:t>Liphschitz</a:t>
            </a:r>
            <a:r>
              <a:rPr lang="en-US" dirty="0"/>
              <a:t>, N.; </a:t>
            </a:r>
            <a:r>
              <a:rPr lang="en-US" dirty="0" err="1"/>
              <a:t>Biger</a:t>
            </a:r>
            <a:r>
              <a:rPr lang="en-US" dirty="0"/>
              <a:t>, G.; </a:t>
            </a:r>
            <a:r>
              <a:rPr lang="en-US" dirty="0" err="1"/>
              <a:t>Bonani</a:t>
            </a:r>
            <a:r>
              <a:rPr lang="en-US" dirty="0"/>
              <a:t>, G.; and </a:t>
            </a:r>
            <a:r>
              <a:rPr lang="en-US" dirty="0" err="1"/>
              <a:t>Wolfli</a:t>
            </a:r>
            <a:r>
              <a:rPr lang="en-US" dirty="0"/>
              <a:t>, W.</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1997	Comparative Dating Methods: Botanical Identification and </a:t>
            </a:r>
            <a:r>
              <a:rPr lang="en-US" baseline="30000" dirty="0"/>
              <a:t>14</a:t>
            </a:r>
            <a:r>
              <a:rPr lang="en-US" dirty="0"/>
              <a:t>C Dating of Carved Panels and Beams from the Al-Aqsa Mosque in Jerusalem. </a:t>
            </a:r>
            <a:r>
              <a:rPr lang="en-US" i="1" dirty="0"/>
              <a:t>Journal of Archaeological Science</a:t>
            </a:r>
            <a:r>
              <a:rPr lang="en-US" dirty="0"/>
              <a:t> 24: 1045–50.</a:t>
            </a:r>
          </a:p>
          <a:p>
            <a:pPr>
              <a:defRPr/>
            </a:pPr>
            <a:r>
              <a:rPr lang="en-US" dirty="0"/>
              <a:t>Reuven, </a:t>
            </a:r>
            <a:r>
              <a:rPr lang="en-US" dirty="0" err="1"/>
              <a:t>Peretz</a:t>
            </a:r>
            <a:r>
              <a:rPr lang="en-US" dirty="0"/>
              <a:t>.</a:t>
            </a:r>
          </a:p>
          <a:p>
            <a:pPr marL="685800" indent="-457200">
              <a:tabLst>
                <a:tab pos="685800" algn="l"/>
              </a:tabLst>
              <a:defRPr/>
            </a:pPr>
            <a:r>
              <a:rPr lang="en-US" dirty="0"/>
              <a:t>2013	Wooden Beams from Herod's Temple Mount: Do They Still Exist? </a:t>
            </a:r>
            <a:r>
              <a:rPr lang="en-US" i="1" dirty="0"/>
              <a:t>Biblical Archaeology Review </a:t>
            </a:r>
            <a:r>
              <a:rPr lang="en-US" dirty="0"/>
              <a:t>39/3: 40–47.</a:t>
            </a:r>
          </a:p>
          <a:p>
            <a:pPr>
              <a:defRPr/>
            </a:pPr>
            <a:endParaRPr lang="en-US" dirty="0"/>
          </a:p>
          <a:p>
            <a:pPr>
              <a:defRPr/>
            </a:pPr>
            <a:r>
              <a:rPr lang="en-US" dirty="0"/>
              <a:t>mat00901</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332163614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cedar planks shown here come from the Al Aqsa Mosque in Jerusalem. The ornately carved ends are the portions that were exposed</a:t>
            </a:r>
            <a:r>
              <a:rPr lang="en-US" baseline="0" dirty="0"/>
              <a:t>. Many of the beams removed from the Al Aqsa Mosque were from the Crusader period, but a number of them were much older, possibly going back to the time of Solomon’s temple. </a:t>
            </a:r>
            <a:r>
              <a:rPr lang="en-US" dirty="0"/>
              <a:t>This display was photographed in the Rockefeller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tb042403006</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332163614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tb090906009</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74400615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comes from the palace of Sargon II at Khorsabad (ancient </a:t>
            </a:r>
            <a:r>
              <a:rPr lang="en-US" dirty="0" err="1"/>
              <a:t>Dur</a:t>
            </a:r>
            <a:r>
              <a:rPr lang="en-US" dirty="0"/>
              <a:t> </a:t>
            </a:r>
            <a:r>
              <a:rPr lang="en-US" dirty="0" err="1"/>
              <a:t>Sharrukin</a:t>
            </a:r>
            <a:r>
              <a:rPr lang="en-US" dirty="0"/>
              <a:t>). It is known that both materials and craftsmen came from as far as the coast of Phoenicia, the same area as Tyre. In the partially preserved panel on the left, teams of men are depicted</a:t>
            </a:r>
            <a:r>
              <a:rPr lang="en-US" baseline="0" dirty="0"/>
              <a:t> hauling and stacking lumber. A road through a mountainous region is also visible angling upward and to the left. On the right panel, boats that have towed logs or cedar beams through some body of water are shown unloading on the shore. </a:t>
            </a:r>
            <a:r>
              <a:rPr lang="en-US" dirty="0"/>
              <a:t>This relief was photographed at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tb060408227c</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281616035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provides a close-up of the previous photo, with a ship that is unloading its timber on the shore. Additional timbers can</a:t>
            </a:r>
            <a:r>
              <a:rPr lang="en-US" baseline="0" dirty="0"/>
              <a:t> be seen on board the ship, above the heads of the workers, and three additional timbers are attached to the stern of the vessel, having been towed through the water. The prow of this ship, like the others in this set of reliefs, is decorated with a horse-like head. </a:t>
            </a:r>
            <a:r>
              <a:rPr lang="en-US" dirty="0"/>
              <a:t>This relief was photographed at the Louvre Museum.</a:t>
            </a:r>
          </a:p>
          <a:p>
            <a:endParaRPr lang="en-US" dirty="0"/>
          </a:p>
          <a:p>
            <a:r>
              <a:rPr lang="en-US" dirty="0"/>
              <a:t>tb060408231</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281616035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panel shows timbers being transported by ships. Some</a:t>
            </a:r>
            <a:r>
              <a:rPr lang="en-US" baseline="0" dirty="0"/>
              <a:t> timbers are towed behind the ships, while others appear to be loaded on board. All of the boats are shown powered by oars, not sails. The water teems with life, which includes fish, turtles, snakes, and mythical creatures. Two fortified cities are also shown toward the top of the relief; the one at center-right appears to stand on an island, like the city of Tyre. </a:t>
            </a:r>
            <a:r>
              <a:rPr lang="en-US" dirty="0"/>
              <a:t>This relief was photographed at the Louvre Museum.</a:t>
            </a:r>
          </a:p>
          <a:p>
            <a:endParaRPr lang="en-US" dirty="0"/>
          </a:p>
          <a:p>
            <a:r>
              <a:rPr lang="en-US" dirty="0"/>
              <a:t>tb060408233c</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281616035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close-up of the relief shown on the previous slide. It was photographed at the Louvre Museum.</a:t>
            </a:r>
          </a:p>
          <a:p>
            <a:endParaRPr lang="en-US" dirty="0"/>
          </a:p>
          <a:p>
            <a:r>
              <a:rPr lang="en-US" dirty="0"/>
              <a:t>tb0927194405</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2157930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tb031405269</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Most of the stone used by David was probably quarried locally, as the Jerusalem area has a plentiful</a:t>
            </a:r>
            <a:r>
              <a:rPr lang="en-US" baseline="0" dirty="0"/>
              <a:t> supply of hard limestone.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tb031701152</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228943609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Ashlar</a:t>
            </a:r>
            <a:r>
              <a:rPr lang="en-US" baseline="0" dirty="0"/>
              <a:t> masonry (dressed stones) in Israel was influenced by Phoenician culture and became a hallmark of Israelite/Judahite royal construction during the Iron II (1000–586 BC). Dressing a stone (making the face/faces flat and square) requires significantly greater skill, time, and tools than simply using unworked field stones.</a:t>
            </a:r>
          </a:p>
          <a:p>
            <a:endParaRPr lang="en-US" baseline="0" dirty="0"/>
          </a:p>
          <a:p>
            <a:r>
              <a:rPr lang="en-US" dirty="0"/>
              <a:t>tb050106520</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141127465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lower courses of stones</a:t>
            </a:r>
            <a:r>
              <a:rPr lang="en-US" baseline="0" dirty="0"/>
              <a:t> shown here are roughly worked in comparison to the upper courses, which also include a margin and boss. These stones are skillfully cut and fitted, and likely resemble the stonework that was used for David’s palace.</a:t>
            </a:r>
          </a:p>
          <a:p>
            <a:endParaRPr lang="en-US" baseline="0" dirty="0"/>
          </a:p>
          <a:p>
            <a:r>
              <a:rPr lang="en-US" dirty="0"/>
              <a:t>tb011500030</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141127465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Construction</a:t>
            </a:r>
            <a:r>
              <a:rPr lang="en-US" sz="1200" b="0" i="0" kern="1200" baseline="0" dirty="0">
                <a:solidFill>
                  <a:schemeClr val="tx1"/>
                </a:solidFill>
                <a:effectLst/>
                <a:latin typeface="+mn-lt"/>
                <a:ea typeface="+mn-ea"/>
                <a:cs typeface="+mn-cs"/>
              </a:rPr>
              <a:t> in stone and large timbers requires a large workforce, as demonstrated by this photo of a stone house under construction. </a:t>
            </a:r>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mat06014</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Eilat Mazar excavated the area above Area G from 2005 to 2008. Scholars had previously speculated that the Stepped Stone Structure supported an important governmental structure, possibly the palace of David. Mazar uncovered a massive building that she has identified as the palace of David. This interpretation seems possible, although it is</a:t>
            </a:r>
            <a:r>
              <a:rPr lang="en-US" baseline="0" dirty="0"/>
              <a:t> not certain. </a:t>
            </a:r>
            <a:endParaRPr lang="en-US" dirty="0"/>
          </a:p>
          <a:p>
            <a:pPr eaLnBrk="1" hangingPunct="1"/>
            <a:endParaRPr lang="en-US" dirty="0"/>
          </a:p>
          <a:p>
            <a:pPr eaLnBrk="1" hangingPunct="1"/>
            <a:r>
              <a:rPr lang="en-US" dirty="0"/>
              <a:t>tb051907769</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This aerial photo shows the relationship of the Stepped Stone Structure,</a:t>
            </a:r>
            <a:r>
              <a:rPr lang="en-US" baseline="0" dirty="0"/>
              <a:t> which must have supported some large building, to the very large structure uncovered by Mazar that she identifies as possibly being the palace of David. The next slide includes labels.</a:t>
            </a:r>
            <a:endParaRPr lang="en-US" dirty="0"/>
          </a:p>
          <a:p>
            <a:pPr eaLnBrk="1" hangingPunct="1"/>
            <a:endParaRPr lang="en-US" dirty="0"/>
          </a:p>
          <a:p>
            <a:pPr eaLnBrk="1" hangingPunct="1"/>
            <a:r>
              <a:rPr lang="en-US" dirty="0"/>
              <a:t>tb091306304</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This aerial photo shows the relationship of the Stepped Stone Structure,</a:t>
            </a:r>
            <a:r>
              <a:rPr lang="en-US" baseline="0" dirty="0"/>
              <a:t> which must have supported some large building, to the very large structure uncovered by Mazar that she identifies as possibly being the palace of David.</a:t>
            </a:r>
            <a:endParaRPr lang="en-US" dirty="0"/>
          </a:p>
          <a:p>
            <a:pPr eaLnBrk="1" hangingPunct="1"/>
            <a:endParaRPr lang="en-US" dirty="0"/>
          </a:p>
          <a:p>
            <a:pPr eaLnBrk="1" hangingPunct="1"/>
            <a:r>
              <a:rPr lang="en-US" dirty="0"/>
              <a:t>tb091306304</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photo shows the top section of the Stepped Stone Structure, near where it supported a monumental building. Underneath the area from which this photo was taken, Mazar found remains from the Persian period, the time of Nehemiah’s reconstruction of the city.</a:t>
            </a:r>
          </a:p>
          <a:p>
            <a:pPr eaLnBrk="1" hangingPunct="1"/>
            <a:endParaRPr lang="en-US" dirty="0"/>
          </a:p>
          <a:p>
            <a:pPr eaLnBrk="1" hangingPunct="1"/>
            <a:r>
              <a:rPr lang="en-US" dirty="0"/>
              <a:t>tb102306085</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An important discovery made in 2008 in Mazar’s excavations was a clay seal impression with the name </a:t>
            </a:r>
            <a:r>
              <a:rPr lang="en-US" dirty="0" err="1"/>
              <a:t>Gedaliah</a:t>
            </a:r>
            <a:r>
              <a:rPr lang="en-US" dirty="0"/>
              <a:t>, son of </a:t>
            </a:r>
            <a:r>
              <a:rPr lang="en-US" dirty="0" err="1"/>
              <a:t>Pashur</a:t>
            </a:r>
            <a:r>
              <a:rPr lang="en-US" dirty="0"/>
              <a:t>. The bullae is about 0.4 inches (1 cm) in diameter and mentions a person named in Jeremiah 38:1. Also mentioned in that passage is </a:t>
            </a:r>
            <a:r>
              <a:rPr lang="en-US" dirty="0" err="1"/>
              <a:t>Jucal</a:t>
            </a:r>
            <a:r>
              <a:rPr lang="en-US" dirty="0"/>
              <a:t> the son of </a:t>
            </a:r>
            <a:r>
              <a:rPr lang="en-US" dirty="0" err="1"/>
              <a:t>Shelemiah</a:t>
            </a:r>
            <a:r>
              <a:rPr lang="en-US" dirty="0"/>
              <a:t>, and Mazar found a seal impression with his name in 2005. Just down the slope from this excavation is where Yigal Shiloh discovered 50 bullae dating to about the time of Jerusalem’s destruction in 586 BC. The archaeologist </a:t>
            </a:r>
            <a:r>
              <a:rPr lang="en-US" dirty="0" err="1"/>
              <a:t>Eilat</a:t>
            </a:r>
            <a:r>
              <a:rPr lang="en-US" dirty="0"/>
              <a:t> Mazar is standing on the balk in the background of this photo,</a:t>
            </a:r>
            <a:r>
              <a:rPr lang="en-US" baseline="0" dirty="0"/>
              <a:t> with a white shirt.</a:t>
            </a:r>
            <a:endParaRPr lang="en-US" dirty="0"/>
          </a:p>
          <a:p>
            <a:pPr eaLnBrk="1" hangingPunct="1"/>
            <a:endParaRPr lang="en-US" dirty="0"/>
          </a:p>
          <a:p>
            <a:pPr eaLnBrk="1" hangingPunct="1"/>
            <a:r>
              <a:rPr lang="en-US" dirty="0"/>
              <a:t>tb102306099</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Mazar has called this the Large Stone Structure. The wall in the foreground measures more than 8 feet (2.5 m) wide and more than 90 feet (27 m) long. The quality of the masonry is indisputable, although </a:t>
            </a:r>
            <a:r>
              <a:rPr lang="en-US" dirty="0" err="1"/>
              <a:t>Mazar’s</a:t>
            </a:r>
            <a:r>
              <a:rPr lang="en-US" dirty="0"/>
              <a:t> claim that the wall dates to the 10th century is controversial. Mazar did find 10th century pottery, but it was not clearly associated with the construction of this wall. Archaeologist</a:t>
            </a:r>
            <a:r>
              <a:rPr lang="en-US" baseline="0" dirty="0"/>
              <a:t> Ronny Reich has suggested that these walls may be much earlier, dating as far back as the Middle Bronze Age (circa 2200–1550 BC).</a:t>
            </a:r>
            <a:endParaRPr lang="en-US" dirty="0"/>
          </a:p>
          <a:p>
            <a:pPr eaLnBrk="1" hangingPunct="1"/>
            <a:endParaRPr lang="en-US" dirty="0"/>
          </a:p>
          <a:p>
            <a:pPr eaLnBrk="1" hangingPunct="1"/>
            <a:r>
              <a:rPr lang="en-US" dirty="0"/>
              <a:t>tb102306181</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tb041404518</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aseline="0" dirty="0"/>
              <a:t>This wall is clearly from some monumental structure, not an ordinary residence. At the same time, it does not appear to be a city wall, making it a good fit for a royal residence or some other royal administrative building.</a:t>
            </a:r>
            <a:endParaRPr lang="en-US" dirty="0"/>
          </a:p>
          <a:p>
            <a:pPr eaLnBrk="1" hangingPunct="1"/>
            <a:endParaRPr lang="en-US" dirty="0"/>
          </a:p>
          <a:p>
            <a:pPr eaLnBrk="1" hangingPunct="1"/>
            <a:r>
              <a:rPr lang="en-US" dirty="0"/>
              <a:t>tb102306176</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tb050312220</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It</a:t>
            </a:r>
            <a:r>
              <a:rPr lang="en-US" baseline="0" dirty="0"/>
              <a:t> is not known what David’s palace looked like, or even what its dimensions might have been. The fact that it was built by a team of skilled craftsmen from Tyre indicates that it was both large and finely built. The large scale of such a royal residence is illustrated here by a model of the palace of Sennacherib (r. 704–681 BC). </a:t>
            </a:r>
            <a:r>
              <a:rPr lang="en-US" dirty="0"/>
              <a:t>This</a:t>
            </a:r>
            <a:r>
              <a:rPr lang="en-US" baseline="0" dirty="0"/>
              <a:t> model was photographed at the Bible Lands Museum in Jerusalem.</a:t>
            </a:r>
            <a:endParaRPr lang="en-US" dirty="0"/>
          </a:p>
          <a:p>
            <a:pPr eaLnBrk="1" hangingPunct="1"/>
            <a:endParaRPr lang="en-US" dirty="0">
              <a:latin typeface="Times New Roman" pitchFamily="18" charset="0"/>
            </a:endParaRPr>
          </a:p>
          <a:p>
            <a:pPr eaLnBrk="1" hangingPunct="1"/>
            <a:r>
              <a:rPr lang="en-US" dirty="0"/>
              <a:t>mjb1903102992</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aseline="0" dirty="0"/>
              <a:t>This relief was photographed at the </a:t>
            </a:r>
            <a:r>
              <a:rPr lang="en-US" dirty="0"/>
              <a:t>National Museum of Antiquities (Rijksmuseum van Oudheden) in Leiden.</a:t>
            </a:r>
            <a:endParaRPr lang="en-US" dirty="0">
              <a:latin typeface="Times New Roman" pitchFamily="18" charset="0"/>
            </a:endParaRPr>
          </a:p>
          <a:p>
            <a:pPr eaLnBrk="1" hangingPunct="1"/>
            <a:endParaRPr lang="en-US" dirty="0">
              <a:latin typeface="Times New Roman" pitchFamily="18" charset="0"/>
            </a:endParaRPr>
          </a:p>
          <a:p>
            <a:pPr eaLnBrk="1" hangingPunct="1"/>
            <a:r>
              <a:rPr lang="en-US" dirty="0"/>
              <a:t>adr1805206784</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“concubine” (Heb. </a:t>
            </a:r>
            <a:r>
              <a:rPr lang="en-US" sz="1200" b="0" i="1" kern="1200" dirty="0" err="1">
                <a:solidFill>
                  <a:schemeClr val="tx1"/>
                </a:solidFill>
                <a:effectLst/>
                <a:latin typeface="+mn-lt"/>
                <a:ea typeface="+mn-ea"/>
                <a:cs typeface="+mn-cs"/>
              </a:rPr>
              <a:t>pilegesh</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פִּלֶגֶשׁ</a:t>
            </a:r>
            <a:r>
              <a:rPr lang="en-US" sz="1200" b="0" i="0" kern="1200" baseline="0" dirty="0">
                <a:solidFill>
                  <a:schemeClr val="tx1"/>
                </a:solidFill>
                <a:effectLst/>
                <a:latin typeface="+mn-lt"/>
                <a:ea typeface="+mn-ea"/>
                <a:cs typeface="+mn-cs"/>
              </a:rPr>
              <a:t>) was a woman who had a (sexual) relationship with a man but was not or could not be married to him because of cultural or legal barriers. The purpose for which such women were acquired by David is not a question that is addressed by the text. His predecessor Saul did the same (2 Sam 3:7), as did his successor Solomon (1 Kgs 11:3). This relief shows the Assyrian king Ashurbanipal at his leisure, dining with a woman who may be the queen. </a:t>
            </a:r>
            <a:r>
              <a:rPr lang="en-US" dirty="0">
                <a:solidFill>
                  <a:srgbClr val="000000"/>
                </a:solidFill>
                <a:latin typeface="Calibri"/>
              </a:rPr>
              <a:t>This relief is owned by the British Museum and was photographed at an exhibit at the Getty Villa in southern California.</a:t>
            </a:r>
            <a:endParaRPr lang="en-US" dirty="0"/>
          </a:p>
          <a:p>
            <a:endParaRPr lang="en-US" dirty="0">
              <a:solidFill>
                <a:srgbClr val="000000"/>
              </a:solidFill>
              <a:latin typeface="Calibri"/>
            </a:endParaRPr>
          </a:p>
          <a:p>
            <a:r>
              <a:rPr lang="en-US" dirty="0"/>
              <a:t>tb100919348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145676607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2 Samuel</a:t>
            </a:r>
            <a:r>
              <a:rPr lang="en-US" baseline="0" dirty="0"/>
              <a:t> 3:2-5; 5:13-16; and 1 Chronicles 3:1-9, </a:t>
            </a:r>
            <a:r>
              <a:rPr lang="en-US" dirty="0"/>
              <a:t>David had a total of eighteen</a:t>
            </a:r>
            <a:r>
              <a:rPr lang="en-US" baseline="0" dirty="0"/>
              <a:t> </a:t>
            </a:r>
            <a:r>
              <a:rPr lang="en-US" dirty="0"/>
              <a:t>sons—five were born in Hebron</a:t>
            </a:r>
            <a:r>
              <a:rPr lang="en-US" baseline="0" dirty="0"/>
              <a:t> (Amnon, </a:t>
            </a:r>
            <a:r>
              <a:rPr lang="en-US" baseline="0" dirty="0" err="1"/>
              <a:t>Chileab</a:t>
            </a:r>
            <a:r>
              <a:rPr lang="en-US" baseline="0" dirty="0"/>
              <a:t>/Daniel, Absalom, Adonijah, and </a:t>
            </a:r>
            <a:r>
              <a:rPr lang="en-US" baseline="0" dirty="0" err="1"/>
              <a:t>Shephatiah</a:t>
            </a:r>
            <a:r>
              <a:rPr lang="en-US" baseline="0" dirty="0"/>
              <a:t>) and another thirteen in Jerusalem (</a:t>
            </a:r>
            <a:r>
              <a:rPr lang="en-US" dirty="0" err="1"/>
              <a:t>Shammua</a:t>
            </a:r>
            <a:r>
              <a:rPr lang="en-US" dirty="0"/>
              <a:t>/</a:t>
            </a:r>
            <a:r>
              <a:rPr lang="en-US" dirty="0" err="1"/>
              <a:t>Shimea</a:t>
            </a:r>
            <a:r>
              <a:rPr lang="en-US" dirty="0"/>
              <a:t>, </a:t>
            </a:r>
            <a:r>
              <a:rPr lang="en-US" dirty="0" err="1"/>
              <a:t>Shobab</a:t>
            </a:r>
            <a:r>
              <a:rPr lang="en-US" dirty="0"/>
              <a:t>, Nathan, Solomon [four</a:t>
            </a:r>
            <a:r>
              <a:rPr lang="en-US" baseline="0" dirty="0"/>
              <a:t> from Bathsheba]</a:t>
            </a:r>
            <a:r>
              <a:rPr lang="en-US" dirty="0"/>
              <a:t>, Ibhar, Elisha/</a:t>
            </a:r>
            <a:r>
              <a:rPr lang="en-US" dirty="0" err="1"/>
              <a:t>Elishama</a:t>
            </a:r>
            <a:r>
              <a:rPr lang="en-US" dirty="0"/>
              <a:t>, </a:t>
            </a:r>
            <a:r>
              <a:rPr lang="en-US" dirty="0" err="1"/>
              <a:t>Eliphelet</a:t>
            </a:r>
            <a:r>
              <a:rPr lang="en-US" dirty="0"/>
              <a:t>,</a:t>
            </a:r>
            <a:r>
              <a:rPr lang="en-US" baseline="0" dirty="0"/>
              <a:t> </a:t>
            </a:r>
            <a:r>
              <a:rPr lang="en-US" baseline="0" dirty="0" err="1"/>
              <a:t>Nogah</a:t>
            </a:r>
            <a:r>
              <a:rPr lang="en-US" baseline="0" dirty="0"/>
              <a:t>,</a:t>
            </a:r>
            <a:r>
              <a:rPr lang="en-US" dirty="0"/>
              <a:t> Nepheg, </a:t>
            </a:r>
            <a:r>
              <a:rPr lang="en-US" dirty="0" err="1"/>
              <a:t>Japhia</a:t>
            </a:r>
            <a:r>
              <a:rPr lang="en-US" dirty="0"/>
              <a:t>, </a:t>
            </a:r>
            <a:r>
              <a:rPr lang="en-US" dirty="0" err="1"/>
              <a:t>Elishama</a:t>
            </a:r>
            <a:r>
              <a:rPr lang="en-US" dirty="0"/>
              <a:t>, </a:t>
            </a:r>
            <a:r>
              <a:rPr lang="en-US" dirty="0" err="1"/>
              <a:t>Eliada</a:t>
            </a:r>
            <a:r>
              <a:rPr lang="en-US" dirty="0"/>
              <a:t>, and </a:t>
            </a:r>
            <a:r>
              <a:rPr lang="en-US" dirty="0" err="1"/>
              <a:t>Eliphelet</a:t>
            </a:r>
            <a:r>
              <a:rPr lang="en-US" baseline="0" dirty="0"/>
              <a:t>).</a:t>
            </a:r>
          </a:p>
          <a:p>
            <a:endParaRPr lang="en-US" baseline="0" dirty="0"/>
          </a:p>
          <a:p>
            <a:r>
              <a:rPr lang="en-US" baseline="0" dirty="0"/>
              <a:t>The name “</a:t>
            </a:r>
            <a:r>
              <a:rPr lang="en-US" baseline="0" dirty="0" err="1"/>
              <a:t>Shammua</a:t>
            </a:r>
            <a:r>
              <a:rPr lang="en-US" baseline="0" dirty="0"/>
              <a:t>” (Heb. </a:t>
            </a:r>
            <a:r>
              <a:rPr lang="he-IL" sz="1200" b="0" i="0" u="none" strike="noStrike" kern="1200" baseline="0" dirty="0">
                <a:solidFill>
                  <a:schemeClr val="tx1"/>
                </a:solidFill>
                <a:latin typeface="+mn-lt"/>
                <a:ea typeface="+mn-ea"/>
                <a:cs typeface="+mn-cs"/>
              </a:rPr>
              <a:t>שַׁמּוּעַ</a:t>
            </a:r>
            <a:r>
              <a:rPr lang="en-US" baseline="0" dirty="0"/>
              <a:t>) means “the one who is heard.” The name “</a:t>
            </a:r>
            <a:r>
              <a:rPr lang="en-US" baseline="0" dirty="0" err="1"/>
              <a:t>Shobab</a:t>
            </a:r>
            <a:r>
              <a:rPr lang="en-US" baseline="0" dirty="0"/>
              <a:t>” (Heb. </a:t>
            </a:r>
            <a:r>
              <a:rPr lang="he-IL" sz="1200" b="0" i="0" u="none" strike="noStrike" kern="1200" baseline="0" dirty="0">
                <a:solidFill>
                  <a:schemeClr val="tx1"/>
                </a:solidFill>
                <a:latin typeface="+mn-lt"/>
                <a:ea typeface="+mn-ea"/>
                <a:cs typeface="+mn-cs"/>
              </a:rPr>
              <a:t>שׁוֹבָב</a:t>
            </a:r>
            <a:r>
              <a:rPr lang="en-US" baseline="0" dirty="0"/>
              <a:t>) means “the one who has been brought back.” The name “Nathan” (Heb. </a:t>
            </a:r>
            <a:r>
              <a:rPr lang="he-IL" sz="1200" b="0" i="0" u="none" strike="noStrike" kern="1200" baseline="0" dirty="0">
                <a:solidFill>
                  <a:schemeClr val="tx1"/>
                </a:solidFill>
                <a:latin typeface="+mn-lt"/>
                <a:ea typeface="+mn-ea"/>
                <a:cs typeface="+mn-cs"/>
              </a:rPr>
              <a:t>נָתָן</a:t>
            </a:r>
            <a:r>
              <a:rPr lang="en-US" baseline="0" dirty="0"/>
              <a:t>) means “He [i.e., God] gave.” A number of suggestions have been made for the name “Solomon” (Heb. </a:t>
            </a:r>
            <a:r>
              <a:rPr lang="he-IL" sz="1200" b="0" i="0" u="none" strike="noStrike" kern="1200" baseline="0" dirty="0">
                <a:solidFill>
                  <a:schemeClr val="tx1"/>
                </a:solidFill>
                <a:latin typeface="+mn-lt"/>
                <a:ea typeface="+mn-ea"/>
                <a:cs typeface="+mn-cs"/>
              </a:rPr>
              <a:t>שְׁלֹמֹה</a:t>
            </a:r>
            <a:r>
              <a:rPr lang="en-US" baseline="0" dirty="0"/>
              <a:t>); it seems likely related to “peace” (Heb. </a:t>
            </a:r>
            <a:r>
              <a:rPr lang="en-US" i="1" baseline="0" dirty="0"/>
              <a:t>shalom</a:t>
            </a:r>
            <a:r>
              <a:rPr lang="en-US" baseline="0" dirty="0"/>
              <a:t>, </a:t>
            </a:r>
            <a:r>
              <a:rPr lang="he-IL" sz="1200" b="0" i="0" u="none" strike="noStrike" kern="1200" baseline="0" dirty="0">
                <a:solidFill>
                  <a:schemeClr val="tx1"/>
                </a:solidFill>
                <a:latin typeface="+mn-lt"/>
                <a:ea typeface="+mn-ea"/>
                <a:cs typeface="+mn-cs"/>
              </a:rPr>
              <a:t>שָׁלוֹם</a:t>
            </a:r>
            <a:r>
              <a:rPr lang="en-US" baseline="0" dirty="0"/>
              <a:t>), and may mean “his [i.e., David’s] peace.”</a:t>
            </a:r>
          </a:p>
          <a:p>
            <a:endParaRPr lang="en-US" baseline="0" dirty="0"/>
          </a:p>
          <a:p>
            <a:r>
              <a:rPr lang="en-US" baseline="0" dirty="0"/>
              <a:t>Shlomo </a:t>
            </a:r>
            <a:r>
              <a:rPr lang="en-US" baseline="0" dirty="0" err="1"/>
              <a:t>HaMelekh</a:t>
            </a:r>
            <a:r>
              <a:rPr lang="en-US" baseline="0" dirty="0"/>
              <a:t> Street is located near the northwestern corner of the Old City of Jerusalem.</a:t>
            </a:r>
          </a:p>
          <a:p>
            <a:endParaRPr lang="en-US" baseline="0" dirty="0"/>
          </a:p>
          <a:p>
            <a:r>
              <a:rPr lang="en-US" dirty="0"/>
              <a:t>df072404979</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122613638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“Ibhar” (Heb. </a:t>
            </a:r>
            <a:r>
              <a:rPr lang="he-IL" sz="1200" b="0" i="0" u="none" strike="noStrike" kern="1200" baseline="0" dirty="0">
                <a:solidFill>
                  <a:schemeClr val="tx1"/>
                </a:solidFill>
                <a:latin typeface="+mn-lt"/>
                <a:ea typeface="+mn-ea"/>
                <a:cs typeface="+mn-cs"/>
              </a:rPr>
              <a:t>יִבְחָר</a:t>
            </a:r>
            <a:r>
              <a:rPr lang="en-US" sz="1200" b="0" i="0" u="none" strike="noStrike" kern="1200" baseline="0" dirty="0">
                <a:solidFill>
                  <a:schemeClr val="tx1"/>
                </a:solidFill>
                <a:latin typeface="+mn-lt"/>
                <a:ea typeface="+mn-ea"/>
                <a:cs typeface="+mn-cs"/>
              </a:rPr>
              <a:t>) means “[God] chose.” The name “</a:t>
            </a:r>
            <a:r>
              <a:rPr lang="en-US" sz="1200" b="0" i="0" u="none" strike="noStrike" kern="1200" baseline="0" dirty="0" err="1">
                <a:solidFill>
                  <a:schemeClr val="tx1"/>
                </a:solidFill>
                <a:latin typeface="+mn-lt"/>
                <a:ea typeface="+mn-ea"/>
                <a:cs typeface="+mn-cs"/>
              </a:rPr>
              <a:t>Elishua</a:t>
            </a:r>
            <a:r>
              <a:rPr lang="en-US" sz="1200" b="0" i="0" u="none" strike="noStrike" kern="1200" baseline="0" dirty="0">
                <a:solidFill>
                  <a:schemeClr val="tx1"/>
                </a:solidFill>
                <a:latin typeface="+mn-lt"/>
                <a:ea typeface="+mn-ea"/>
                <a:cs typeface="+mn-cs"/>
              </a:rPr>
              <a:t>” (Heb. </a:t>
            </a:r>
            <a:r>
              <a:rPr lang="he-IL" sz="1200" b="0" i="0" u="none" strike="noStrike" kern="1200" baseline="0" dirty="0">
                <a:solidFill>
                  <a:schemeClr val="tx1"/>
                </a:solidFill>
                <a:latin typeface="+mn-lt"/>
                <a:ea typeface="+mn-ea"/>
                <a:cs typeface="+mn-cs"/>
              </a:rPr>
              <a:t>אֱלִישׁוּעַ</a:t>
            </a:r>
            <a:r>
              <a:rPr lang="en-US" sz="1200" b="0" i="0" u="none" strike="noStrike" kern="1200" baseline="0" dirty="0">
                <a:solidFill>
                  <a:schemeClr val="tx1"/>
                </a:solidFill>
                <a:latin typeface="+mn-lt"/>
                <a:ea typeface="+mn-ea"/>
                <a:cs typeface="+mn-cs"/>
              </a:rPr>
              <a:t>) means “God is help.” The name “Nepheg” (Heb. </a:t>
            </a:r>
            <a:r>
              <a:rPr lang="he-IL" sz="1200" b="0" i="0" u="none" strike="noStrike" kern="1200" baseline="0" dirty="0">
                <a:solidFill>
                  <a:schemeClr val="tx1"/>
                </a:solidFill>
                <a:latin typeface="+mn-lt"/>
                <a:ea typeface="+mn-ea"/>
                <a:cs typeface="+mn-cs"/>
              </a:rPr>
              <a:t>נֶפֶג</a:t>
            </a:r>
            <a:r>
              <a:rPr lang="en-US" sz="1200" b="0" i="0" u="none" strike="noStrike" kern="1200" baseline="0" dirty="0">
                <a:solidFill>
                  <a:schemeClr val="tx1"/>
                </a:solidFill>
                <a:latin typeface="+mn-lt"/>
                <a:ea typeface="+mn-ea"/>
                <a:cs typeface="+mn-cs"/>
              </a:rPr>
              <a:t>) is of uncertain derivation but may mean “sprout.” The name “</a:t>
            </a:r>
            <a:r>
              <a:rPr lang="en-US" sz="1200" b="0" i="0" u="none" strike="noStrike" kern="1200" baseline="0" dirty="0" err="1">
                <a:solidFill>
                  <a:schemeClr val="tx1"/>
                </a:solidFill>
                <a:latin typeface="+mn-lt"/>
                <a:ea typeface="+mn-ea"/>
                <a:cs typeface="+mn-cs"/>
              </a:rPr>
              <a:t>Japhia</a:t>
            </a:r>
            <a:r>
              <a:rPr lang="en-US" sz="1200" b="0" i="0" u="none" strike="noStrike" kern="1200" baseline="0" dirty="0">
                <a:solidFill>
                  <a:schemeClr val="tx1"/>
                </a:solidFill>
                <a:latin typeface="+mn-lt"/>
                <a:ea typeface="+mn-ea"/>
                <a:cs typeface="+mn-cs"/>
              </a:rPr>
              <a:t>” (Heb. </a:t>
            </a:r>
            <a:r>
              <a:rPr lang="he-IL" sz="1200" b="0" i="0" u="none" strike="noStrike" kern="1200" baseline="0" dirty="0">
                <a:solidFill>
                  <a:schemeClr val="tx1"/>
                </a:solidFill>
                <a:latin typeface="+mn-lt"/>
                <a:ea typeface="+mn-ea"/>
                <a:cs typeface="+mn-cs"/>
              </a:rPr>
              <a:t>יָפִיעַ</a:t>
            </a:r>
            <a:r>
              <a:rPr lang="en-US" sz="1200" b="0" i="0" u="none" strike="noStrike" kern="1200" baseline="0" dirty="0">
                <a:solidFill>
                  <a:schemeClr val="tx1"/>
                </a:solidFill>
                <a:latin typeface="+mn-lt"/>
                <a:ea typeface="+mn-ea"/>
                <a:cs typeface="+mn-cs"/>
              </a:rPr>
              <a:t>) means “God shone.” Specific ages are not given for these sons, but they likely were fairly close in age and grew up playing with one another.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tb083104511</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196950644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a:t>
            </a:r>
            <a:r>
              <a:rPr lang="en-US" dirty="0" err="1"/>
              <a:t>Elishama</a:t>
            </a:r>
            <a:r>
              <a:rPr lang="en-US" dirty="0"/>
              <a:t>” (Heb. </a:t>
            </a:r>
            <a:r>
              <a:rPr lang="he-IL" sz="1200" b="0" i="0" u="none" strike="noStrike" kern="1200" baseline="0" dirty="0">
                <a:solidFill>
                  <a:schemeClr val="tx1"/>
                </a:solidFill>
                <a:latin typeface="+mn-lt"/>
                <a:ea typeface="+mn-ea"/>
                <a:cs typeface="+mn-cs"/>
              </a:rPr>
              <a:t>אֱלִישָׁמָע</a:t>
            </a:r>
            <a:r>
              <a:rPr lang="en-US" dirty="0"/>
              <a:t>) means “my God heard.” The name </a:t>
            </a:r>
            <a:r>
              <a:rPr lang="en-US" dirty="0" err="1"/>
              <a:t>Eliada</a:t>
            </a:r>
            <a:r>
              <a:rPr lang="en-US" baseline="0" dirty="0"/>
              <a:t> (Heb. </a:t>
            </a:r>
            <a:r>
              <a:rPr lang="he-IL" sz="1200" b="0" i="0" u="none" strike="noStrike" kern="1200" baseline="0" dirty="0">
                <a:solidFill>
                  <a:schemeClr val="tx1"/>
                </a:solidFill>
                <a:latin typeface="+mn-lt"/>
                <a:ea typeface="+mn-ea"/>
                <a:cs typeface="+mn-cs"/>
              </a:rPr>
              <a:t>אֶלְיָדָע</a:t>
            </a:r>
            <a:r>
              <a:rPr lang="en-US" sz="1200" b="0" i="0" u="none" strike="noStrike" kern="1200" baseline="0" dirty="0">
                <a:solidFill>
                  <a:schemeClr val="tx1"/>
                </a:solidFill>
                <a:latin typeface="+mn-lt"/>
                <a:ea typeface="+mn-ea"/>
                <a:cs typeface="+mn-cs"/>
              </a:rPr>
              <a:t>) means “God knows.” The name “</a:t>
            </a:r>
            <a:r>
              <a:rPr lang="en-US" sz="1200" b="0" i="0" u="none" strike="noStrike" kern="1200" baseline="0" dirty="0" err="1">
                <a:solidFill>
                  <a:schemeClr val="tx1"/>
                </a:solidFill>
                <a:latin typeface="+mn-lt"/>
                <a:ea typeface="+mn-ea"/>
                <a:cs typeface="+mn-cs"/>
              </a:rPr>
              <a:t>Eliphelet</a:t>
            </a:r>
            <a:r>
              <a:rPr lang="en-US" sz="1200" b="0" i="0" u="none" strike="noStrike" kern="1200" baseline="0" dirty="0">
                <a:solidFill>
                  <a:schemeClr val="tx1"/>
                </a:solidFill>
                <a:latin typeface="+mn-lt"/>
                <a:ea typeface="+mn-ea"/>
                <a:cs typeface="+mn-cs"/>
              </a:rPr>
              <a:t>” (Heb. </a:t>
            </a:r>
            <a:r>
              <a:rPr lang="he-IL" sz="1200" b="0" i="0" u="none" strike="noStrike" kern="1200" baseline="0" dirty="0">
                <a:solidFill>
                  <a:schemeClr val="tx1"/>
                </a:solidFill>
                <a:latin typeface="+mn-lt"/>
                <a:ea typeface="+mn-ea"/>
                <a:cs typeface="+mn-cs"/>
              </a:rPr>
              <a:t>אֱלִיפֶלֶט</a:t>
            </a:r>
            <a:r>
              <a:rPr lang="en-US" sz="1200" b="0" i="0" u="none" strike="noStrike" kern="1200" baseline="0" dirty="0">
                <a:solidFill>
                  <a:schemeClr val="tx1"/>
                </a:solidFill>
                <a:latin typeface="+mn-lt"/>
                <a:ea typeface="+mn-ea"/>
                <a:cs typeface="+mn-cs"/>
              </a:rPr>
              <a:t>) means “God is deliverance.”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tb092103212</a:t>
            </a: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196950644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mat05678</a:t>
            </a:r>
          </a:p>
        </p:txBody>
      </p:sp>
      <p:sp>
        <p:nvSpPr>
          <p:cNvPr id="4" name="Slide Number Placeholder 3"/>
          <p:cNvSpPr>
            <a:spLocks noGrp="1"/>
          </p:cNvSpPr>
          <p:nvPr>
            <p:ph type="sldNum" sz="quarter" idx="10"/>
          </p:nvPr>
        </p:nvSpPr>
        <p:spPr/>
        <p:txBody>
          <a:bodyPr/>
          <a:lstStyle/>
          <a:p>
            <a:fld id="{4E4946A3-FD68-4E77-9DEF-1E7536A4AD96}" type="slidenum">
              <a:rPr lang="en-US" smtClean="0"/>
              <a:t>138</a:t>
            </a:fld>
            <a:endParaRPr lang="en-US"/>
          </a:p>
        </p:txBody>
      </p:sp>
    </p:spTree>
    <p:extLst>
      <p:ext uri="{BB962C8B-B14F-4D97-AF65-F5344CB8AC3E}">
        <p14:creationId xmlns:p14="http://schemas.microsoft.com/office/powerpoint/2010/main" val="196950644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relief from Medinet Habu shows Philistine captives who are seated before their Egyptian captors. They are shown with the distinctive Philistine feathered headdresses.</a:t>
            </a:r>
            <a:endParaRPr lang="en-US" dirty="0"/>
          </a:p>
          <a:p>
            <a:endParaRPr lang="en-US" sz="1200" dirty="0"/>
          </a:p>
          <a:p>
            <a:r>
              <a:rPr lang="en-US" sz="1200" dirty="0"/>
              <a:t>tb011105849</a:t>
            </a:r>
            <a:endParaRPr lang="en-US" dirty="0"/>
          </a:p>
        </p:txBody>
      </p:sp>
    </p:spTree>
    <p:extLst>
      <p:ext uri="{BB962C8B-B14F-4D97-AF65-F5344CB8AC3E}">
        <p14:creationId xmlns:p14="http://schemas.microsoft.com/office/powerpoint/2010/main" val="197073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tb031405252</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region</a:t>
            </a:r>
            <a:r>
              <a:rPr lang="en-US" baseline="0" dirty="0"/>
              <a:t> of Philistia included the five city-states (i.e., the Philistine pentapolis) of Ekron, Gath, Ashdod, Ashkelon, and Gaza (cf. 1 Sam 6:17-18). </a:t>
            </a:r>
            <a:r>
              <a:rPr lang="en-US" dirty="0">
                <a:solidFill>
                  <a:srgbClr val="000000"/>
                </a:solidFill>
                <a:ea typeface="ＭＳ Ｐゴシック" pitchFamily="34" charset="-128"/>
                <a:cs typeface="Times New Roman" pitchFamily="18" charset="0"/>
              </a:rPr>
              <a:t>Tell </a:t>
            </a:r>
            <a:r>
              <a:rPr lang="en-US" dirty="0" err="1">
                <a:solidFill>
                  <a:srgbClr val="000000"/>
                </a:solidFill>
                <a:ea typeface="ＭＳ Ｐゴシック" pitchFamily="34" charset="-128"/>
                <a:cs typeface="Times New Roman" pitchFamily="18" charset="0"/>
              </a:rPr>
              <a:t>Isdud</a:t>
            </a:r>
            <a:r>
              <a:rPr lang="en-US" dirty="0">
                <a:solidFill>
                  <a:srgbClr val="000000"/>
                </a:solidFill>
                <a:ea typeface="ＭＳ Ｐゴシック" pitchFamily="34" charset="-128"/>
                <a:cs typeface="Times New Roman" pitchFamily="18" charset="0"/>
              </a:rPr>
              <a:t> has been identified as the Philistine city of Ashdod. Ten miles (16 km) north of Ashkelon, Ashdod is located 3 miles (5 km) from the sea, east of the dune belt along the shore. The International Coastal Highway (also the Great Trunk Route or Via Maris) runs just east of tell. The acropolis is at least 20 acres (8 ha) in size. Although uncertain, because it is covered by sand dunes, the size of the lower city is at least 70 acres (28 ha).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tb121704850</a:t>
            </a:r>
          </a:p>
        </p:txBody>
      </p:sp>
      <p:sp>
        <p:nvSpPr>
          <p:cNvPr id="4" name="Slide Number Placeholder 3"/>
          <p:cNvSpPr>
            <a:spLocks noGrp="1"/>
          </p:cNvSpPr>
          <p:nvPr>
            <p:ph type="sldNum" sz="quarter" idx="10"/>
          </p:nvPr>
        </p:nvSpPr>
        <p:spPr/>
        <p:txBody>
          <a:bodyPr/>
          <a:lstStyle/>
          <a:p>
            <a:fld id="{4E4946A3-FD68-4E77-9DEF-1E7536A4AD96}" type="slidenum">
              <a:rPr lang="en-US" smtClean="0"/>
              <a:t>140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rgbClr val="000000"/>
                </a:solidFill>
                <a:ea typeface="ＭＳ Ｐゴシック" pitchFamily="34" charset="-128"/>
                <a:cs typeface="Times New Roman" pitchFamily="18" charset="0"/>
              </a:rPr>
              <a:t>Ashdod was excavated by Moshe Dothan in nine seasons between 1962–72. There have been 23 layers uncovered on the acropolis. Layers corresponding to the </a:t>
            </a:r>
            <a:r>
              <a:rPr lang="en-US" baseline="0" dirty="0">
                <a:solidFill>
                  <a:srgbClr val="000000"/>
                </a:solidFill>
                <a:ea typeface="ＭＳ Ｐゴシック" pitchFamily="34" charset="-128"/>
                <a:cs typeface="Times New Roman" pitchFamily="18" charset="0"/>
              </a:rPr>
              <a:t>top 10 of these </a:t>
            </a:r>
            <a:r>
              <a:rPr lang="en-US" dirty="0">
                <a:solidFill>
                  <a:srgbClr val="000000"/>
                </a:solidFill>
                <a:ea typeface="ＭＳ Ｐゴシック" pitchFamily="34" charset="-128"/>
                <a:cs typeface="Times New Roman" pitchFamily="18" charset="0"/>
              </a:rPr>
              <a:t>were also exposed in the lower city. The city was occupied from the Middle Bronze through the Byzantine periods (circa</a:t>
            </a:r>
            <a:r>
              <a:rPr lang="en-US" baseline="0" dirty="0">
                <a:solidFill>
                  <a:srgbClr val="000000"/>
                </a:solidFill>
                <a:ea typeface="ＭＳ Ｐゴシック" pitchFamily="34" charset="-128"/>
                <a:cs typeface="Times New Roman" pitchFamily="18" charset="0"/>
              </a:rPr>
              <a:t> 2200 BC – AD 500)</a:t>
            </a:r>
            <a:r>
              <a:rPr lang="en-US" dirty="0">
                <a:solidFill>
                  <a:srgbClr val="000000"/>
                </a:solidFill>
                <a:ea typeface="ＭＳ Ｐゴシック" pitchFamily="34" charset="-128"/>
                <a:cs typeface="Times New Roman" pitchFamily="18" charset="0"/>
              </a:rPr>
              <a:t>. The shoreline of the Mediterranean</a:t>
            </a:r>
            <a:r>
              <a:rPr lang="en-US" baseline="0" dirty="0">
                <a:solidFill>
                  <a:srgbClr val="000000"/>
                </a:solidFill>
                <a:ea typeface="ＭＳ Ｐゴシック" pitchFamily="34" charset="-128"/>
                <a:cs typeface="Times New Roman" pitchFamily="18" charset="0"/>
              </a:rPr>
              <a:t> Sea is visible toward the top of this photo.</a:t>
            </a:r>
            <a:endParaRPr lang="en-US" dirty="0">
              <a:solidFill>
                <a:srgbClr val="000000"/>
              </a:solidFill>
              <a:ea typeface="ＭＳ Ｐゴシック" pitchFamily="34" charset="-128"/>
              <a:cs typeface="Times New Roman" pitchFamily="18" charset="0"/>
            </a:endParaRPr>
          </a:p>
          <a:p>
            <a:pPr eaLnBrk="1" hangingPunct="1"/>
            <a:endParaRPr lang="en-US" dirty="0">
              <a:solidFill>
                <a:srgbClr val="000000"/>
              </a:solidFill>
              <a:ea typeface="ＭＳ Ｐゴシック" pitchFamily="34" charset="-128"/>
              <a:cs typeface="Times New Roman" pitchFamily="18" charset="0"/>
            </a:endParaRPr>
          </a:p>
          <a:p>
            <a:r>
              <a:rPr lang="en-US" dirty="0">
                <a:solidFill>
                  <a:srgbClr val="000000"/>
                </a:solidFill>
                <a:ea typeface="ＭＳ Ｐゴシック" pitchFamily="34" charset="-128"/>
                <a:cs typeface="Times New Roman" pitchFamily="18" charset="0"/>
              </a:rPr>
              <a:t>tbs130240112</a:t>
            </a:r>
          </a:p>
        </p:txBody>
      </p:sp>
      <p:sp>
        <p:nvSpPr>
          <p:cNvPr id="4" name="Slide Number Placeholder 3"/>
          <p:cNvSpPr>
            <a:spLocks noGrp="1"/>
          </p:cNvSpPr>
          <p:nvPr>
            <p:ph type="sldNum" sz="quarter" idx="10"/>
          </p:nvPr>
        </p:nvSpPr>
        <p:spPr/>
        <p:txBody>
          <a:bodyPr/>
          <a:lstStyle/>
          <a:p>
            <a:fld id="{4E4946A3-FD68-4E77-9DEF-1E7536A4AD96}" type="slidenum">
              <a:rPr lang="en-US" smtClean="0"/>
              <a:t>141</a:t>
            </a:fld>
            <a:endParaRPr lang="en-US"/>
          </a:p>
        </p:txBody>
      </p:sp>
    </p:spTree>
    <p:extLst>
      <p:ext uri="{BB962C8B-B14F-4D97-AF65-F5344CB8AC3E}">
        <p14:creationId xmlns:p14="http://schemas.microsoft.com/office/powerpoint/2010/main" val="3874725213"/>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solidFill>
                  <a:srgbClr val="000000"/>
                </a:solidFill>
              </a:rPr>
              <a:t>Remains from the Neolithic period to the 13th century AD have been discovered</a:t>
            </a:r>
            <a:r>
              <a:rPr lang="en-US" baseline="0" dirty="0">
                <a:solidFill>
                  <a:srgbClr val="000000"/>
                </a:solidFill>
              </a:rPr>
              <a:t> at Ashkelon. </a:t>
            </a:r>
            <a:r>
              <a:rPr lang="en-US" dirty="0">
                <a:solidFill>
                  <a:srgbClr val="000000"/>
                </a:solidFill>
              </a:rPr>
              <a:t>Almost as big as Hazor, Middle Bronze Ashkelon was an extremely large Canaanite city, with horseshoe-shaped ramparts and covering 150 acres (60 ha). Ten strata of Phoenician occupation have been found at Ashkelon. Excavators have uncovered about 1,200 dog burials from the 5th century BC. They were buried in shallow pits, and no funerary objects were included with them. Although the significance of these dog burials is still somewhat unclear, current theory attributes them to the Phoenicians. A number of Persian period remains reflect the imports and influences from Phoenicia and the Aegean. The next slide includes labels.</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tbs131050112</a:t>
            </a:r>
          </a:p>
        </p:txBody>
      </p:sp>
      <p:sp>
        <p:nvSpPr>
          <p:cNvPr id="4" name="Slide Number Placeholder 3"/>
          <p:cNvSpPr>
            <a:spLocks noGrp="1"/>
          </p:cNvSpPr>
          <p:nvPr>
            <p:ph type="sldNum" sz="quarter" idx="10"/>
          </p:nvPr>
        </p:nvSpPr>
        <p:spPr/>
        <p:txBody>
          <a:bodyPr/>
          <a:lstStyle/>
          <a:p>
            <a:fld id="{4E4946A3-FD68-4E77-9DEF-1E7536A4AD96}" type="slidenum">
              <a:rPr lang="en-US" smtClean="0"/>
              <a:t>142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solidFill>
                  <a:srgbClr val="000000"/>
                </a:solidFill>
              </a:rPr>
              <a:t>Remains from the Neolithic period to the 13th century AD have been discovered</a:t>
            </a:r>
            <a:r>
              <a:rPr lang="en-US" baseline="0" dirty="0">
                <a:solidFill>
                  <a:srgbClr val="000000"/>
                </a:solidFill>
              </a:rPr>
              <a:t> at Ashkelon. </a:t>
            </a:r>
            <a:r>
              <a:rPr lang="en-US" dirty="0">
                <a:solidFill>
                  <a:srgbClr val="000000"/>
                </a:solidFill>
              </a:rPr>
              <a:t>Almost as big as Hazor, Middle Bronze Ashkelon was an extremely large Canaanite city, with horseshoe-shaped ramparts and covering 150 acres (60 ha). Ten strata of Phoenician occupation have been found at Ashkelon. Excavators have uncovered about 1,200 dog burials from the 5th century BC. They were buried in shallow pits, and no funerary objects were included with them. Although the significance of these dog burials is still somewhat unclear, current theory attributes them to the Phoenicians. A number of Persian period remains reflect the imports and influences from Phoenicia and the Aegean.</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tbs131050112</a:t>
            </a:r>
          </a:p>
        </p:txBody>
      </p:sp>
      <p:sp>
        <p:nvSpPr>
          <p:cNvPr id="4" name="Slide Number Placeholder 3"/>
          <p:cNvSpPr>
            <a:spLocks noGrp="1"/>
          </p:cNvSpPr>
          <p:nvPr>
            <p:ph type="sldNum" sz="quarter" idx="10"/>
          </p:nvPr>
        </p:nvSpPr>
        <p:spPr/>
        <p:txBody>
          <a:bodyPr/>
          <a:lstStyle/>
          <a:p>
            <a:fld id="{4E4946A3-FD68-4E77-9DEF-1E7536A4AD96}" type="slidenum">
              <a:rPr lang="en-US" smtClean="0"/>
              <a:t>143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Ancient</a:t>
            </a:r>
            <a:r>
              <a:rPr lang="en-US" b="0" baseline="0" dirty="0"/>
              <a:t> Gaza is located at </a:t>
            </a:r>
            <a:r>
              <a:rPr lang="en-US" sz="1200" b="0" i="0" u="none" strike="noStrike" kern="1200" baseline="0" dirty="0">
                <a:solidFill>
                  <a:schemeClr val="tx1"/>
                </a:solidFill>
                <a:latin typeface="+mn-lt"/>
                <a:ea typeface="+mn-ea"/>
                <a:cs typeface="+mn-cs"/>
              </a:rPr>
              <a:t>Tell </a:t>
            </a:r>
            <a:r>
              <a:rPr lang="en-US" sz="1200" b="0" i="0" u="none" strike="noStrike" kern="1200" baseline="0" dirty="0" err="1">
                <a:solidFill>
                  <a:schemeClr val="tx1"/>
                </a:solidFill>
                <a:latin typeface="+mn-lt"/>
                <a:ea typeface="+mn-ea"/>
                <a:cs typeface="+mn-cs"/>
              </a:rPr>
              <a:t>Ḥarube</a:t>
            </a:r>
            <a:r>
              <a:rPr lang="en-US" sz="1200" b="0" i="0" u="none" strike="noStrike" kern="1200" baseline="0" dirty="0">
                <a:solidFill>
                  <a:schemeClr val="tx1"/>
                </a:solidFill>
                <a:latin typeface="+mn-lt"/>
                <a:ea typeface="+mn-ea"/>
                <a:cs typeface="+mn-cs"/>
              </a:rPr>
              <a:t>. The site is massive (over 140 ac, 56 ha), but the archaeology of the site is almost completely unknown due to the modern security situation. Gaza is one of the most mentioned cities outside of the Bible as it (along with Raphia) served as the entry-way for Egyptian control of the southern Levant, which meant that it was of strategic value to such groups as the Egyptians, Philistines, Neo-Assyrians, Neo-Babylonians, Greeks, and Romans. </a:t>
            </a:r>
            <a:r>
              <a:rPr lang="en-US" sz="1200" kern="1200" dirty="0">
                <a:solidFill>
                  <a:schemeClr val="tx1"/>
                </a:solidFill>
                <a:effectLst/>
                <a:latin typeface="+mn-lt"/>
                <a:ea typeface="+mn-ea"/>
                <a:cs typeface="+mn-cs"/>
              </a:rPr>
              <a:t>This illustration comes from The Miriam and Ira D. Wallach Division of Art, Prints and Photographs: Photography Collection, public domain, from The New York Public Library, </a:t>
            </a:r>
            <a:r>
              <a:rPr lang="en-US" b="0" dirty="0"/>
              <a:t>https://digitalcollections.nypl.org/items/510d47d9-6152-a3d9-e040-e00a18064a99.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nypl85275</a:t>
            </a:r>
          </a:p>
        </p:txBody>
      </p:sp>
      <p:sp>
        <p:nvSpPr>
          <p:cNvPr id="4" name="Slide Number Placeholder 3"/>
          <p:cNvSpPr>
            <a:spLocks noGrp="1"/>
          </p:cNvSpPr>
          <p:nvPr>
            <p:ph type="sldNum" sz="quarter" idx="10"/>
          </p:nvPr>
        </p:nvSpPr>
        <p:spPr/>
        <p:txBody>
          <a:bodyPr/>
          <a:lstStyle/>
          <a:p>
            <a:fld id="{4E4946A3-FD68-4E77-9DEF-1E7536A4AD96}" type="slidenum">
              <a:rPr lang="en-US" smtClean="0"/>
              <a:t>144</a:t>
            </a:fld>
            <a:endParaRPr lang="en-US"/>
          </a:p>
        </p:txBody>
      </p:sp>
    </p:spTree>
    <p:extLst>
      <p:ext uri="{BB962C8B-B14F-4D97-AF65-F5344CB8AC3E}">
        <p14:creationId xmlns:p14="http://schemas.microsoft.com/office/powerpoint/2010/main" val="379129227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solidFill>
                  <a:srgbClr val="000000"/>
                </a:solidFill>
                <a:ea typeface="ＭＳ Ｐゴシック" pitchFamily="34" charset="-128"/>
                <a:cs typeface="Times New Roman" pitchFamily="18" charset="0"/>
              </a:rPr>
              <a:t>Ekron (Tel Miqne) is located 22 miles (35 km) southwest of Jerusalem. Covering a total of 50 acres (20 ha), the site is comprised of a 10-acre (4-ha) upper tell and a 40-acre (16-ha) lower tell. This tell was an archaeologist’s dream. Because they did not have a lot of fill or cover to remove, the archaeological team found the 7th-century level only three inches (8 cm) below the surface. From 1981 to 1995, a joint team from the American Schools of Oriental Research (Seymour Gitin) and the Hebrew University (</a:t>
            </a:r>
            <a:r>
              <a:rPr lang="en-US" dirty="0" err="1">
                <a:solidFill>
                  <a:srgbClr val="000000"/>
                </a:solidFill>
                <a:ea typeface="ＭＳ Ｐゴシック" pitchFamily="34" charset="-128"/>
                <a:cs typeface="Times New Roman" pitchFamily="18" charset="0"/>
              </a:rPr>
              <a:t>Trude</a:t>
            </a:r>
            <a:r>
              <a:rPr lang="en-US" dirty="0">
                <a:solidFill>
                  <a:srgbClr val="000000"/>
                </a:solidFill>
                <a:ea typeface="ＭＳ Ｐゴシック" pitchFamily="34" charset="-128"/>
                <a:cs typeface="Times New Roman" pitchFamily="18" charset="0"/>
              </a:rPr>
              <a:t> Dothan) excavated Ekron for 12 seasons, exposing 3.5 percent of the site. It was occupied</a:t>
            </a:r>
            <a:r>
              <a:rPr lang="en-US" baseline="0" dirty="0">
                <a:solidFill>
                  <a:srgbClr val="000000"/>
                </a:solidFill>
                <a:ea typeface="ＭＳ Ｐゴシック" pitchFamily="34" charset="-128"/>
                <a:cs typeface="Times New Roman" pitchFamily="18" charset="0"/>
              </a:rPr>
              <a:t> at least from the Middle Bronze Age (circa 1400 BC).</a:t>
            </a:r>
            <a:endParaRPr lang="en-US" dirty="0">
              <a:solidFill>
                <a:srgbClr val="000000"/>
              </a:solidFill>
              <a:ea typeface="ＭＳ Ｐゴシック" pitchFamily="34" charset="-128"/>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ws080714046</a:t>
            </a:r>
          </a:p>
        </p:txBody>
      </p:sp>
      <p:sp>
        <p:nvSpPr>
          <p:cNvPr id="4" name="Slide Number Placeholder 3"/>
          <p:cNvSpPr>
            <a:spLocks noGrp="1"/>
          </p:cNvSpPr>
          <p:nvPr>
            <p:ph type="sldNum" sz="quarter" idx="10"/>
          </p:nvPr>
        </p:nvSpPr>
        <p:spPr/>
        <p:txBody>
          <a:bodyPr/>
          <a:lstStyle/>
          <a:p>
            <a:fld id="{4E4946A3-FD68-4E77-9DEF-1E7536A4AD96}" type="slidenum">
              <a:rPr lang="en-US" smtClean="0"/>
              <a:t>145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solidFill>
                  <a:srgbClr val="000000"/>
                </a:solidFill>
                <a:ea typeface="ＭＳ Ｐゴシック" pitchFamily="34" charset="-128"/>
                <a:cs typeface="Times New Roman" pitchFamily="18" charset="0"/>
              </a:rPr>
              <a:t>A</a:t>
            </a:r>
            <a:r>
              <a:rPr lang="en-US" sz="1200" baseline="0" dirty="0">
                <a:solidFill>
                  <a:srgbClr val="000000"/>
                </a:solidFill>
                <a:ea typeface="ＭＳ Ｐゴシック" pitchFamily="34" charset="-128"/>
                <a:cs typeface="Times New Roman" pitchFamily="18" charset="0"/>
              </a:rPr>
              <a:t>n archaeological survey at Gath</a:t>
            </a:r>
            <a:r>
              <a:rPr lang="en-US" sz="1200" dirty="0">
                <a:solidFill>
                  <a:srgbClr val="000000"/>
                </a:solidFill>
                <a:ea typeface="ＭＳ Ｐゴシック" pitchFamily="34" charset="-128"/>
                <a:cs typeface="Times New Roman" pitchFamily="18" charset="0"/>
              </a:rPr>
              <a:t> determined that the site was almost continuously inhabited from the Chalcolithic period until 1948. It was also found that the site is more than 100 acres (40 ha)—more than four times what was previously thought. During the Early and Late Bronze Ages</a:t>
            </a:r>
            <a:r>
              <a:rPr lang="en-US" sz="1200" baseline="0" dirty="0">
                <a:solidFill>
                  <a:srgbClr val="000000"/>
                </a:solidFill>
                <a:ea typeface="ＭＳ Ｐゴシック" pitchFamily="34" charset="-128"/>
                <a:cs typeface="Times New Roman" pitchFamily="18" charset="0"/>
              </a:rPr>
              <a:t>, Gath was one of the larger towns in the region as it seems that the entire mound was inhabited. </a:t>
            </a:r>
            <a:r>
              <a:rPr lang="en-US" sz="1200" dirty="0">
                <a:solidFill>
                  <a:srgbClr val="000000"/>
                </a:solidFill>
                <a:ea typeface="ＭＳ Ｐゴシック" pitchFamily="34" charset="-128"/>
                <a:cs typeface="Times New Roman" pitchFamily="18" charset="0"/>
              </a:rPr>
              <a:t>Iron Age remains are present only five to sixteen inches (13–41</a:t>
            </a:r>
            <a:r>
              <a:rPr lang="en-US" sz="1200" baseline="0" dirty="0">
                <a:solidFill>
                  <a:srgbClr val="000000"/>
                </a:solidFill>
                <a:ea typeface="ＭＳ Ｐゴシック" pitchFamily="34" charset="-128"/>
                <a:cs typeface="Times New Roman" pitchFamily="18" charset="0"/>
              </a:rPr>
              <a:t> cm)</a:t>
            </a:r>
            <a:r>
              <a:rPr lang="en-US" sz="1200" dirty="0">
                <a:solidFill>
                  <a:srgbClr val="000000"/>
                </a:solidFill>
                <a:ea typeface="ＭＳ Ｐゴシック" pitchFamily="34" charset="-128"/>
                <a:cs typeface="Times New Roman" pitchFamily="18" charset="0"/>
              </a:rPr>
              <a:t> below the surface. These remains include a destruction level three feet (1 m) thick which has been tentatively dated to the late 9th or early 8th century BC. The Philistine site flourished in the 11th, 10th and 9th centuries, but it declined after its destruction in the late 9th or early 8th century.</a:t>
            </a:r>
          </a:p>
          <a:p>
            <a:pPr marL="0" indent="0" eaLnBrk="1" hangingPunct="1">
              <a:buFontTx/>
              <a:buNone/>
            </a:pPr>
            <a:endParaRPr lang="en-US" dirty="0"/>
          </a:p>
          <a:p>
            <a:pPr marL="0" marR="0" indent="0" algn="l" defTabSz="914400" rtl="0" eaLnBrk="1" fontAlgn="auto" latinLnBrk="0" hangingPunct="1">
              <a:spcBef>
                <a:spcPts val="0"/>
              </a:spcBef>
              <a:spcAft>
                <a:spcPts val="0"/>
              </a:spcAft>
              <a:buClrTx/>
              <a:buSzTx/>
              <a:buFontTx/>
              <a:buNone/>
              <a:tabLst/>
              <a:defRPr/>
            </a:pPr>
            <a:r>
              <a:rPr lang="en-US" dirty="0"/>
              <a:t>ws011016529</a:t>
            </a:r>
          </a:p>
        </p:txBody>
      </p:sp>
      <p:sp>
        <p:nvSpPr>
          <p:cNvPr id="4" name="Slide Number Placeholder 3"/>
          <p:cNvSpPr>
            <a:spLocks noGrp="1"/>
          </p:cNvSpPr>
          <p:nvPr>
            <p:ph type="sldNum" sz="quarter" idx="10"/>
          </p:nvPr>
        </p:nvSpPr>
        <p:spPr/>
        <p:txBody>
          <a:bodyPr/>
          <a:lstStyle/>
          <a:p>
            <a:fld id="{4E4946A3-FD68-4E77-9DEF-1E7536A4AD96}" type="slidenum">
              <a:rPr lang="en-US" smtClean="0"/>
              <a:t>146</a:t>
            </a:fld>
            <a:endParaRPr lang="en-US"/>
          </a:p>
        </p:txBody>
      </p:sp>
    </p:spTree>
    <p:extLst>
      <p:ext uri="{BB962C8B-B14F-4D97-AF65-F5344CB8AC3E}">
        <p14:creationId xmlns:p14="http://schemas.microsoft.com/office/powerpoint/2010/main" val="254462300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Although the text previously</a:t>
            </a:r>
            <a:r>
              <a:rPr lang="en-US" baseline="0" dirty="0"/>
              <a:t> referred to the “stronghold of Zion” (2 Sam 5:7), some scholars question whether this is the same one. One issue is the phrase “went down,” as it has been claimed that David would not have “gone down” to the stronghold in the City of David. This, however, is not necessarily true, for if David was higher up on the hill (e.g., in the present area of the Temple Mount), he would have descended to the City of David.</a:t>
            </a:r>
          </a:p>
          <a:p>
            <a:pPr marL="0" indent="0" eaLnBrk="1" hangingPunct="1"/>
            <a:endParaRPr lang="en-US" baseline="0" dirty="0"/>
          </a:p>
          <a:p>
            <a:pPr marL="0" indent="0" eaLnBrk="1" hangingPunct="1"/>
            <a:r>
              <a:rPr lang="en-US" baseline="0" dirty="0"/>
              <a:t>It is true that </a:t>
            </a:r>
            <a:r>
              <a:rPr lang="en-US" dirty="0"/>
              <a:t>David was familiar with, and perhaps had fortified, a number of places in Judah that could</a:t>
            </a:r>
            <a:r>
              <a:rPr lang="en-US" baseline="0" dirty="0"/>
              <a:t> be referred to as a “stronghold” (Heb. </a:t>
            </a:r>
            <a:r>
              <a:rPr lang="en-US" i="1" baseline="0" dirty="0" err="1"/>
              <a:t>metsudah</a:t>
            </a:r>
            <a:r>
              <a:rPr lang="en-US" baseline="0" dirty="0"/>
              <a:t>, </a:t>
            </a:r>
            <a:r>
              <a:rPr lang="he-IL" sz="1200" b="0" i="0" u="none" strike="noStrike" kern="1200" baseline="0" dirty="0">
                <a:solidFill>
                  <a:schemeClr val="tx1"/>
                </a:solidFill>
                <a:ea typeface="+mn-ea"/>
                <a:cs typeface="+mn-cs"/>
              </a:rPr>
              <a:t>מְצוּדָה</a:t>
            </a:r>
            <a:r>
              <a:rPr lang="en-US" baseline="0" dirty="0"/>
              <a:t>). He apparently had several such refuges in the southern wilderness area (1 Sam 23:14) and may have preferred one of these familiar places rather than the newly acquired city of Jebus. Also, David was told by God to go “up” to fight the Philistines (2 Sam 5:19) a geographic reference that does not make sense with regard to movement from Jerusalem to Baal-</a:t>
            </a:r>
            <a:r>
              <a:rPr lang="en-US" baseline="0" dirty="0" err="1"/>
              <a:t>perazim</a:t>
            </a:r>
            <a:r>
              <a:rPr lang="en-US" baseline="0" dirty="0"/>
              <a:t> or the Valley of Rephaim. The next slide includes a label for the location of ancient City of David, the “stronghold of Zion.”</a:t>
            </a:r>
            <a:endParaRPr lang="en-US" dirty="0"/>
          </a:p>
          <a:p>
            <a:pPr marL="0" indent="0" eaLnBrk="1" hangingPunct="1"/>
            <a:endParaRPr lang="en-US" dirty="0"/>
          </a:p>
          <a:p>
            <a:pPr marL="0" indent="0" eaLnBrk="1" hangingPunct="1"/>
            <a:r>
              <a:rPr lang="en-US" dirty="0"/>
              <a:t>tb010703202</a:t>
            </a:r>
          </a:p>
        </p:txBody>
      </p:sp>
      <p:sp>
        <p:nvSpPr>
          <p:cNvPr id="4" name="Slide Number Placeholder 3"/>
          <p:cNvSpPr>
            <a:spLocks noGrp="1"/>
          </p:cNvSpPr>
          <p:nvPr>
            <p:ph type="sldNum" sz="quarter" idx="10"/>
          </p:nvPr>
        </p:nvSpPr>
        <p:spPr/>
        <p:txBody>
          <a:bodyPr/>
          <a:lstStyle/>
          <a:p>
            <a:fld id="{4E4946A3-FD68-4E77-9DEF-1E7536A4AD96}" type="slidenum">
              <a:rPr lang="en-US" smtClean="0"/>
              <a:t>147</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Although the text previously</a:t>
            </a:r>
            <a:r>
              <a:rPr lang="en-US" baseline="0" dirty="0"/>
              <a:t> referred to the “stronghold of Zion” (2 Sam 5:7), some scholars question whether this is the same one. One issue is the phrase “went down,” as it has been claimed that David would not have “gone down” to the stronghold in the City of David. This, however, is not necessarily true, for if David was higher up on the hill (e.g., in the present area of the Temple Mount), he would have descended to the City of David.</a:t>
            </a:r>
          </a:p>
          <a:p>
            <a:pPr marL="0" indent="0" eaLnBrk="1" hangingPunct="1"/>
            <a:endParaRPr lang="en-US" baseline="0" dirty="0"/>
          </a:p>
          <a:p>
            <a:pPr marL="0" indent="0" eaLnBrk="1" hangingPunct="1"/>
            <a:r>
              <a:rPr lang="en-US" baseline="0" dirty="0"/>
              <a:t>It is true that </a:t>
            </a:r>
            <a:r>
              <a:rPr lang="en-US" dirty="0"/>
              <a:t>David was familiar with, and perhaps had fortified, a number of places in Judah that could</a:t>
            </a:r>
            <a:r>
              <a:rPr lang="en-US" baseline="0" dirty="0"/>
              <a:t> be referred to as a “stronghold” (Heb. </a:t>
            </a:r>
            <a:r>
              <a:rPr lang="en-US" i="1" baseline="0" dirty="0" err="1"/>
              <a:t>metsudah</a:t>
            </a:r>
            <a:r>
              <a:rPr lang="en-US" baseline="0" dirty="0"/>
              <a:t>, </a:t>
            </a:r>
            <a:r>
              <a:rPr lang="he-IL" sz="1200" b="0" i="0" u="none" strike="noStrike" kern="1200" baseline="0" dirty="0">
                <a:solidFill>
                  <a:schemeClr val="tx1"/>
                </a:solidFill>
                <a:ea typeface="+mn-ea"/>
                <a:cs typeface="+mn-cs"/>
              </a:rPr>
              <a:t>מְצוּדָה</a:t>
            </a:r>
            <a:r>
              <a:rPr lang="en-US" baseline="0" dirty="0"/>
              <a:t>). He apparently had several such refuges in the southern wilderness area (1 Sam 23:14) and may have preferred one of these familiar places rather than the newly acquired city of Jebus. Also, David was told by God to go “up” to fight the Philistines (2 Sam 5:19) a geographic reference that does not make sense with regard to movement from Jerusalem to Baal-</a:t>
            </a:r>
            <a:r>
              <a:rPr lang="en-US" baseline="0" dirty="0" err="1"/>
              <a:t>perazim</a:t>
            </a:r>
            <a:r>
              <a:rPr lang="en-US" baseline="0" dirty="0"/>
              <a:t> or the Valley of Rephaim. </a:t>
            </a:r>
          </a:p>
          <a:p>
            <a:pPr marL="0" indent="0" eaLnBrk="1" hangingPunct="1"/>
            <a:endParaRPr lang="en-US" dirty="0"/>
          </a:p>
          <a:p>
            <a:pPr marL="0" indent="0" eaLnBrk="1" hangingPunct="1"/>
            <a:r>
              <a:rPr lang="en-US" dirty="0"/>
              <a:t>tb010703202</a:t>
            </a:r>
          </a:p>
        </p:txBody>
      </p:sp>
      <p:sp>
        <p:nvSpPr>
          <p:cNvPr id="4" name="Slide Number Placeholder 3"/>
          <p:cNvSpPr>
            <a:spLocks noGrp="1"/>
          </p:cNvSpPr>
          <p:nvPr>
            <p:ph type="sldNum" sz="quarter" idx="10"/>
          </p:nvPr>
        </p:nvSpPr>
        <p:spPr/>
        <p:txBody>
          <a:bodyPr/>
          <a:lstStyle/>
          <a:p>
            <a:fld id="{4E4946A3-FD68-4E77-9DEF-1E7536A4AD96}" type="slidenum">
              <a:rPr lang="en-US" smtClean="0"/>
              <a:t>148</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It is particularly noteworthy that David was in the stronghold at Adullam at an earlier time, when the Philistines had invaded both the valley of Rephaim and David’s hometown of Bethlehem (1 Sam 22:1-4; cf. 2 Sam 23:13-14). Adullam is about 12 miles (20 km) from the valley of Rephaim, and about 13 miles (21 km) from Bethlehem. </a:t>
            </a:r>
            <a:r>
              <a:rPr lang="en-US" dirty="0"/>
              <a:t>Adullam is identified at Khirbet Tell Sheikh </a:t>
            </a:r>
            <a:r>
              <a:rPr lang="en-US" dirty="0" err="1"/>
              <a:t>Madhkûr</a:t>
            </a:r>
            <a:r>
              <a:rPr lang="en-US" dirty="0"/>
              <a:t>, which sits beside Khirbet ’Id el-Ma (=Khirbet ’Id el-</a:t>
            </a:r>
            <a:r>
              <a:rPr lang="en-US" dirty="0" err="1"/>
              <a:t>Mîyā</a:t>
            </a:r>
            <a:r>
              <a:rPr lang="en-US" dirty="0"/>
              <a:t>), whose name preserves Adullam. The archaeological, toponymic, and geographic evidence make this identification certain. The</a:t>
            </a:r>
            <a:r>
              <a:rPr lang="en-US" baseline="0" dirty="0"/>
              <a:t> next slide includes labels.</a:t>
            </a:r>
            <a:endParaRPr lang="en-US" dirty="0"/>
          </a:p>
          <a:p>
            <a:pPr marL="0" indent="0" eaLnBrk="1" hangingPunct="1"/>
            <a:endParaRPr lang="en-US" dirty="0"/>
          </a:p>
          <a:p>
            <a:pPr marL="0" indent="0" eaLnBrk="1" hangingPunct="1"/>
            <a:r>
              <a:rPr lang="en-US" sz="1200" dirty="0"/>
              <a:t>ws031715863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149</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David was chosen by God to be the shepherd of Israel, but his reign would not accomplish all that God required. For that, another shepherd, a descendant of David, would be raised up in the future. This was promised to David in 2 Samuel 7. Jesus declared Himself to be the “good shepherd” and he described his care for the sheep in John 10:1-5 (NIV): “I tell you the truth, the man who does not enter the </a:t>
            </a:r>
            <a:r>
              <a:rPr lang="en-US" b="0" dirty="0">
                <a:ea typeface="ＭＳ Ｐゴシック" pitchFamily="34" charset="-128"/>
              </a:rPr>
              <a:t>sheep pen </a:t>
            </a:r>
            <a:r>
              <a:rPr lang="en-US" dirty="0">
                <a:ea typeface="ＭＳ Ｐゴシック" pitchFamily="34" charset="-128"/>
              </a:rPr>
              <a:t>by the gate, but climbs in by some other way, is a thief and a robber. The man who enters by the gate is the shepherd of his sheep. The watchman opens the gate for him, and the sheep listen to his voice. He calls his own sheep by name and leads them out. When he has brought out all his own, he goes on ahead of them, and his sheep follow him because they know his voice. But they will never follow a stranger; in fact, they will run away from him because they do not recognize a stranger’s voice.”</a:t>
            </a:r>
            <a:br>
              <a:rPr lang="en-US" dirty="0">
                <a:ea typeface="ＭＳ Ｐゴシック" pitchFamily="34" charset="-128"/>
              </a:rPr>
            </a:br>
            <a:endParaRPr lang="en-US" dirty="0">
              <a:ea typeface="ＭＳ Ｐゴシック" pitchFamily="34" charset="-128"/>
            </a:endParaRPr>
          </a:p>
          <a:p>
            <a:pPr eaLnBrk="1" hangingPunct="1"/>
            <a:r>
              <a:rPr lang="en-US" dirty="0">
                <a:ea typeface="ＭＳ Ｐゴシック" pitchFamily="34" charset="-128"/>
              </a:rPr>
              <a:t>tb020503109</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It is particularly noteworthy that David was in the stronghold at Adullam at an earlier time, when the Philistines had invaded both the valley of Rephaim and David’s hometown of Bethlehem (1 Sam 22:1-4; cf. 2 Sam 23:13-14). Adullam is about 12 miles (20 km) from the valley of Rephaim, and about 13 miles (21 km) from Bethlehem. </a:t>
            </a:r>
            <a:r>
              <a:rPr lang="en-US" dirty="0"/>
              <a:t>Adullam is identified at Khirbet Tell Sheikh </a:t>
            </a:r>
            <a:r>
              <a:rPr lang="en-US" dirty="0" err="1"/>
              <a:t>Madhkûr</a:t>
            </a:r>
            <a:r>
              <a:rPr lang="en-US" dirty="0"/>
              <a:t>, which sits beside Khirbet ’Id el-Ma (=Khirbet ’Id el-</a:t>
            </a:r>
            <a:r>
              <a:rPr lang="en-US" dirty="0" err="1"/>
              <a:t>Mîyā</a:t>
            </a:r>
            <a:r>
              <a:rPr lang="en-US" dirty="0"/>
              <a:t>), whose name preserves Adullam. The archaeological, toponymic, and geographic evidence make this identification certain. </a:t>
            </a:r>
          </a:p>
          <a:p>
            <a:pPr marL="0" indent="0" eaLnBrk="1" hangingPunct="1"/>
            <a:endParaRPr lang="en-US" dirty="0"/>
          </a:p>
          <a:p>
            <a:pPr marL="0" indent="0" eaLnBrk="1" hangingPunct="1"/>
            <a:r>
              <a:rPr lang="en-US" sz="1200" dirty="0"/>
              <a:t>ws031715863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150</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Adullam</a:t>
            </a:r>
            <a:r>
              <a:rPr lang="en-US" baseline="0" dirty="0"/>
              <a:t> has not been excavated, but </a:t>
            </a:r>
            <a:r>
              <a:rPr lang="en-US" dirty="0"/>
              <a:t>an archaeological survey of the site produced remains from the Chalcolithic, Early Bronze, Middle Bronze, Late Bronze, Iron IIA, Iron IIB, Iron IIC, and Persian-Byzantine periods. There are many caves on the rocky slopes of Adullam. A number of them are to be found on the north side of the hill, as seen in this aerial photo.</a:t>
            </a:r>
            <a:r>
              <a:rPr lang="en-US" baseline="0" dirty="0"/>
              <a:t>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ws030817265</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151</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Valley of Rephaim is located south and west of Jerusalem.</a:t>
            </a:r>
            <a:r>
              <a:rPr lang="en-US" baseline="0" dirty="0"/>
              <a:t> Along with the Rephaim Ridge and the Sorek Valley, it provided the most direct route from the coastal plain to the area of Jerusalem, though historically it does not seem to have often been used, perhaps because of its rugged nature in places. </a:t>
            </a:r>
            <a:r>
              <a:rPr lang="en-US" dirty="0"/>
              <a:t>This is a detail from map 1-8 from the </a:t>
            </a:r>
            <a:r>
              <a:rPr lang="en-US" i="1" dirty="0"/>
              <a:t>Satellite Bible Atlas</a:t>
            </a:r>
            <a:r>
              <a:rPr lang="en-US" dirty="0"/>
              <a:t>, by William Schlegel. Used by permission</a:t>
            </a:r>
            <a:r>
              <a:rPr lang="en-US" dirty="0">
                <a:solidFill>
                  <a:srgbClr val="000000"/>
                </a:solidFill>
                <a:latin typeface="Times New Roman" pitchFamily="18" charset="0"/>
                <a:cs typeface="Times New Roman" pitchFamily="18" charset="0"/>
              </a:rPr>
              <a:t>.</a:t>
            </a:r>
          </a:p>
        </p:txBody>
      </p:sp>
      <p:sp>
        <p:nvSpPr>
          <p:cNvPr id="4" name="Slide Number Placeholder 3"/>
          <p:cNvSpPr>
            <a:spLocks noGrp="1"/>
          </p:cNvSpPr>
          <p:nvPr>
            <p:ph type="sldNum" sz="quarter" idx="10"/>
          </p:nvPr>
        </p:nvSpPr>
        <p:spPr/>
        <p:txBody>
          <a:bodyPr/>
          <a:lstStyle/>
          <a:p>
            <a:fld id="{4E4946A3-FD68-4E77-9DEF-1E7536A4AD96}" type="slidenum">
              <a:rPr lang="en-US" smtClean="0"/>
              <a:t>152</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rgbClr val="000000"/>
                </a:solidFill>
                <a:cs typeface="Times New Roman" pitchFamily="18" charset="0"/>
              </a:rPr>
              <a:t>This is a view of the southern part of western Jerusalem, looking south. The western edge of Bethlehem is visible on the left side of the photograph. Beit </a:t>
            </a:r>
            <a:r>
              <a:rPr lang="en-US" dirty="0" err="1">
                <a:solidFill>
                  <a:srgbClr val="000000"/>
                </a:solidFill>
                <a:cs typeface="Times New Roman" pitchFamily="18" charset="0"/>
              </a:rPr>
              <a:t>Jalla</a:t>
            </a:r>
            <a:r>
              <a:rPr lang="en-US" dirty="0">
                <a:solidFill>
                  <a:srgbClr val="000000"/>
                </a:solidFill>
                <a:cs typeface="Times New Roman" pitchFamily="18" charset="0"/>
              </a:rPr>
              <a:t> is a Palestinian neighborhood, and Giloh is the southernmost Israeli neighborhood in Jerusalem. See the next slide for labels.</a:t>
            </a:r>
          </a:p>
          <a:p>
            <a:pPr eaLnBrk="1" hangingPunct="1"/>
            <a:endParaRPr lang="en-US" dirty="0">
              <a:solidFill>
                <a:srgbClr val="000000"/>
              </a:solidFill>
              <a:cs typeface="Times New Roman" pitchFamily="18" charset="0"/>
            </a:endParaRPr>
          </a:p>
          <a:p>
            <a:pPr eaLnBrk="1" hangingPunct="1"/>
            <a:r>
              <a:rPr lang="en-US" dirty="0">
                <a:solidFill>
                  <a:srgbClr val="000000"/>
                </a:solidFill>
                <a:cs typeface="Times New Roman" pitchFamily="18" charset="0"/>
              </a:rPr>
              <a:t>df010703357</a:t>
            </a:r>
          </a:p>
        </p:txBody>
      </p:sp>
      <p:sp>
        <p:nvSpPr>
          <p:cNvPr id="4" name="Slide Number Placeholder 3"/>
          <p:cNvSpPr>
            <a:spLocks noGrp="1"/>
          </p:cNvSpPr>
          <p:nvPr>
            <p:ph type="sldNum" sz="quarter" idx="10"/>
          </p:nvPr>
        </p:nvSpPr>
        <p:spPr/>
        <p:txBody>
          <a:bodyPr/>
          <a:lstStyle/>
          <a:p>
            <a:fld id="{4E4946A3-FD68-4E77-9DEF-1E7536A4AD96}" type="slidenum">
              <a:rPr lang="en-US" smtClean="0"/>
              <a:t>153</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rgbClr val="000000"/>
                </a:solidFill>
                <a:cs typeface="Times New Roman" pitchFamily="18" charset="0"/>
              </a:rPr>
              <a:t>This is a view of the southern part of western Jerusalem, looking south. The western edge of Bethlehem is visible on the left side of the photograph. Beit </a:t>
            </a:r>
            <a:r>
              <a:rPr lang="en-US" dirty="0" err="1">
                <a:solidFill>
                  <a:srgbClr val="000000"/>
                </a:solidFill>
                <a:cs typeface="Times New Roman" pitchFamily="18" charset="0"/>
              </a:rPr>
              <a:t>Jalla</a:t>
            </a:r>
            <a:r>
              <a:rPr lang="en-US" dirty="0">
                <a:solidFill>
                  <a:srgbClr val="000000"/>
                </a:solidFill>
                <a:cs typeface="Times New Roman" pitchFamily="18" charset="0"/>
              </a:rPr>
              <a:t> is a Palestinian neighborhood, and Giloh is the southernmost Israeli neighborhood in Jerusalem.</a:t>
            </a:r>
          </a:p>
          <a:p>
            <a:pPr eaLnBrk="1" hangingPunct="1"/>
            <a:endParaRPr lang="en-US" dirty="0">
              <a:solidFill>
                <a:srgbClr val="000000"/>
              </a:solidFill>
              <a:cs typeface="Times New Roman" pitchFamily="18" charset="0"/>
            </a:endParaRPr>
          </a:p>
          <a:p>
            <a:pPr eaLnBrk="1" hangingPunct="1"/>
            <a:r>
              <a:rPr lang="en-US" dirty="0">
                <a:solidFill>
                  <a:srgbClr val="000000"/>
                </a:solidFill>
                <a:cs typeface="Times New Roman" pitchFamily="18" charset="0"/>
              </a:rPr>
              <a:t>df010703357</a:t>
            </a:r>
          </a:p>
        </p:txBody>
      </p:sp>
      <p:sp>
        <p:nvSpPr>
          <p:cNvPr id="4" name="Slide Number Placeholder 3"/>
          <p:cNvSpPr>
            <a:spLocks noGrp="1"/>
          </p:cNvSpPr>
          <p:nvPr>
            <p:ph type="sldNum" sz="quarter" idx="10"/>
          </p:nvPr>
        </p:nvSpPr>
        <p:spPr/>
        <p:txBody>
          <a:bodyPr/>
          <a:lstStyle/>
          <a:p>
            <a:fld id="{4E4946A3-FD68-4E77-9DEF-1E7536A4AD96}" type="slidenum">
              <a:rPr lang="en-US" smtClean="0"/>
              <a:t>154</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Tx/>
              <a:buNone/>
            </a:pPr>
            <a:r>
              <a:rPr lang="en-US" sz="1200" dirty="0"/>
              <a:t>The Valley of Rephaim was the location of two Philistine attacks on David (2 Sam 5:17-25; 1 Chr 14:8-16).</a:t>
            </a:r>
          </a:p>
          <a:p>
            <a:pPr eaLnBrk="1" hangingPunct="1">
              <a:defRPr/>
            </a:pPr>
            <a:endParaRPr lang="en-US" sz="1200" dirty="0">
              <a:solidFill>
                <a:srgbClr val="000000"/>
              </a:solidFill>
              <a:cs typeface="Times New Roman" pitchFamily="18" charset="0"/>
            </a:endParaRPr>
          </a:p>
          <a:p>
            <a:pPr eaLnBrk="1" hangingPunct="1">
              <a:defRPr/>
            </a:pPr>
            <a:r>
              <a:rPr lang="en-US" sz="1200" dirty="0">
                <a:solidFill>
                  <a:srgbClr val="000000"/>
                </a:solidFill>
                <a:cs typeface="Times New Roman" pitchFamily="18" charset="0"/>
              </a:rPr>
              <a:t>tb121302265</a:t>
            </a:r>
          </a:p>
        </p:txBody>
      </p:sp>
      <p:sp>
        <p:nvSpPr>
          <p:cNvPr id="4" name="Slide Number Placeholder 3"/>
          <p:cNvSpPr>
            <a:spLocks noGrp="1"/>
          </p:cNvSpPr>
          <p:nvPr>
            <p:ph type="sldNum" sz="quarter" idx="10"/>
          </p:nvPr>
        </p:nvSpPr>
        <p:spPr/>
        <p:txBody>
          <a:bodyPr/>
          <a:lstStyle/>
          <a:p>
            <a:fld id="{4E4946A3-FD68-4E77-9DEF-1E7536A4AD96}" type="slidenum">
              <a:rPr lang="en-US" smtClean="0"/>
              <a:t>155</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90500" indent="-190500" eaLnBrk="1" hangingPunct="1">
              <a:defRPr/>
            </a:pPr>
            <a:r>
              <a:rPr lang="en-US" dirty="0"/>
              <a:t>tb010107210</a:t>
            </a:r>
          </a:p>
        </p:txBody>
      </p:sp>
      <p:sp>
        <p:nvSpPr>
          <p:cNvPr id="4" name="Slide Number Placeholder 3"/>
          <p:cNvSpPr>
            <a:spLocks noGrp="1"/>
          </p:cNvSpPr>
          <p:nvPr>
            <p:ph type="sldNum" sz="quarter" idx="10"/>
          </p:nvPr>
        </p:nvSpPr>
        <p:spPr/>
        <p:txBody>
          <a:bodyPr/>
          <a:lstStyle/>
          <a:p>
            <a:fld id="{4E4946A3-FD68-4E77-9DEF-1E7536A4AD96}" type="slidenum">
              <a:rPr lang="en-US" smtClean="0"/>
              <a:t>156</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defRPr/>
            </a:pPr>
            <a:r>
              <a:rPr lang="en-US" dirty="0"/>
              <a:t>It may be that the Philistines intended to meet David in battle on the Rephaim Plain,</a:t>
            </a:r>
            <a:r>
              <a:rPr lang="en-US" baseline="0" dirty="0"/>
              <a:t> pictured here, or else to besiege him in the City of David, had he remained there. The Rephaim Plain is located at the upper (eastern) end of the Rephaim Valley. The location of the Philistines here is one argument in favor of locating the “stronghold” in Jerusalem. </a:t>
            </a:r>
            <a:r>
              <a:rPr lang="en-US" dirty="0"/>
              <a:t>This image comes from Gustaf Dalman, </a:t>
            </a:r>
            <a:r>
              <a:rPr lang="de-DE" sz="1200" i="1" kern="1200" dirty="0">
                <a:solidFill>
                  <a:schemeClr val="tx1"/>
                </a:solidFill>
                <a:effectLst/>
                <a:latin typeface="+mn-lt"/>
                <a:ea typeface="+mn-ea"/>
                <a:cs typeface="+mn-cs"/>
              </a:rPr>
              <a:t>Hundert deutsche Fliegerbilder aus Palaestina</a:t>
            </a:r>
            <a:r>
              <a:rPr lang="de-DE" sz="1200" i="0" kern="1200" dirty="0">
                <a:solidFill>
                  <a:schemeClr val="tx1"/>
                </a:solidFill>
                <a:effectLst/>
                <a:latin typeface="+mn-lt"/>
                <a:ea typeface="+mn-ea"/>
                <a:cs typeface="+mn-cs"/>
              </a:rPr>
              <a:t> (1925); an English edition is forthcoming from BiblePlaces.com. </a:t>
            </a:r>
            <a:r>
              <a:rPr lang="en-US" sz="1200" kern="1200" dirty="0">
                <a:solidFill>
                  <a:schemeClr val="tx1"/>
                </a:solidFill>
                <a:effectLst/>
                <a:latin typeface="+mn-lt"/>
                <a:ea typeface="+mn-ea"/>
                <a:cs typeface="+mn-cs"/>
              </a:rPr>
              <a:t>This photograph was taken by the German Airforce Division 304 on July 13, 1918 at 6:30 a.m., from a height of 1,300 feet (400 m).</a:t>
            </a:r>
            <a:r>
              <a:rPr lang="en-US" sz="1200" kern="1200" baseline="0" dirty="0">
                <a:solidFill>
                  <a:schemeClr val="tx1"/>
                </a:solidFill>
                <a:effectLst/>
                <a:latin typeface="+mn-lt"/>
                <a:ea typeface="+mn-ea"/>
                <a:cs typeface="+mn-cs"/>
              </a:rPr>
              <a:t> </a:t>
            </a:r>
            <a:r>
              <a:rPr lang="en-US" baseline="0" dirty="0"/>
              <a:t>The next slide includes labels.</a:t>
            </a:r>
            <a:endParaRPr lang="en-US" dirty="0"/>
          </a:p>
          <a:p>
            <a:pPr marL="0" indent="0" eaLnBrk="1" hangingPunct="1">
              <a:defRPr/>
            </a:pPr>
            <a:endParaRPr lang="en-US" dirty="0"/>
          </a:p>
          <a:p>
            <a:pPr marL="0" indent="0" eaLnBrk="1" hangingPunct="1">
              <a:defRPr/>
            </a:pPr>
            <a:r>
              <a:rPr lang="en-US" dirty="0"/>
              <a:t>gd0007</a:t>
            </a:r>
          </a:p>
        </p:txBody>
      </p:sp>
      <p:sp>
        <p:nvSpPr>
          <p:cNvPr id="4" name="Slide Number Placeholder 3"/>
          <p:cNvSpPr>
            <a:spLocks noGrp="1"/>
          </p:cNvSpPr>
          <p:nvPr>
            <p:ph type="sldNum" sz="quarter" idx="10"/>
          </p:nvPr>
        </p:nvSpPr>
        <p:spPr/>
        <p:txBody>
          <a:bodyPr/>
          <a:lstStyle/>
          <a:p>
            <a:fld id="{4E4946A3-FD68-4E77-9DEF-1E7536A4AD96}" type="slidenum">
              <a:rPr lang="en-US" smtClean="0"/>
              <a:t>157</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defRPr/>
            </a:pPr>
            <a:r>
              <a:rPr lang="en-US" dirty="0"/>
              <a:t>It may be that the Philistines intended to meet David in battle on the Rephaim Plain,</a:t>
            </a:r>
            <a:r>
              <a:rPr lang="en-US" baseline="0" dirty="0"/>
              <a:t> pictured here, or else to besiege him in the City of David, had he remained there. The Rephaim Plain is located at the upper (eastern) end of the Rephaim Valley. The location of the Philistines here is one argument in favor of locating the “stronghold” in Jerusalem. </a:t>
            </a:r>
            <a:r>
              <a:rPr lang="en-US" dirty="0"/>
              <a:t>This image comes from Gustaf Dalman, </a:t>
            </a:r>
            <a:r>
              <a:rPr lang="de-DE" sz="1200" i="1" kern="1200" dirty="0">
                <a:solidFill>
                  <a:schemeClr val="tx1"/>
                </a:solidFill>
                <a:effectLst/>
                <a:latin typeface="+mn-lt"/>
                <a:ea typeface="+mn-ea"/>
                <a:cs typeface="+mn-cs"/>
              </a:rPr>
              <a:t>Hundert deutsche Fliegerbilder aus Palaestina</a:t>
            </a:r>
            <a:r>
              <a:rPr lang="de-DE" sz="1200" i="0" kern="1200" dirty="0">
                <a:solidFill>
                  <a:schemeClr val="tx1"/>
                </a:solidFill>
                <a:effectLst/>
                <a:latin typeface="+mn-lt"/>
                <a:ea typeface="+mn-ea"/>
                <a:cs typeface="+mn-cs"/>
              </a:rPr>
              <a:t> (1925); an English edition is forthcoming from BiblePlaces.com. </a:t>
            </a:r>
            <a:r>
              <a:rPr lang="en-US" sz="1200" kern="1200" dirty="0">
                <a:solidFill>
                  <a:schemeClr val="tx1"/>
                </a:solidFill>
                <a:effectLst/>
                <a:latin typeface="+mn-lt"/>
                <a:ea typeface="+mn-ea"/>
                <a:cs typeface="+mn-cs"/>
              </a:rPr>
              <a:t>This photograph was taken by the German Airforce Division 304 on July 13, 1918 at 6:30 a.m., from a height of 1,300 feet (400 m).</a:t>
            </a:r>
            <a:r>
              <a:rPr lang="en-US" sz="1200" kern="1200" baseline="0" dirty="0">
                <a:solidFill>
                  <a:schemeClr val="tx1"/>
                </a:solidFill>
                <a:effectLst/>
                <a:latin typeface="+mn-lt"/>
                <a:ea typeface="+mn-ea"/>
                <a:cs typeface="+mn-cs"/>
              </a:rPr>
              <a:t> </a:t>
            </a:r>
          </a:p>
          <a:p>
            <a:pPr marL="0" indent="0" eaLnBrk="1" hangingPunct="1">
              <a:defRPr/>
            </a:pPr>
            <a:endParaRPr lang="en-US" dirty="0"/>
          </a:p>
          <a:p>
            <a:pPr marL="0" indent="0" eaLnBrk="1" hangingPunct="1">
              <a:defRPr/>
            </a:pPr>
            <a:r>
              <a:rPr lang="en-US" dirty="0"/>
              <a:t>gd0007</a:t>
            </a:r>
          </a:p>
        </p:txBody>
      </p:sp>
      <p:sp>
        <p:nvSpPr>
          <p:cNvPr id="4" name="Slide Number Placeholder 3"/>
          <p:cNvSpPr>
            <a:spLocks noGrp="1"/>
          </p:cNvSpPr>
          <p:nvPr>
            <p:ph type="sldNum" sz="quarter" idx="10"/>
          </p:nvPr>
        </p:nvSpPr>
        <p:spPr/>
        <p:txBody>
          <a:bodyPr/>
          <a:lstStyle/>
          <a:p>
            <a:fld id="{4E4946A3-FD68-4E77-9DEF-1E7536A4AD96}" type="slidenum">
              <a:rPr lang="en-US" smtClean="0"/>
              <a:t>158</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phrase “into my hand” is a figure of speech indicating that the object is under the control of the speaker (cf. Gen 9:2; </a:t>
            </a:r>
            <a:r>
              <a:rPr lang="en-US" dirty="0" err="1"/>
              <a:t>Exod</a:t>
            </a:r>
            <a:r>
              <a:rPr lang="en-US" dirty="0"/>
              <a:t> 23:31; Josh 7:7, etc.). This realistic clay model of a hand was photographed at the American University of Beirut Archaeology Museum.</a:t>
            </a:r>
          </a:p>
          <a:p>
            <a:endParaRPr lang="en-US" dirty="0"/>
          </a:p>
          <a:p>
            <a:r>
              <a:rPr lang="en-US" dirty="0"/>
              <a:t>adr1307191289</a:t>
            </a:r>
          </a:p>
        </p:txBody>
      </p:sp>
      <p:sp>
        <p:nvSpPr>
          <p:cNvPr id="4" name="Slide Number Placeholder 3"/>
          <p:cNvSpPr>
            <a:spLocks noGrp="1"/>
          </p:cNvSpPr>
          <p:nvPr>
            <p:ph type="sldNum" sz="quarter" idx="10"/>
          </p:nvPr>
        </p:nvSpPr>
        <p:spPr/>
        <p:txBody>
          <a:bodyPr/>
          <a:lstStyle/>
          <a:p>
            <a:fld id="{4E4946A3-FD68-4E77-9DEF-1E7536A4AD96}" type="slidenum">
              <a:rPr lang="en-US" smtClean="0"/>
              <a:t>159</a:t>
            </a:fld>
            <a:endParaRPr lang="en-US"/>
          </a:p>
        </p:txBody>
      </p:sp>
    </p:spTree>
    <p:extLst>
      <p:ext uri="{BB962C8B-B14F-4D97-AF65-F5344CB8AC3E}">
        <p14:creationId xmlns:p14="http://schemas.microsoft.com/office/powerpoint/2010/main" val="1443698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0" i="0" kern="1200" dirty="0">
                <a:solidFill>
                  <a:schemeClr val="tx1"/>
                </a:solidFill>
                <a:effectLst/>
                <a:latin typeface="+mn-lt"/>
                <a:ea typeface="+mn-ea"/>
                <a:cs typeface="+mn-cs"/>
              </a:rPr>
              <a:t>This American Colony photograph was taken between 1920 and 1933.</a:t>
            </a:r>
          </a:p>
          <a:p>
            <a:pPr eaLnBrk="1" hangingPunct="1"/>
            <a:endParaRPr lang="en-US" sz="1200" b="0" i="0" kern="1200" dirty="0">
              <a:solidFill>
                <a:schemeClr val="tx1"/>
              </a:solidFill>
              <a:effectLst/>
              <a:latin typeface="+mn-lt"/>
              <a:ea typeface="+mn-ea"/>
              <a:cs typeface="+mn-cs"/>
            </a:endParaRPr>
          </a:p>
          <a:p>
            <a:pPr eaLnBrk="1" hangingPunct="1"/>
            <a:r>
              <a:rPr lang="en-US" dirty="0"/>
              <a:t>mat02986</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Egyptian</a:t>
            </a:r>
            <a:r>
              <a:rPr lang="en-US" baseline="0" dirty="0"/>
              <a:t> relief depicts Pharaoh Merneptah with his enemies literally in his hand, grasped by their hair. The scene shows Merneptah in complete dominance over his enemies, the very outcome promised here by God. </a:t>
            </a:r>
            <a:r>
              <a:rPr lang="en-US" dirty="0"/>
              <a:t>This depiction on a door jamb comes from Merneptah’s palace at Memphis. It was photographed at the University of Pennsylvania</a:t>
            </a:r>
            <a:r>
              <a:rPr lang="en-US" baseline="0" dirty="0"/>
              <a:t> Museum of Archaeology and Anthropology.</a:t>
            </a:r>
            <a:endParaRPr lang="en-US" dirty="0"/>
          </a:p>
          <a:p>
            <a:endParaRPr lang="en-US" dirty="0"/>
          </a:p>
          <a:p>
            <a:r>
              <a:rPr lang="en-US" dirty="0"/>
              <a:t>tb072311798</a:t>
            </a:r>
          </a:p>
        </p:txBody>
      </p:sp>
      <p:sp>
        <p:nvSpPr>
          <p:cNvPr id="4" name="Slide Number Placeholder 3"/>
          <p:cNvSpPr>
            <a:spLocks noGrp="1"/>
          </p:cNvSpPr>
          <p:nvPr>
            <p:ph type="sldNum" sz="quarter" idx="10"/>
          </p:nvPr>
        </p:nvSpPr>
        <p:spPr/>
        <p:txBody>
          <a:bodyPr/>
          <a:lstStyle/>
          <a:p>
            <a:fld id="{4E4946A3-FD68-4E77-9DEF-1E7536A4AD96}" type="slidenum">
              <a:rPr lang="en-US" smtClean="0"/>
              <a:t>160</a:t>
            </a:fld>
            <a:endParaRPr lang="en-US"/>
          </a:p>
        </p:txBody>
      </p:sp>
    </p:spTree>
    <p:extLst>
      <p:ext uri="{BB962C8B-B14F-4D97-AF65-F5344CB8AC3E}">
        <p14:creationId xmlns:p14="http://schemas.microsoft.com/office/powerpoint/2010/main" val="1443698174"/>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name</a:t>
            </a:r>
            <a:r>
              <a:rPr lang="en-US" b="0" baseline="0" dirty="0"/>
              <a:t> “Baal-</a:t>
            </a:r>
            <a:r>
              <a:rPr lang="en-US" b="0" baseline="0" dirty="0" err="1"/>
              <a:t>perazim</a:t>
            </a:r>
            <a:r>
              <a:rPr lang="en-US" b="0" baseline="0" dirty="0"/>
              <a:t>” (Heb. </a:t>
            </a:r>
            <a:r>
              <a:rPr lang="he-IL" sz="1200" b="0" i="0" u="none" strike="noStrike" kern="1200" baseline="0" dirty="0">
                <a:solidFill>
                  <a:schemeClr val="tx1"/>
                </a:solidFill>
                <a:latin typeface="+mn-lt"/>
                <a:ea typeface="+mn-ea"/>
                <a:cs typeface="+mn-cs"/>
              </a:rPr>
              <a:t>בַעַל־פְּרָצִים</a:t>
            </a:r>
            <a:r>
              <a:rPr lang="en-US" b="0" baseline="0" dirty="0"/>
              <a:t>) means “master of the break-</a:t>
            </a:r>
            <a:r>
              <a:rPr lang="en-US" b="0" baseline="0" dirty="0" err="1"/>
              <a:t>throughs</a:t>
            </a:r>
            <a:r>
              <a:rPr lang="en-US" b="0" baseline="0" dirty="0"/>
              <a:t>,” and the text explains that the name was given because of how God broke through the Philistines for David. </a:t>
            </a:r>
            <a:r>
              <a:rPr lang="en-US" b="0" dirty="0"/>
              <a:t>Baal-</a:t>
            </a:r>
            <a:r>
              <a:rPr lang="en-US" b="0" dirty="0" err="1"/>
              <a:t>perazim</a:t>
            </a:r>
            <a:r>
              <a:rPr lang="en-US" b="0" dirty="0"/>
              <a:t> is mentioned in connection with David’s defeat of the Philistines (</a:t>
            </a:r>
            <a:r>
              <a:rPr lang="de-DE" sz="1200" b="0" i="0" u="none" strike="noStrike" kern="1200" baseline="0" dirty="0">
                <a:solidFill>
                  <a:schemeClr val="tx1"/>
                </a:solidFill>
                <a:latin typeface="+mn-lt"/>
                <a:ea typeface="+mn-ea"/>
                <a:cs typeface="+mn-cs"/>
              </a:rPr>
              <a:t>2 Sam 5:18-20; 1 Chr 14:9-11</a:t>
            </a:r>
            <a:r>
              <a:rPr lang="en-US" b="0" dirty="0"/>
              <a:t>) and as</a:t>
            </a:r>
            <a:r>
              <a:rPr lang="en-US" b="0" baseline="0" dirty="0"/>
              <a:t> Mount Perazim along with Gibeon, which seems to be an allusion to David’s victory, in Isaiah 28:21. </a:t>
            </a:r>
          </a:p>
          <a:p>
            <a:endParaRPr lang="en-US" b="0" baseline="0" dirty="0"/>
          </a:p>
          <a:p>
            <a:r>
              <a:rPr lang="en-US" b="0" baseline="0" dirty="0"/>
              <a:t>The identification of this place is debated. Mount-</a:t>
            </a:r>
            <a:r>
              <a:rPr lang="en-US" b="0" baseline="0" dirty="0" err="1"/>
              <a:t>perazim</a:t>
            </a:r>
            <a:r>
              <a:rPr lang="en-US" b="0" baseline="0" dirty="0"/>
              <a:t>/Baal-</a:t>
            </a:r>
            <a:r>
              <a:rPr lang="en-US" b="0" baseline="0" dirty="0" err="1"/>
              <a:t>perazim</a:t>
            </a:r>
            <a:r>
              <a:rPr lang="en-US" b="0" baseline="0" dirty="0"/>
              <a:t> has been identified with the Iron IIB tower at modern Giloh by A. Mazar (who excavated the Iron I tower and Iron IIB village—</a:t>
            </a:r>
            <a:r>
              <a:rPr lang="en-US" b="0" baseline="0" dirty="0" err="1"/>
              <a:t>Mazar</a:t>
            </a:r>
            <a:r>
              <a:rPr lang="en-US" b="0" baseline="0" dirty="0"/>
              <a:t> 1992: 1028) and with Ramat Rahel by Lipschits and Na’aman (2011: 65–86), who suggest that the location was originally a cult site related to Baal (and thus named Baal-perazim) before it was renamed Beth-haccherem in the 8th century BC. </a:t>
            </a:r>
            <a:r>
              <a:rPr lang="en-US" b="0" baseline="0" dirty="0" err="1"/>
              <a:t>Mazar’s</a:t>
            </a:r>
            <a:r>
              <a:rPr lang="en-US" b="0" baseline="0" dirty="0"/>
              <a:t> suggestion seems more likely, if in fact Baal-perazim ever represented an ancient settlement rather than just a region/topographical feature. </a:t>
            </a:r>
          </a:p>
          <a:p>
            <a:endParaRPr lang="en-US" b="1" dirty="0"/>
          </a:p>
          <a:p>
            <a:r>
              <a:rPr lang="en-US" b="1" dirty="0"/>
              <a:t>References:</a:t>
            </a:r>
          </a:p>
          <a:p>
            <a:r>
              <a:rPr lang="en-US" sz="1200" b="0" i="0" u="none" strike="noStrike" kern="1200" baseline="0" dirty="0">
                <a:solidFill>
                  <a:schemeClr val="tx1"/>
                </a:solidFill>
                <a:latin typeface="+mn-lt"/>
                <a:ea typeface="+mn-ea"/>
                <a:cs typeface="+mn-cs"/>
              </a:rPr>
              <a:t>Kobayashi, Y.</a:t>
            </a:r>
          </a:p>
          <a:p>
            <a:pPr marL="685800" indent="-457200">
              <a:tabLst>
                <a:tab pos="685800" algn="l"/>
              </a:tabLst>
            </a:pPr>
            <a:r>
              <a:rPr lang="en-US" sz="1200" b="0" i="0" u="none" strike="noStrike" kern="1200" baseline="0" dirty="0">
                <a:solidFill>
                  <a:schemeClr val="tx1"/>
                </a:solidFill>
                <a:latin typeface="+mn-lt"/>
                <a:ea typeface="+mn-ea"/>
                <a:cs typeface="+mn-cs"/>
              </a:rPr>
              <a:t>1992	Baal-</a:t>
            </a:r>
            <a:r>
              <a:rPr lang="en-US" sz="1200" b="0" i="0" u="none" strike="noStrike" kern="1200" baseline="0" dirty="0" err="1">
                <a:solidFill>
                  <a:schemeClr val="tx1"/>
                </a:solidFill>
                <a:latin typeface="+mn-lt"/>
                <a:ea typeface="+mn-ea"/>
                <a:cs typeface="+mn-cs"/>
              </a:rPr>
              <a:t>perazim</a:t>
            </a:r>
            <a:r>
              <a:rPr lang="en-US" sz="1200" b="0" i="0" u="none" strike="noStrike" kern="1200" baseline="0" dirty="0">
                <a:solidFill>
                  <a:schemeClr val="tx1"/>
                </a:solidFill>
                <a:latin typeface="+mn-lt"/>
                <a:ea typeface="+mn-ea"/>
                <a:cs typeface="+mn-cs"/>
              </a:rPr>
              <a:t>. </a:t>
            </a:r>
            <a:r>
              <a:rPr lang="en-US" i="1" dirty="0"/>
              <a:t>A</a:t>
            </a:r>
            <a:r>
              <a:rPr lang="en-US" sz="1200" b="0" i="1" u="none" strike="noStrike" kern="1200" baseline="0" dirty="0">
                <a:solidFill>
                  <a:schemeClr val="tx1"/>
                </a:solidFill>
                <a:latin typeface="+mn-lt"/>
                <a:ea typeface="+mn-ea"/>
                <a:cs typeface="+mn-cs"/>
              </a:rPr>
              <a:t>nchor Bible Dictionary, </a:t>
            </a:r>
            <a:r>
              <a:rPr lang="en-US" sz="1200" b="0" u="none" strike="noStrike" kern="1200" baseline="0" dirty="0">
                <a:solidFill>
                  <a:schemeClr val="tx1"/>
                </a:solidFill>
                <a:latin typeface="+mn-lt"/>
                <a:ea typeface="+mn-ea"/>
                <a:cs typeface="+mn-cs"/>
              </a:rPr>
              <a:t>vol. 1</a:t>
            </a:r>
            <a:r>
              <a:rPr lang="en-US" sz="1200" b="0" i="0" u="none" strike="noStrike" kern="1200" baseline="0" dirty="0">
                <a:solidFill>
                  <a:schemeClr val="tx1"/>
                </a:solidFill>
                <a:latin typeface="+mn-lt"/>
                <a:ea typeface="+mn-ea"/>
                <a:cs typeface="+mn-cs"/>
              </a:rPr>
              <a:t>,</a:t>
            </a:r>
            <a:r>
              <a:rPr lang="en-US" sz="1200" b="0" i="0" u="none" strike="noStrike" kern="1200" dirty="0">
                <a:solidFill>
                  <a:schemeClr val="tx1"/>
                </a:solidFill>
                <a:latin typeface="+mn-lt"/>
                <a:ea typeface="+mn-ea"/>
                <a:cs typeface="+mn-cs"/>
              </a:rPr>
              <a:t> ed. D. N. Freedman</a:t>
            </a:r>
            <a:r>
              <a:rPr lang="en-US" sz="1200" b="0" i="0" u="none" strike="noStrike" kern="1200" baseline="0" dirty="0">
                <a:solidFill>
                  <a:schemeClr val="tx1"/>
                </a:solidFill>
                <a:latin typeface="+mn-lt"/>
                <a:ea typeface="+mn-ea"/>
                <a:cs typeface="+mn-cs"/>
              </a:rPr>
              <a:t>. New York: Doubleday.</a:t>
            </a:r>
          </a:p>
          <a:p>
            <a:r>
              <a:rPr lang="en-US" dirty="0">
                <a:effectLst/>
              </a:rPr>
              <a:t>Lipschits, O., and </a:t>
            </a:r>
            <a:r>
              <a:rPr lang="en-US" dirty="0" err="1">
                <a:effectLst/>
              </a:rPr>
              <a:t>Na’aman</a:t>
            </a:r>
            <a:r>
              <a:rPr lang="en-US" dirty="0">
                <a:effectLst/>
              </a:rPr>
              <a:t>, N.</a:t>
            </a:r>
          </a:p>
          <a:p>
            <a:pPr marL="685800" indent="-457200">
              <a:tabLst>
                <a:tab pos="685800" algn="l"/>
              </a:tabLst>
            </a:pPr>
            <a:r>
              <a:rPr lang="en-US" dirty="0">
                <a:effectLst/>
              </a:rPr>
              <a:t>2011	From “Baal-Perazim” to “Beth-</a:t>
            </a:r>
            <a:r>
              <a:rPr lang="en-US" dirty="0" err="1">
                <a:effectLst/>
              </a:rPr>
              <a:t>Haccerem</a:t>
            </a:r>
            <a:r>
              <a:rPr lang="en-US" dirty="0">
                <a:effectLst/>
              </a:rPr>
              <a:t>”: Further Thoughts on the Ancient Name of Ramat </a:t>
            </a:r>
            <a:r>
              <a:rPr lang="en-US" dirty="0" err="1">
                <a:effectLst/>
              </a:rPr>
              <a:t>Raḥel</a:t>
            </a:r>
            <a:r>
              <a:rPr lang="en-US" dirty="0">
                <a:effectLst/>
              </a:rPr>
              <a:t>. </a:t>
            </a:r>
            <a:r>
              <a:rPr lang="en-US" i="1" dirty="0">
                <a:effectLst/>
              </a:rPr>
              <a:t>Beit </a:t>
            </a:r>
            <a:r>
              <a:rPr lang="en-US" i="1" dirty="0" err="1">
                <a:effectLst/>
              </a:rPr>
              <a:t>Mikra</a:t>
            </a:r>
            <a:r>
              <a:rPr lang="en-US" dirty="0">
                <a:effectLst/>
              </a:rPr>
              <a:t> 56: 65–86.</a:t>
            </a:r>
            <a:endParaRPr lang="en-US"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Mazar, A.</a:t>
            </a:r>
          </a:p>
          <a:p>
            <a:pPr marL="685800" indent="-457200">
              <a:tabLst>
                <a:tab pos="685800" algn="l"/>
              </a:tabLst>
            </a:pPr>
            <a:r>
              <a:rPr lang="en-US" sz="1200" b="0" i="0" u="none" strike="noStrike" kern="1200" baseline="0" dirty="0">
                <a:solidFill>
                  <a:schemeClr val="tx1"/>
                </a:solidFill>
                <a:latin typeface="+mn-lt"/>
                <a:ea typeface="+mn-ea"/>
                <a:cs typeface="+mn-cs"/>
              </a:rPr>
              <a:t>1992	</a:t>
            </a:r>
            <a:r>
              <a:rPr lang="en-US" sz="1200" b="0" i="0" u="none" strike="noStrike" kern="1200" baseline="0" dirty="0" err="1">
                <a:solidFill>
                  <a:schemeClr val="tx1"/>
                </a:solidFill>
                <a:latin typeface="+mn-lt"/>
                <a:ea typeface="+mn-ea"/>
                <a:cs typeface="+mn-cs"/>
              </a:rPr>
              <a:t>Giloh</a:t>
            </a:r>
            <a:r>
              <a:rPr lang="en-US" sz="1200" b="0" i="0" u="none" strike="noStrike" kern="1200" baseline="0" dirty="0">
                <a:solidFill>
                  <a:schemeClr val="tx1"/>
                </a:solidFill>
                <a:latin typeface="+mn-lt"/>
                <a:ea typeface="+mn-ea"/>
                <a:cs typeface="+mn-cs"/>
              </a:rPr>
              <a:t>.</a:t>
            </a:r>
            <a:r>
              <a:rPr lang="tr-TR" sz="1200" b="0" i="0" u="none" strike="noStrike" kern="1200" baseline="0" dirty="0">
                <a:solidFill>
                  <a:schemeClr val="tx1"/>
                </a:solidFill>
                <a:latin typeface="+mn-lt"/>
                <a:ea typeface="+mn-ea"/>
                <a:cs typeface="+mn-cs"/>
              </a:rPr>
              <a:t> </a:t>
            </a:r>
            <a:r>
              <a:rPr lang="tr-TR" sz="1200" b="0" i="1" u="none" strike="noStrike" kern="1200" baseline="0" dirty="0">
                <a:solidFill>
                  <a:schemeClr val="tx1"/>
                </a:solidFill>
                <a:latin typeface="+mn-lt"/>
                <a:ea typeface="+mn-ea"/>
                <a:cs typeface="+mn-cs"/>
              </a:rPr>
              <a:t>Anchor Bible Dictionary</a:t>
            </a:r>
            <a:r>
              <a:rPr lang="en-US" sz="1200" b="0" i="1" u="none" strike="noStrike" kern="1200" baseline="0" dirty="0">
                <a:solidFill>
                  <a:schemeClr val="tx1"/>
                </a:solidFill>
                <a:latin typeface="+mn-lt"/>
                <a:ea typeface="+mn-ea"/>
                <a:cs typeface="+mn-cs"/>
              </a:rPr>
              <a:t>,</a:t>
            </a:r>
            <a:r>
              <a:rPr lang="en-US" dirty="0"/>
              <a:t> vol. 2, ed. D. N. Freedman. New York: Doubleday</a:t>
            </a:r>
            <a:r>
              <a:rPr lang="tr-TR" sz="1200" b="0" i="0" u="none" strike="noStrike" kern="1200" baseline="0" dirty="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0" indent="0">
              <a:buNone/>
            </a:pPr>
            <a:endParaRPr lang="en-US" b="1" dirty="0"/>
          </a:p>
          <a:p>
            <a:r>
              <a:rPr lang="en-US" dirty="0"/>
              <a:t>tb112406472</a:t>
            </a:r>
          </a:p>
        </p:txBody>
      </p:sp>
      <p:sp>
        <p:nvSpPr>
          <p:cNvPr id="4" name="Slide Number Placeholder 3"/>
          <p:cNvSpPr>
            <a:spLocks noGrp="1"/>
          </p:cNvSpPr>
          <p:nvPr>
            <p:ph type="sldNum" sz="quarter" idx="10"/>
          </p:nvPr>
        </p:nvSpPr>
        <p:spPr/>
        <p:txBody>
          <a:bodyPr/>
          <a:lstStyle/>
          <a:p>
            <a:fld id="{4E4946A3-FD68-4E77-9DEF-1E7536A4AD96}" type="slidenum">
              <a:rPr lang="en-US" smtClean="0"/>
              <a:t>161</a:t>
            </a:fld>
            <a:endParaRPr lang="en-US"/>
          </a:p>
        </p:txBody>
      </p:sp>
    </p:spTree>
    <p:extLst>
      <p:ext uri="{BB962C8B-B14F-4D97-AF65-F5344CB8AC3E}">
        <p14:creationId xmlns:p14="http://schemas.microsoft.com/office/powerpoint/2010/main" val="122063611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 aerial view of </a:t>
            </a:r>
            <a:r>
              <a:rPr lang="en-US" b="0" dirty="0" err="1"/>
              <a:t>Giloh</a:t>
            </a:r>
            <a:r>
              <a:rPr lang="en-US" b="0" dirty="0"/>
              <a:t>, a possible location of Baal-</a:t>
            </a:r>
            <a:r>
              <a:rPr lang="en-US" b="0" dirty="0" err="1"/>
              <a:t>perazim</a:t>
            </a:r>
            <a:r>
              <a:rPr lang="en-US" b="0" dirty="0"/>
              <a:t>, also</a:t>
            </a:r>
            <a:r>
              <a:rPr lang="en-US" b="0" baseline="0" dirty="0"/>
              <a:t> includes the southern slope of the valley of Rephaim, illustrating their proximity to one another. </a:t>
            </a:r>
          </a:p>
          <a:p>
            <a:endParaRPr lang="en-US" b="0" baseline="0" dirty="0"/>
          </a:p>
          <a:p>
            <a:r>
              <a:rPr lang="en-US" dirty="0"/>
              <a:t>ws120415280</a:t>
            </a:r>
          </a:p>
        </p:txBody>
      </p:sp>
      <p:sp>
        <p:nvSpPr>
          <p:cNvPr id="4" name="Slide Number Placeholder 3"/>
          <p:cNvSpPr>
            <a:spLocks noGrp="1"/>
          </p:cNvSpPr>
          <p:nvPr>
            <p:ph type="sldNum" sz="quarter" idx="10"/>
          </p:nvPr>
        </p:nvSpPr>
        <p:spPr/>
        <p:txBody>
          <a:bodyPr/>
          <a:lstStyle/>
          <a:p>
            <a:fld id="{4E4946A3-FD68-4E77-9DEF-1E7536A4AD96}" type="slidenum">
              <a:rPr lang="en-US" smtClean="0"/>
              <a:t>162</a:t>
            </a:fld>
            <a:endParaRPr lang="en-US"/>
          </a:p>
        </p:txBody>
      </p:sp>
    </p:spTree>
    <p:extLst>
      <p:ext uri="{BB962C8B-B14F-4D97-AF65-F5344CB8AC3E}">
        <p14:creationId xmlns:p14="http://schemas.microsoft.com/office/powerpoint/2010/main" val="1220636118"/>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This photo is taken from the </a:t>
            </a:r>
            <a:r>
              <a:rPr lang="en-US" altLang="en-US" dirty="0" err="1"/>
              <a:t>Givat</a:t>
            </a:r>
            <a:r>
              <a:rPr lang="en-US" altLang="en-US" dirty="0"/>
              <a:t> Ram campus of the Hebrew University of Jerusalem in the 1960s. At the upper right of the photo is the square-shaped Jewish National and University Library. On the horizon is the ridge that hides Bethlehem from view. Today, the hills in the distance are largely covered by buildings. The distinctive gap on the horizon marks the highway leading from Jerusalem south to Bethlehem and can probably to be identified with the biblical Baal-</a:t>
            </a:r>
            <a:r>
              <a:rPr lang="en-US" altLang="en-US" dirty="0" err="1"/>
              <a:t>perazim</a:t>
            </a:r>
            <a:r>
              <a:rPr lang="en-US" altLang="en-US" dirty="0"/>
              <a:t>.</a:t>
            </a:r>
          </a:p>
          <a:p>
            <a:pPr eaLnBrk="1" hangingPunct="1"/>
            <a:endParaRPr lang="en-US" altLang="en-US" dirty="0"/>
          </a:p>
          <a:p>
            <a:pPr eaLnBrk="1" hangingPunct="1"/>
            <a:r>
              <a:rPr lang="en-US" altLang="en-US" dirty="0"/>
              <a:t>db6604101611</a:t>
            </a:r>
          </a:p>
        </p:txBody>
      </p:sp>
      <p:sp>
        <p:nvSpPr>
          <p:cNvPr id="4" name="Slide Number Placeholder 3"/>
          <p:cNvSpPr>
            <a:spLocks noGrp="1"/>
          </p:cNvSpPr>
          <p:nvPr>
            <p:ph type="sldNum" sz="quarter" idx="10"/>
          </p:nvPr>
        </p:nvSpPr>
        <p:spPr/>
        <p:txBody>
          <a:bodyPr/>
          <a:lstStyle/>
          <a:p>
            <a:fld id="{4E4946A3-FD68-4E77-9DEF-1E7536A4AD96}" type="slidenum">
              <a:rPr lang="en-US" smtClean="0"/>
              <a:t>163</a:t>
            </a:fld>
            <a:endParaRPr lang="en-US"/>
          </a:p>
        </p:txBody>
      </p:sp>
    </p:spTree>
    <p:extLst>
      <p:ext uri="{BB962C8B-B14F-4D97-AF65-F5344CB8AC3E}">
        <p14:creationId xmlns:p14="http://schemas.microsoft.com/office/powerpoint/2010/main" val="122063611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Bible associates the deity Dagon with the Philistines (</a:t>
            </a:r>
            <a:r>
              <a:rPr lang="de-DE" baseline="0" dirty="0"/>
              <a:t>Judg 16:23; 1 Sam 5:2-5, 7; 1 Chr 10:10, but cf. 2 Kgs 1:2-16 where Baal-zebub is mentioned in connection with Ekron</a:t>
            </a:r>
            <a:r>
              <a:rPr lang="en-US" baseline="0" dirty="0"/>
              <a:t>). Dagon is often wrongly associated with a fish-god; Dagon seems to have been a grain deity and was primarily worshipped in north Syria. </a:t>
            </a:r>
          </a:p>
          <a:p>
            <a:endParaRPr lang="en-US" baseline="0" dirty="0"/>
          </a:p>
          <a:p>
            <a:r>
              <a:rPr lang="en-US" baseline="0" dirty="0"/>
              <a:t>Archaeological evidence indicates that a main deity of the Philistines was a mother goddess. Several figurines (known as the “Ashdoda”) from Ashdod and Tell Qasile have been found, which date to the Iron I/early Iron IIA (12th–10th centuries BC). These figurines include the body of the goddess molded together with a seat, which is probably related to giving birth. They have typical Philistine polychrome decoration. </a:t>
            </a:r>
            <a:r>
              <a:rPr lang="en-US" dirty="0"/>
              <a:t>This artifact</a:t>
            </a:r>
            <a:r>
              <a:rPr lang="en-US" baseline="0" dirty="0"/>
              <a:t> was photographed at the </a:t>
            </a:r>
            <a:r>
              <a:rPr lang="en-US" dirty="0"/>
              <a:t>Ashdod Museum.</a:t>
            </a:r>
          </a:p>
          <a:p>
            <a:endParaRPr lang="en-US" dirty="0"/>
          </a:p>
          <a:p>
            <a:r>
              <a:rPr lang="en-US" dirty="0"/>
              <a:t>tb031500004</a:t>
            </a:r>
          </a:p>
        </p:txBody>
      </p:sp>
      <p:sp>
        <p:nvSpPr>
          <p:cNvPr id="4" name="Slide Number Placeholder 3"/>
          <p:cNvSpPr>
            <a:spLocks noGrp="1"/>
          </p:cNvSpPr>
          <p:nvPr>
            <p:ph type="sldNum" sz="quarter" idx="10"/>
          </p:nvPr>
        </p:nvSpPr>
        <p:spPr/>
        <p:txBody>
          <a:bodyPr/>
          <a:lstStyle/>
          <a:p>
            <a:fld id="{4E4946A3-FD68-4E77-9DEF-1E7536A4AD96}" type="slidenum">
              <a:rPr lang="en-US" smtClean="0"/>
              <a:t>164</a:t>
            </a:fld>
            <a:endParaRPr lang="en-US"/>
          </a:p>
        </p:txBody>
      </p:sp>
    </p:spTree>
    <p:extLst>
      <p:ext uri="{BB962C8B-B14F-4D97-AF65-F5344CB8AC3E}">
        <p14:creationId xmlns:p14="http://schemas.microsoft.com/office/powerpoint/2010/main" val="2084242023"/>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figurine</a:t>
            </a:r>
            <a:r>
              <a:rPr lang="en-US" baseline="0" dirty="0"/>
              <a:t> </a:t>
            </a:r>
            <a:r>
              <a:rPr lang="en-US" dirty="0"/>
              <a:t>was photographed at the Israel Museum.</a:t>
            </a:r>
          </a:p>
          <a:p>
            <a:endParaRPr lang="en-US" dirty="0"/>
          </a:p>
          <a:p>
            <a:r>
              <a:rPr lang="en-US" dirty="0"/>
              <a:t>tb032014216c</a:t>
            </a:r>
          </a:p>
        </p:txBody>
      </p:sp>
      <p:sp>
        <p:nvSpPr>
          <p:cNvPr id="4" name="Slide Number Placeholder 3"/>
          <p:cNvSpPr>
            <a:spLocks noGrp="1"/>
          </p:cNvSpPr>
          <p:nvPr>
            <p:ph type="sldNum" sz="quarter" idx="10"/>
          </p:nvPr>
        </p:nvSpPr>
        <p:spPr/>
        <p:txBody>
          <a:bodyPr/>
          <a:lstStyle/>
          <a:p>
            <a:fld id="{4E4946A3-FD68-4E77-9DEF-1E7536A4AD96}" type="slidenum">
              <a:rPr lang="en-US" smtClean="0"/>
              <a:t>165</a:t>
            </a:fld>
            <a:endParaRPr lang="en-US"/>
          </a:p>
        </p:txBody>
      </p:sp>
    </p:spTree>
    <p:extLst>
      <p:ext uri="{BB962C8B-B14F-4D97-AF65-F5344CB8AC3E}">
        <p14:creationId xmlns:p14="http://schemas.microsoft.com/office/powerpoint/2010/main" val="2084242023"/>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Besides the Ashdoda, a 7th century BC temple inscription from Ekron mentions a goddess named PTGYH (the pronunciation is uncertain since no vowels are provided). This deity is not known from any other inscriptions or sources. The inscription reads, “</a:t>
            </a:r>
            <a:r>
              <a:rPr lang="en-US" i="1" baseline="0" dirty="0"/>
              <a:t>The temple which Achish, the son of </a:t>
            </a:r>
            <a:r>
              <a:rPr lang="en-US" i="1" baseline="0" dirty="0" err="1"/>
              <a:t>Padi</a:t>
            </a:r>
            <a:r>
              <a:rPr lang="en-US" i="1" baseline="0" dirty="0"/>
              <a:t>, the son of </a:t>
            </a:r>
            <a:r>
              <a:rPr lang="en-US" i="1" baseline="0" dirty="0" err="1"/>
              <a:t>Asad</a:t>
            </a:r>
            <a:r>
              <a:rPr lang="en-US" i="1" baseline="0" dirty="0"/>
              <a:t>, the son of Ada, the son of </a:t>
            </a:r>
            <a:r>
              <a:rPr lang="en-US" i="1" baseline="0" dirty="0" err="1"/>
              <a:t>Yair</a:t>
            </a:r>
            <a:r>
              <a:rPr lang="en-US" i="1" baseline="0" dirty="0"/>
              <a:t>, ruler of Ekron built for PTGYH his lady. May she bless him and may she guard him, and may she lengthen his days and may she bless his land</a:t>
            </a:r>
            <a:r>
              <a:rPr lang="en-US" baseline="0" dirty="0"/>
              <a:t>.” It is not known what form this goddess took, but pagan religions almost universally represented their gods and goddesses in some human or animal form. In fact, it is not impossible that this goddess is related to the Ashdoda figurines. This inscription was photographed at the Israel Museum. The next slide includes a highlight of the name of the deity.</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tb032014209</a:t>
            </a:r>
          </a:p>
        </p:txBody>
      </p:sp>
      <p:sp>
        <p:nvSpPr>
          <p:cNvPr id="4" name="Slide Number Placeholder 3"/>
          <p:cNvSpPr>
            <a:spLocks noGrp="1"/>
          </p:cNvSpPr>
          <p:nvPr>
            <p:ph type="sldNum" sz="quarter" idx="10"/>
          </p:nvPr>
        </p:nvSpPr>
        <p:spPr/>
        <p:txBody>
          <a:bodyPr/>
          <a:lstStyle/>
          <a:p>
            <a:fld id="{4E4946A3-FD68-4E77-9DEF-1E7536A4AD96}" type="slidenum">
              <a:rPr lang="en-US" smtClean="0"/>
              <a:t>166</a:t>
            </a:fld>
            <a:endParaRPr lang="en-US"/>
          </a:p>
        </p:txBody>
      </p:sp>
    </p:spTree>
    <p:extLst>
      <p:ext uri="{BB962C8B-B14F-4D97-AF65-F5344CB8AC3E}">
        <p14:creationId xmlns:p14="http://schemas.microsoft.com/office/powerpoint/2010/main" val="762190984"/>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Besides the Ashdoda, a 7th century BC temple inscription from Ekron mentions a goddess named PTGYH (the pronunciation is uncertain since no vowels are provided). This deity is not known from any other inscriptions or sources. The inscription reads, “</a:t>
            </a:r>
            <a:r>
              <a:rPr lang="en-US" i="1" baseline="0" dirty="0"/>
              <a:t>The temple which Achish, the son of </a:t>
            </a:r>
            <a:r>
              <a:rPr lang="en-US" i="1" baseline="0" dirty="0" err="1"/>
              <a:t>Padi</a:t>
            </a:r>
            <a:r>
              <a:rPr lang="en-US" i="1" baseline="0" dirty="0"/>
              <a:t>, the son of </a:t>
            </a:r>
            <a:r>
              <a:rPr lang="en-US" i="1" baseline="0" dirty="0" err="1"/>
              <a:t>Asad</a:t>
            </a:r>
            <a:r>
              <a:rPr lang="en-US" i="1" baseline="0" dirty="0"/>
              <a:t>, the son of Ada, the son of </a:t>
            </a:r>
            <a:r>
              <a:rPr lang="en-US" i="1" baseline="0" dirty="0" err="1"/>
              <a:t>Yair</a:t>
            </a:r>
            <a:r>
              <a:rPr lang="en-US" i="1" baseline="0" dirty="0"/>
              <a:t>, ruler of Ekron built for PTGYH his lady. May she bless him and may she guard him, and may she lengthen his days and may she bless his land</a:t>
            </a:r>
            <a:r>
              <a:rPr lang="en-US" baseline="0" dirty="0"/>
              <a:t>.” It is not known what form this goddess took, but pagan religions almost universally represented their gods and goddesses in some human or animal form. In fact, it is not impossible that this goddess is related to the Ashdoda figurines. This inscription was photographed at the Israel Museum. The phrase “for PTGYH” (Heb. </a:t>
            </a:r>
            <a:r>
              <a:rPr lang="he-IL" baseline="0" dirty="0"/>
              <a:t>לפתגיה</a:t>
            </a:r>
            <a:r>
              <a:rPr lang="en-US" baseline="0" dirty="0"/>
              <a:t>) is highlighted. An editable version is included behind this graphic for those who may wish to change it.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tb032014209</a:t>
            </a:r>
          </a:p>
        </p:txBody>
      </p:sp>
      <p:sp>
        <p:nvSpPr>
          <p:cNvPr id="4" name="Slide Number Placeholder 3"/>
          <p:cNvSpPr>
            <a:spLocks noGrp="1"/>
          </p:cNvSpPr>
          <p:nvPr>
            <p:ph type="sldNum" sz="quarter" idx="10"/>
          </p:nvPr>
        </p:nvSpPr>
        <p:spPr/>
        <p:txBody>
          <a:bodyPr/>
          <a:lstStyle/>
          <a:p>
            <a:fld id="{4E4946A3-FD68-4E77-9DEF-1E7536A4AD96}" type="slidenum">
              <a:rPr lang="en-US" smtClean="0"/>
              <a:t>167</a:t>
            </a:fld>
            <a:endParaRPr lang="en-US"/>
          </a:p>
        </p:txBody>
      </p:sp>
    </p:spTree>
    <p:extLst>
      <p:ext uri="{BB962C8B-B14F-4D97-AF65-F5344CB8AC3E}">
        <p14:creationId xmlns:p14="http://schemas.microsoft.com/office/powerpoint/2010/main" val="586724180"/>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clay stands were recovered</a:t>
            </a:r>
            <a:r>
              <a:rPr lang="en-US" baseline="0" dirty="0"/>
              <a:t> from a </a:t>
            </a:r>
            <a:r>
              <a:rPr lang="en-US" i="1" baseline="0" dirty="0" err="1"/>
              <a:t>favissa</a:t>
            </a:r>
            <a:r>
              <a:rPr lang="en-US" baseline="0" dirty="0"/>
              <a:t> (a dump for sacred items no longer in use) at Yavneh, along the Philistine coast. Their original use is uncertain, but they seem to represent houses or similar structures. Many have figures molded into them, whether of animals, worshippers, or deities. </a:t>
            </a:r>
            <a:r>
              <a:rPr lang="en-US" dirty="0"/>
              <a:t>This display was photographed in the Eretz Israel Museum in Tel Aviv.</a:t>
            </a:r>
          </a:p>
          <a:p>
            <a:endParaRPr lang="en-US" dirty="0"/>
          </a:p>
          <a:p>
            <a:r>
              <a:rPr lang="en-US" dirty="0"/>
              <a:t>tb031114520</a:t>
            </a:r>
          </a:p>
        </p:txBody>
      </p:sp>
      <p:sp>
        <p:nvSpPr>
          <p:cNvPr id="4" name="Slide Number Placeholder 3"/>
          <p:cNvSpPr>
            <a:spLocks noGrp="1"/>
          </p:cNvSpPr>
          <p:nvPr>
            <p:ph type="sldNum" sz="quarter" idx="10"/>
          </p:nvPr>
        </p:nvSpPr>
        <p:spPr/>
        <p:txBody>
          <a:bodyPr/>
          <a:lstStyle/>
          <a:p>
            <a:fld id="{4E4946A3-FD68-4E77-9DEF-1E7536A4AD96}" type="slidenum">
              <a:rPr lang="en-US" smtClean="0"/>
              <a:t>168</a:t>
            </a:fld>
            <a:endParaRPr lang="en-US"/>
          </a:p>
        </p:txBody>
      </p:sp>
    </p:spTree>
    <p:extLst>
      <p:ext uri="{BB962C8B-B14F-4D97-AF65-F5344CB8AC3E}">
        <p14:creationId xmlns:p14="http://schemas.microsoft.com/office/powerpoint/2010/main" val="208424202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Eretz Israel Museum.</a:t>
            </a:r>
          </a:p>
          <a:p>
            <a:endParaRPr lang="en-US" dirty="0"/>
          </a:p>
          <a:p>
            <a:r>
              <a:rPr lang="en-US" dirty="0"/>
              <a:t>tb031114507</a:t>
            </a:r>
          </a:p>
        </p:txBody>
      </p:sp>
      <p:sp>
        <p:nvSpPr>
          <p:cNvPr id="4" name="Slide Number Placeholder 3"/>
          <p:cNvSpPr>
            <a:spLocks noGrp="1"/>
          </p:cNvSpPr>
          <p:nvPr>
            <p:ph type="sldNum" sz="quarter" idx="10"/>
          </p:nvPr>
        </p:nvSpPr>
        <p:spPr/>
        <p:txBody>
          <a:bodyPr/>
          <a:lstStyle/>
          <a:p>
            <a:fld id="{4E4946A3-FD68-4E77-9DEF-1E7536A4AD96}" type="slidenum">
              <a:rPr lang="en-US" smtClean="0"/>
              <a:t>169</a:t>
            </a:fld>
            <a:endParaRPr lang="en-US"/>
          </a:p>
        </p:txBody>
      </p:sp>
    </p:spTree>
    <p:extLst>
      <p:ext uri="{BB962C8B-B14F-4D97-AF65-F5344CB8AC3E}">
        <p14:creationId xmlns:p14="http://schemas.microsoft.com/office/powerpoint/2010/main" val="2084242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0" i="0" kern="1200" dirty="0">
                <a:solidFill>
                  <a:schemeClr val="tx1"/>
                </a:solidFill>
                <a:effectLst/>
                <a:latin typeface="+mn-lt"/>
                <a:ea typeface="+mn-ea"/>
                <a:cs typeface="+mn-cs"/>
              </a:rPr>
              <a:t>This American Colony photograph was taken between 1920 and 1933.</a:t>
            </a:r>
          </a:p>
          <a:p>
            <a:pPr eaLnBrk="1" hangingPunct="1"/>
            <a:endParaRPr lang="en-US" sz="1200" b="0" i="0" kern="1200" dirty="0">
              <a:solidFill>
                <a:schemeClr val="tx1"/>
              </a:solidFill>
              <a:effectLst/>
              <a:latin typeface="+mn-lt"/>
              <a:ea typeface="+mn-ea"/>
              <a:cs typeface="+mn-cs"/>
            </a:endParaRPr>
          </a:p>
          <a:p>
            <a:pPr eaLnBrk="1" hangingPunct="1"/>
            <a:r>
              <a:rPr lang="en-US" dirty="0"/>
              <a:t>mat02987</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relatively few idols have been found from this period,</a:t>
            </a:r>
            <a:r>
              <a:rPr lang="en-US" sz="1200" kern="1200" baseline="0" dirty="0">
                <a:solidFill>
                  <a:schemeClr val="tx1"/>
                </a:solidFill>
                <a:effectLst/>
                <a:latin typeface="+mn-lt"/>
                <a:ea typeface="+mn-ea"/>
                <a:cs typeface="+mn-cs"/>
              </a:rPr>
              <a:t> there are numerous depictions in ancient artwork</a:t>
            </a:r>
            <a:r>
              <a:rPr lang="en-US" sz="1200" kern="1200" dirty="0">
                <a:solidFill>
                  <a:schemeClr val="tx1"/>
                </a:solidFill>
                <a:effectLst/>
                <a:latin typeface="+mn-lt"/>
                <a:ea typeface="+mn-ea"/>
                <a:cs typeface="+mn-cs"/>
              </a:rPr>
              <a:t>. This relief from the palace of Tiglath-pileser III</a:t>
            </a:r>
            <a:r>
              <a:rPr lang="en-US" sz="1200" kern="1200" baseline="0" dirty="0">
                <a:solidFill>
                  <a:schemeClr val="tx1"/>
                </a:solidFill>
                <a:effectLst/>
                <a:latin typeface="+mn-lt"/>
                <a:ea typeface="+mn-ea"/>
                <a:cs typeface="+mn-cs"/>
              </a:rPr>
              <a:t> at Nimrud shows Assyrian soldiers carrying off the various gods of the towns they have captured. Some of the idols are seated, but the one at the left is standing. </a:t>
            </a:r>
            <a:r>
              <a:rPr lang="en-US" sz="1200" kern="1200" dirty="0">
                <a:solidFill>
                  <a:schemeClr val="tx1"/>
                </a:solidFill>
                <a:effectLst/>
                <a:latin typeface="+mn-lt"/>
                <a:ea typeface="+mn-ea"/>
                <a:cs typeface="+mn-cs"/>
              </a:rPr>
              <a:t>This relief was photographed</a:t>
            </a:r>
            <a:r>
              <a:rPr lang="en-US" sz="1200" kern="1200" baseline="0" dirty="0">
                <a:solidFill>
                  <a:schemeClr val="tx1"/>
                </a:solidFill>
                <a:effectLst/>
                <a:latin typeface="+mn-lt"/>
                <a:ea typeface="+mn-ea"/>
                <a:cs typeface="+mn-cs"/>
              </a:rPr>
              <a:t> at the British Museum.</a:t>
            </a:r>
            <a:endParaRPr lang="en-US" dirty="0"/>
          </a:p>
          <a:p>
            <a:endParaRPr lang="en-US" dirty="0"/>
          </a:p>
          <a:p>
            <a:r>
              <a:rPr lang="en-US" dirty="0"/>
              <a:t>tb0929197022</a:t>
            </a:r>
          </a:p>
        </p:txBody>
      </p:sp>
      <p:sp>
        <p:nvSpPr>
          <p:cNvPr id="4" name="Slide Number Placeholder 3"/>
          <p:cNvSpPr>
            <a:spLocks noGrp="1"/>
          </p:cNvSpPr>
          <p:nvPr>
            <p:ph type="sldNum" sz="quarter" idx="10"/>
          </p:nvPr>
        </p:nvSpPr>
        <p:spPr/>
        <p:txBody>
          <a:bodyPr/>
          <a:lstStyle/>
          <a:p>
            <a:fld id="{4E4946A3-FD68-4E77-9DEF-1E7536A4AD96}" type="slidenum">
              <a:rPr lang="en-US" smtClean="0"/>
              <a:t>170</a:t>
            </a:fld>
            <a:endParaRPr lang="en-US"/>
          </a:p>
        </p:txBody>
      </p:sp>
    </p:spTree>
    <p:extLst>
      <p:ext uri="{BB962C8B-B14F-4D97-AF65-F5344CB8AC3E}">
        <p14:creationId xmlns:p14="http://schemas.microsoft.com/office/powerpoint/2010/main" val="3329305821"/>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rgbClr val="000000"/>
                </a:solidFill>
                <a:cs typeface="Times New Roman" pitchFamily="18" charset="0"/>
              </a:rPr>
              <a:t>As noted previously, the Valley of Rephaim is located south and west of Jerusalem. It was</a:t>
            </a:r>
            <a:r>
              <a:rPr lang="en-US" baseline="0" dirty="0">
                <a:solidFill>
                  <a:srgbClr val="000000"/>
                </a:solidFill>
                <a:cs typeface="Times New Roman" pitchFamily="18" charset="0"/>
              </a:rPr>
              <a:t> gentle enough in its grade and contour that it was one of the routes that could be used from the coastal plain up to Jerusalem. This account is the only clear evidence for the use of this route in antiquity. In modern times, only the train from Tel Aviv to Jerusalem has been built in this valley; roads to Jerusalem from the west are further north or south.</a:t>
            </a:r>
          </a:p>
          <a:p>
            <a:pPr eaLnBrk="1" hangingPunct="1"/>
            <a:endParaRPr lang="en-US" dirty="0">
              <a:solidFill>
                <a:srgbClr val="000000"/>
              </a:solidFill>
              <a:cs typeface="Times New Roman" pitchFamily="18" charset="0"/>
            </a:endParaRPr>
          </a:p>
          <a:p>
            <a:pPr eaLnBrk="1" hangingPunct="1"/>
            <a:r>
              <a:rPr lang="en-US" dirty="0">
                <a:solidFill>
                  <a:srgbClr val="000000"/>
                </a:solidFill>
                <a:cs typeface="Times New Roman" pitchFamily="18" charset="0"/>
              </a:rPr>
              <a:t>tb070807025</a:t>
            </a:r>
          </a:p>
        </p:txBody>
      </p:sp>
      <p:sp>
        <p:nvSpPr>
          <p:cNvPr id="4" name="Slide Number Placeholder 3"/>
          <p:cNvSpPr>
            <a:spLocks noGrp="1"/>
          </p:cNvSpPr>
          <p:nvPr>
            <p:ph type="sldNum" sz="quarter" idx="10"/>
          </p:nvPr>
        </p:nvSpPr>
        <p:spPr/>
        <p:txBody>
          <a:bodyPr/>
          <a:lstStyle/>
          <a:p>
            <a:fld id="{4E4946A3-FD68-4E77-9DEF-1E7536A4AD96}" type="slidenum">
              <a:rPr lang="en-US" smtClean="0"/>
              <a:t>171</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0" dirty="0"/>
              <a:t>The specific kind of tree mentioned</a:t>
            </a:r>
            <a:r>
              <a:rPr lang="en-US" b="0" baseline="0" dirty="0"/>
              <a:t> here </a:t>
            </a:r>
            <a:r>
              <a:rPr lang="en-US" b="0" dirty="0"/>
              <a:t>(Heb. </a:t>
            </a:r>
            <a:r>
              <a:rPr lang="en-US" b="0" i="1" dirty="0" err="1"/>
              <a:t>baka</a:t>
            </a:r>
            <a:r>
              <a:rPr lang="en-US" b="0" dirty="0"/>
              <a:t>, </a:t>
            </a:r>
            <a:r>
              <a:rPr lang="he-IL" sz="1200" b="0" i="0" u="none" strike="noStrike" kern="1200" baseline="0" dirty="0">
                <a:solidFill>
                  <a:schemeClr val="tx1"/>
                </a:solidFill>
                <a:latin typeface="+mn-lt"/>
                <a:ea typeface="+mn-ea"/>
                <a:cs typeface="+mn-cs"/>
              </a:rPr>
              <a:t>בָּכָא</a:t>
            </a:r>
            <a:r>
              <a:rPr lang="en-US" b="0" dirty="0"/>
              <a:t>)</a:t>
            </a:r>
            <a:r>
              <a:rPr lang="en-US" b="0" baseline="0" dirty="0"/>
              <a:t> is uncertain. </a:t>
            </a:r>
            <a:r>
              <a:rPr lang="en-US" b="0" dirty="0"/>
              <a:t>It is often translated as either</a:t>
            </a:r>
            <a:r>
              <a:rPr lang="en-US" b="0" baseline="0" dirty="0"/>
              <a:t> “balsam tree” or “mulberry tree.” Conversely, </a:t>
            </a:r>
            <a:r>
              <a:rPr lang="en-US" b="0" baseline="0" dirty="0" err="1"/>
              <a:t>Musselman</a:t>
            </a:r>
            <a:r>
              <a:rPr lang="en-US" b="0" baseline="0" dirty="0"/>
              <a:t> suggests that it is better understood as </a:t>
            </a:r>
            <a:r>
              <a:rPr lang="en-US" sz="1200" b="0" i="0" u="none" strike="noStrike" kern="1200" baseline="0" dirty="0">
                <a:solidFill>
                  <a:schemeClr val="tx1"/>
                </a:solidFill>
                <a:latin typeface="+mn-lt"/>
                <a:ea typeface="+mn-ea"/>
                <a:cs typeface="+mn-cs"/>
              </a:rPr>
              <a:t>the Euphrates poplar (</a:t>
            </a:r>
            <a:r>
              <a:rPr lang="en-US" b="0" i="1" dirty="0" err="1"/>
              <a:t>Populus</a:t>
            </a:r>
            <a:r>
              <a:rPr lang="en-US" b="0" i="1" dirty="0"/>
              <a:t> </a:t>
            </a:r>
            <a:r>
              <a:rPr lang="en-US" b="0" i="1" dirty="0" err="1"/>
              <a:t>euphratica</a:t>
            </a:r>
            <a:r>
              <a:rPr lang="en-US" sz="1200" b="0" i="0" u="none" strike="noStrike" kern="1200" baseline="0" dirty="0">
                <a:solidFill>
                  <a:schemeClr val="tx1"/>
                </a:solidFill>
                <a:latin typeface="+mn-lt"/>
                <a:ea typeface="+mn-ea"/>
                <a:cs typeface="+mn-cs"/>
              </a:rPr>
              <a:t>), which grows in well-watered areas and whose leaves “exaggerate the very slightest breeze, causing the leaves to tremble when the air appears virtually motionless” (2011: 119–20). </a:t>
            </a:r>
          </a:p>
          <a:p>
            <a:pPr rtl="0"/>
            <a:endParaRPr lang="en-US" sz="1200" b="0" i="0" u="none" strike="noStrike" kern="1200" baseline="0" dirty="0">
              <a:solidFill>
                <a:schemeClr val="tx1"/>
              </a:solidFill>
              <a:latin typeface="+mn-lt"/>
              <a:ea typeface="+mn-ea"/>
              <a:cs typeface="+mn-cs"/>
            </a:endParaRPr>
          </a:p>
          <a:p>
            <a:pPr rtl="0"/>
            <a:r>
              <a:rPr lang="en-US" sz="1200" b="0" i="0" u="none" strike="noStrike" kern="1200" baseline="0" dirty="0">
                <a:solidFill>
                  <a:schemeClr val="tx1"/>
                </a:solidFill>
                <a:latin typeface="+mn-lt"/>
                <a:ea typeface="+mn-ea"/>
                <a:cs typeface="+mn-cs"/>
              </a:rPr>
              <a:t>Besides their occurrence in David’s second battle against the Philistines (</a:t>
            </a:r>
            <a:r>
              <a:rPr lang="de-DE" sz="1200" b="0" i="0" u="none" strike="noStrike" kern="1200" baseline="0" dirty="0">
                <a:solidFill>
                  <a:schemeClr val="tx1"/>
                </a:solidFill>
                <a:latin typeface="+mn-lt"/>
                <a:ea typeface="+mn-ea"/>
                <a:cs typeface="+mn-cs"/>
              </a:rPr>
              <a:t>2 Sam 5:23-24; 1 Chr 14:14-15</a:t>
            </a:r>
            <a:r>
              <a:rPr lang="en-US" sz="1200" b="0" i="0" u="none" strike="noStrike" kern="1200" baseline="0" dirty="0">
                <a:solidFill>
                  <a:schemeClr val="tx1"/>
                </a:solidFill>
                <a:latin typeface="+mn-lt"/>
                <a:ea typeface="+mn-ea"/>
                <a:cs typeface="+mn-cs"/>
              </a:rPr>
              <a:t>), </a:t>
            </a:r>
            <a:r>
              <a:rPr lang="en-US" b="0" baseline="0" dirty="0"/>
              <a:t>this kind of </a:t>
            </a:r>
            <a:r>
              <a:rPr lang="en-US" sz="1200" b="0" i="0" u="none" strike="noStrike" kern="1200" baseline="0" dirty="0">
                <a:solidFill>
                  <a:schemeClr val="tx1"/>
                </a:solidFill>
                <a:latin typeface="+mn-lt"/>
                <a:ea typeface="+mn-ea"/>
                <a:cs typeface="+mn-cs"/>
              </a:rPr>
              <a:t>tree may be related to a specific valley in Jerusalem’s vicinity. Psalm 84:4-7 (ESV) states: “Blessed are those whose strength is in you, in whose heart are the highways to Zion. As they go through the Valley of Baca (Heb. </a:t>
            </a:r>
            <a:r>
              <a:rPr lang="he-IL" sz="1200" b="0" i="0" u="none" strike="noStrike" kern="1200" baseline="0" dirty="0">
                <a:solidFill>
                  <a:schemeClr val="tx1"/>
                </a:solidFill>
                <a:latin typeface="+mn-lt"/>
                <a:ea typeface="+mn-ea"/>
                <a:cs typeface="+mn-cs"/>
              </a:rPr>
              <a:t>בָּכָא</a:t>
            </a:r>
            <a:r>
              <a:rPr lang="en-US" sz="1200" b="0" i="0" u="none" strike="noStrike" kern="1200" baseline="0" dirty="0">
                <a:solidFill>
                  <a:schemeClr val="tx1"/>
                </a:solidFill>
                <a:latin typeface="+mn-lt"/>
                <a:ea typeface="+mn-ea"/>
                <a:cs typeface="+mn-cs"/>
              </a:rPr>
              <a:t>) they make it a place of springs; the early rain also covers it with pools. They go from strength to strength; each one appears before God in Zion.” In light of the connection with the trees in David’s battle against the Philistines and the natural route of of the Rephaim ridge and valley between Jerusalem and the Sorek Valley (“highways to Zion”), perhaps the “Valley of Baca” can be understood as an alternate name for the Valley of Rephaim. </a:t>
            </a:r>
          </a:p>
          <a:p>
            <a:pPr rtl="0"/>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Reference:</a:t>
            </a:r>
          </a:p>
          <a:p>
            <a:r>
              <a:rPr lang="en-US" dirty="0" err="1">
                <a:effectLst/>
              </a:rPr>
              <a:t>Musselman</a:t>
            </a:r>
            <a:r>
              <a:rPr lang="en-US" dirty="0">
                <a:effectLst/>
              </a:rPr>
              <a:t>, J. L.</a:t>
            </a:r>
          </a:p>
          <a:p>
            <a:pPr marL="685800" indent="-457200">
              <a:tabLst>
                <a:tab pos="685800" algn="l"/>
              </a:tabLst>
            </a:pPr>
            <a:r>
              <a:rPr lang="en-US" dirty="0">
                <a:effectLst/>
              </a:rPr>
              <a:t>2011	</a:t>
            </a:r>
            <a:r>
              <a:rPr lang="en-US" i="1" dirty="0">
                <a:effectLst/>
              </a:rPr>
              <a:t>A Dictionary of Bible Plants</a:t>
            </a:r>
            <a:r>
              <a:rPr lang="en-US" dirty="0">
                <a:effectLst/>
              </a:rPr>
              <a:t>. Cambridge, New York: Cambridge University Press.</a:t>
            </a:r>
          </a:p>
          <a:p>
            <a:endParaRPr lang="en-US" dirty="0">
              <a:effectLst/>
            </a:endParaRPr>
          </a:p>
          <a:p>
            <a:r>
              <a:rPr lang="en-US" dirty="0"/>
              <a:t>tb091403197</a:t>
            </a:r>
            <a:endParaRPr lang="en-US" dirty="0">
              <a:effectLs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172</a:t>
            </a:fld>
            <a:endParaRPr lang="en-US"/>
          </a:p>
        </p:txBody>
      </p:sp>
    </p:spTree>
    <p:extLst>
      <p:ext uri="{BB962C8B-B14F-4D97-AF65-F5344CB8AC3E}">
        <p14:creationId xmlns:p14="http://schemas.microsoft.com/office/powerpoint/2010/main" val="3511596013"/>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0" dirty="0"/>
              <a:t>This image comes from </a:t>
            </a:r>
            <a:r>
              <a:rPr lang="en-US" dirty="0"/>
              <a:t>Krzysztof </a:t>
            </a:r>
            <a:r>
              <a:rPr lang="en-US" dirty="0" err="1"/>
              <a:t>Ziarnek</a:t>
            </a:r>
            <a:r>
              <a:rPr lang="en-US" dirty="0"/>
              <a:t>, </a:t>
            </a:r>
            <a:r>
              <a:rPr lang="en-US" dirty="0" err="1"/>
              <a:t>Kenraiz</a:t>
            </a:r>
            <a:r>
              <a:rPr lang="en-US" dirty="0"/>
              <a:t> and is licensed under CC BY-SA 4.0, via Wikimedia Commons: https://commons.wikimedia.org/wiki/File:Populus_euphratica_kz04.jpg.</a:t>
            </a:r>
          </a:p>
          <a:p>
            <a:pPr rtl="0"/>
            <a:endParaRPr lang="en-US" dirty="0">
              <a:effectLst/>
            </a:endParaRPr>
          </a:p>
          <a:p>
            <a:pPr rtl="0"/>
            <a:r>
              <a:rPr lang="en-US" dirty="0">
                <a:effectLst/>
              </a:rPr>
              <a:t>wiki06042016135231275</a:t>
            </a:r>
          </a:p>
        </p:txBody>
      </p:sp>
      <p:sp>
        <p:nvSpPr>
          <p:cNvPr id="4" name="Slide Number Placeholder 3"/>
          <p:cNvSpPr>
            <a:spLocks noGrp="1"/>
          </p:cNvSpPr>
          <p:nvPr>
            <p:ph type="sldNum" sz="quarter" idx="10"/>
          </p:nvPr>
        </p:nvSpPr>
        <p:spPr/>
        <p:txBody>
          <a:bodyPr/>
          <a:lstStyle/>
          <a:p>
            <a:fld id="{4E4946A3-FD68-4E77-9DEF-1E7536A4AD96}" type="slidenum">
              <a:rPr lang="en-US" smtClean="0"/>
              <a:t>173</a:t>
            </a:fld>
            <a:endParaRPr lang="en-US"/>
          </a:p>
        </p:txBody>
      </p:sp>
    </p:spTree>
    <p:extLst>
      <p:ext uri="{BB962C8B-B14F-4D97-AF65-F5344CB8AC3E}">
        <p14:creationId xmlns:p14="http://schemas.microsoft.com/office/powerpoint/2010/main" val="3511596013"/>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0" dirty="0"/>
              <a:t>It is also possible that the tree mentioned here (Heb. </a:t>
            </a:r>
            <a:r>
              <a:rPr lang="en-US" b="0" i="1" dirty="0" err="1"/>
              <a:t>baka</a:t>
            </a:r>
            <a:r>
              <a:rPr lang="en-US" b="0" dirty="0"/>
              <a:t>, </a:t>
            </a:r>
            <a:r>
              <a:rPr lang="he-IL" sz="1200" b="0" i="0" u="none" strike="noStrike" kern="1200" baseline="0" dirty="0">
                <a:solidFill>
                  <a:schemeClr val="tx1"/>
                </a:solidFill>
                <a:latin typeface="+mn-lt"/>
                <a:ea typeface="+mn-ea"/>
                <a:cs typeface="+mn-cs"/>
              </a:rPr>
              <a:t>בָּכָא</a:t>
            </a:r>
            <a:r>
              <a:rPr lang="en-US" b="0" dirty="0"/>
              <a:t>)</a:t>
            </a:r>
            <a:r>
              <a:rPr lang="en-US" b="0" baseline="0" dirty="0"/>
              <a:t> is the balsam tree (</a:t>
            </a:r>
            <a:r>
              <a:rPr lang="en-US" b="0" i="1" dirty="0" err="1"/>
              <a:t>Pistacia</a:t>
            </a:r>
            <a:r>
              <a:rPr lang="en-US" b="0" i="1" dirty="0"/>
              <a:t> </a:t>
            </a:r>
            <a:r>
              <a:rPr lang="en-US" b="0" i="1" dirty="0" err="1"/>
              <a:t>lentiscus</a:t>
            </a:r>
            <a:r>
              <a:rPr lang="en-US" b="0" i="0" dirty="0"/>
              <a:t>). This evergreen deciduous tree is native to the Mediterranean basin and was</a:t>
            </a:r>
            <a:r>
              <a:rPr lang="en-US" b="0" i="0" baseline="0" dirty="0"/>
              <a:t> prized in antiquity for its fragrant resin. The specimen shown in this photo is unusually large and old. The species is often found natively as a large bush or small tree. </a:t>
            </a:r>
            <a:r>
              <a:rPr lang="en-US" sz="1200" b="0" i="0" u="none" strike="noStrike" kern="1200" baseline="0" dirty="0">
                <a:solidFill>
                  <a:schemeClr val="tx1"/>
                </a:solidFill>
                <a:latin typeface="+mn-lt"/>
                <a:ea typeface="+mn-ea"/>
                <a:cs typeface="+mn-cs"/>
              </a:rPr>
              <a:t>This image comes from </a:t>
            </a:r>
            <a:r>
              <a:rPr lang="en-US" sz="1200" b="0" i="0" u="none" strike="noStrike" kern="1200" baseline="0" dirty="0" err="1">
                <a:solidFill>
                  <a:schemeClr val="tx1"/>
                </a:solidFill>
                <a:latin typeface="+mn-lt"/>
                <a:ea typeface="+mn-ea"/>
                <a:cs typeface="+mn-cs"/>
              </a:rPr>
              <a:t>Ollios</a:t>
            </a:r>
            <a:r>
              <a:rPr lang="en-US" sz="1200" b="0" i="0" u="none" strike="noStrike" kern="1200" baseline="0" dirty="0">
                <a:solidFill>
                  <a:schemeClr val="tx1"/>
                </a:solidFill>
                <a:latin typeface="+mn-lt"/>
                <a:ea typeface="+mn-ea"/>
                <a:cs typeface="+mn-cs"/>
              </a:rPr>
              <a:t> and is licensed under </a:t>
            </a:r>
            <a:r>
              <a:rPr lang="en-US" dirty="0"/>
              <a:t>CC BY-SA 3.0, via Wikimedia Commons: https://commons.wikimedia.org/wiki/File:Sak%C4%B1z_A%C4%9Fac%C4%B1.JPG.</a:t>
            </a:r>
          </a:p>
          <a:p>
            <a:pPr rtl="0"/>
            <a:endParaRPr lang="en-US" sz="1200" b="0" i="0" u="none" strike="noStrike" kern="1200" baseline="0" dirty="0">
              <a:solidFill>
                <a:schemeClr val="tx1"/>
              </a:solidFill>
              <a:latin typeface="+mn-lt"/>
              <a:ea typeface="+mn-ea"/>
              <a:cs typeface="+mn-cs"/>
            </a:endParaRPr>
          </a:p>
          <a:p>
            <a:pPr rtl="0"/>
            <a:r>
              <a:rPr lang="en-US" sz="1200" b="0" i="0" u="none" strike="noStrike" kern="1200" baseline="0" dirty="0">
                <a:solidFill>
                  <a:schemeClr val="tx1"/>
                </a:solidFill>
                <a:latin typeface="+mn-lt"/>
                <a:ea typeface="+mn-ea"/>
                <a:cs typeface="+mn-cs"/>
              </a:rPr>
              <a:t>wiki09022013074426</a:t>
            </a:r>
          </a:p>
        </p:txBody>
      </p:sp>
      <p:sp>
        <p:nvSpPr>
          <p:cNvPr id="4" name="Slide Number Placeholder 3"/>
          <p:cNvSpPr>
            <a:spLocks noGrp="1"/>
          </p:cNvSpPr>
          <p:nvPr>
            <p:ph type="sldNum" sz="quarter" idx="10"/>
          </p:nvPr>
        </p:nvSpPr>
        <p:spPr/>
        <p:txBody>
          <a:bodyPr/>
          <a:lstStyle/>
          <a:p>
            <a:fld id="{4E4946A3-FD68-4E77-9DEF-1E7536A4AD96}" type="slidenum">
              <a:rPr lang="en-US" smtClean="0"/>
              <a:t>174</a:t>
            </a:fld>
            <a:endParaRPr lang="en-US"/>
          </a:p>
        </p:txBody>
      </p:sp>
    </p:spTree>
    <p:extLst>
      <p:ext uri="{BB962C8B-B14F-4D97-AF65-F5344CB8AC3E}">
        <p14:creationId xmlns:p14="http://schemas.microsoft.com/office/powerpoint/2010/main" val="3511596013"/>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baseline="0" dirty="0">
                <a:solidFill>
                  <a:schemeClr val="tx1"/>
                </a:solidFill>
                <a:latin typeface="+mn-lt"/>
                <a:ea typeface="+mn-ea"/>
                <a:cs typeface="+mn-cs"/>
              </a:rPr>
              <a:t>This image comes from </a:t>
            </a:r>
            <a:r>
              <a:rPr lang="en-US" dirty="0"/>
              <a:t>Júlio Reis and is licensed under</a:t>
            </a:r>
            <a:r>
              <a:rPr lang="en-US" sz="1200" b="0" i="0" u="none" strike="noStrike" kern="1200" baseline="0" dirty="0">
                <a:solidFill>
                  <a:schemeClr val="tx1"/>
                </a:solidFill>
                <a:latin typeface="+mn-lt"/>
                <a:ea typeface="+mn-ea"/>
                <a:cs typeface="+mn-cs"/>
              </a:rPr>
              <a:t> </a:t>
            </a:r>
            <a:r>
              <a:rPr lang="en-US" dirty="0"/>
              <a:t>CC BY-SA 2.5, via Wikimedia Commons: https://commons.wikimedia.org/wiki/File:Pistacia_lentiscus_flower.jpg.</a:t>
            </a:r>
          </a:p>
          <a:p>
            <a:pPr rtl="0"/>
            <a:endParaRPr lang="en-US" sz="1200" b="0" i="0" u="none" strike="noStrike" kern="1200" baseline="0" dirty="0">
              <a:solidFill>
                <a:schemeClr val="tx1"/>
              </a:solidFill>
              <a:latin typeface="+mn-lt"/>
              <a:ea typeface="+mn-ea"/>
              <a:cs typeface="+mn-cs"/>
            </a:endParaRPr>
          </a:p>
          <a:p>
            <a:pPr rtl="0"/>
            <a:r>
              <a:rPr lang="en-US" sz="1200" b="0" i="0" u="none" strike="noStrike" kern="1200" baseline="0" dirty="0">
                <a:solidFill>
                  <a:schemeClr val="tx1"/>
                </a:solidFill>
                <a:latin typeface="+mn-lt"/>
                <a:ea typeface="+mn-ea"/>
                <a:cs typeface="+mn-cs"/>
              </a:rPr>
              <a:t>wiki040420041488</a:t>
            </a:r>
          </a:p>
        </p:txBody>
      </p:sp>
      <p:sp>
        <p:nvSpPr>
          <p:cNvPr id="4" name="Slide Number Placeholder 3"/>
          <p:cNvSpPr>
            <a:spLocks noGrp="1"/>
          </p:cNvSpPr>
          <p:nvPr>
            <p:ph type="sldNum" sz="quarter" idx="10"/>
          </p:nvPr>
        </p:nvSpPr>
        <p:spPr/>
        <p:txBody>
          <a:bodyPr/>
          <a:lstStyle/>
          <a:p>
            <a:fld id="{4E4946A3-FD68-4E77-9DEF-1E7536A4AD96}" type="slidenum">
              <a:rPr lang="en-US" smtClean="0"/>
              <a:t>175</a:t>
            </a:fld>
            <a:endParaRPr lang="en-US"/>
          </a:p>
        </p:txBody>
      </p:sp>
    </p:spTree>
    <p:extLst>
      <p:ext uri="{BB962C8B-B14F-4D97-AF65-F5344CB8AC3E}">
        <p14:creationId xmlns:p14="http://schemas.microsoft.com/office/powerpoint/2010/main" val="3511596013"/>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Archaeologists recently discovered in the area of the Valley of Rephaim a unique water system that dates to the 8th century BC. The system at ‘Ain el-</a:t>
            </a:r>
            <a:r>
              <a:rPr lang="en-US" sz="1200" b="0" i="0" u="none" strike="noStrike" kern="1200" baseline="0" dirty="0" err="1">
                <a:solidFill>
                  <a:schemeClr val="tx1"/>
                </a:solidFill>
                <a:latin typeface="+mn-lt"/>
                <a:ea typeface="+mn-ea"/>
                <a:cs typeface="+mn-cs"/>
              </a:rPr>
              <a:t>Joweizeh</a:t>
            </a:r>
            <a:r>
              <a:rPr lang="en-US" sz="1200" b="0" i="0" u="none" strike="noStrike" kern="1200" baseline="0" dirty="0">
                <a:solidFill>
                  <a:schemeClr val="tx1"/>
                </a:solidFill>
                <a:latin typeface="+mn-lt"/>
                <a:ea typeface="+mn-ea"/>
                <a:cs typeface="+mn-cs"/>
              </a:rPr>
              <a:t> included an underground water tunnel leading from a spring to a pool over a distance of about 700 feet (215 m; just under half the distance of Hezekiah’s tunnel). In the tunnel, a carved relief of proto-Aeolic capital adorned one of the walls. For a discussion of this tunnel see Todd Bolen’s post “Royal Water System Excavated in Judean Hills” at https://www.bibleplaces.com/blog/2014/01/royal-water-system-excavated-in-judean/.</a:t>
            </a:r>
          </a:p>
          <a:p>
            <a:endParaRPr lang="en-US" dirty="0"/>
          </a:p>
          <a:p>
            <a:r>
              <a:rPr lang="en-US" dirty="0"/>
              <a:t>This map comes from the Survey of Western Palestine, published in 1880 by the Palestine Exploration Fund; a digital version of the 26-map set is available from BiblePlaces.com.</a:t>
            </a:r>
            <a:endParaRPr lang="en-US" b="0" dirty="0"/>
          </a:p>
          <a:p>
            <a:endParaRPr lang="en-US" b="0" dirty="0"/>
          </a:p>
          <a:p>
            <a:r>
              <a:rPr lang="en-US" b="0" dirty="0"/>
              <a:t>swpmap17</a:t>
            </a:r>
          </a:p>
        </p:txBody>
      </p:sp>
      <p:sp>
        <p:nvSpPr>
          <p:cNvPr id="4" name="Slide Number Placeholder 3"/>
          <p:cNvSpPr>
            <a:spLocks noGrp="1"/>
          </p:cNvSpPr>
          <p:nvPr>
            <p:ph type="sldNum" sz="quarter" idx="10"/>
          </p:nvPr>
        </p:nvSpPr>
        <p:spPr/>
        <p:txBody>
          <a:bodyPr/>
          <a:lstStyle/>
          <a:p>
            <a:fld id="{4E4946A3-FD68-4E77-9DEF-1E7536A4AD96}" type="slidenum">
              <a:rPr lang="en-US" smtClean="0"/>
              <a:t>176</a:t>
            </a:fld>
            <a:endParaRPr lang="en-US"/>
          </a:p>
        </p:txBody>
      </p:sp>
    </p:spTree>
    <p:extLst>
      <p:ext uri="{BB962C8B-B14F-4D97-AF65-F5344CB8AC3E}">
        <p14:creationId xmlns:p14="http://schemas.microsoft.com/office/powerpoint/2010/main" val="3511596013"/>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verse seems to suggest that God would create a sound of marching that would strike fear and panic into the hearts of the Philistines. This</a:t>
            </a:r>
            <a:r>
              <a:rPr lang="en-US" baseline="0" dirty="0"/>
              <a:t> American Colony photo was taken </a:t>
            </a:r>
            <a:r>
              <a:rPr lang="en-US" dirty="0"/>
              <a:t>between 1898 and 1917.</a:t>
            </a:r>
          </a:p>
          <a:p>
            <a:pPr eaLnBrk="1" hangingPunct="1"/>
            <a:endParaRPr lang="en-US" dirty="0"/>
          </a:p>
          <a:p>
            <a:pPr eaLnBrk="1" hangingPunct="1"/>
            <a:r>
              <a:rPr lang="en-US" dirty="0"/>
              <a:t>mat06378</a:t>
            </a:r>
          </a:p>
        </p:txBody>
      </p:sp>
      <p:sp>
        <p:nvSpPr>
          <p:cNvPr id="4" name="Slide Number Placeholder 3"/>
          <p:cNvSpPr>
            <a:spLocks noGrp="1"/>
          </p:cNvSpPr>
          <p:nvPr>
            <p:ph type="sldNum" sz="quarter" idx="10"/>
          </p:nvPr>
        </p:nvSpPr>
        <p:spPr/>
        <p:txBody>
          <a:bodyPr/>
          <a:lstStyle/>
          <a:p>
            <a:fld id="{4E4946A3-FD68-4E77-9DEF-1E7536A4AD96}" type="slidenum">
              <a:rPr lang="en-US" smtClean="0"/>
              <a:t>177</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kern="1200" baseline="0" dirty="0">
                <a:solidFill>
                  <a:schemeClr val="tx1"/>
                </a:solidFill>
                <a:effectLst/>
                <a:latin typeface="+mn-lt"/>
                <a:ea typeface="+mn-ea"/>
                <a:cs typeface="+mn-cs"/>
              </a:rPr>
              <a:t>This 11th-dynasty model of Egyptian soldiers was photographed at the Egyptian Museum in Cairo.</a:t>
            </a:r>
          </a:p>
          <a:p>
            <a:pPr eaLnBrk="1" hangingPunct="1"/>
            <a:endParaRPr lang="en-US" dirty="0"/>
          </a:p>
          <a:p>
            <a:pPr eaLnBrk="1" hangingPunct="1"/>
            <a:r>
              <a:rPr lang="en-US" dirty="0"/>
              <a:t>adr1603195035</a:t>
            </a:r>
          </a:p>
        </p:txBody>
      </p:sp>
      <p:sp>
        <p:nvSpPr>
          <p:cNvPr id="4" name="Slide Number Placeholder 3"/>
          <p:cNvSpPr>
            <a:spLocks noGrp="1"/>
          </p:cNvSpPr>
          <p:nvPr>
            <p:ph type="sldNum" sz="quarter" idx="10"/>
          </p:nvPr>
        </p:nvSpPr>
        <p:spPr/>
        <p:txBody>
          <a:bodyPr/>
          <a:lstStyle/>
          <a:p>
            <a:fld id="{4E4946A3-FD68-4E77-9DEF-1E7536A4AD96}" type="slidenum">
              <a:rPr lang="en-US" smtClean="0"/>
              <a:t>178</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Masoretic Text reads “Geba” here, but the original is probably “Gibeon,” as found in the LXX and in </a:t>
            </a:r>
            <a:r>
              <a:rPr lang="en-US" baseline="0" dirty="0"/>
              <a:t>parallel passages in 1 Chronicles 14:16 and Isaiah 28:21. Gibeon makes more geographical sense given its location on the western side of the Central Benjamin Plateau. </a:t>
            </a:r>
            <a:r>
              <a:rPr lang="en-US" dirty="0">
                <a:solidFill>
                  <a:srgbClr val="000000"/>
                </a:solidFill>
                <a:cs typeface="Times New Roman" pitchFamily="18" charset="0"/>
              </a:rPr>
              <a:t>Rather than pushing the Philistines back down the valley the way they had come, the Israelites</a:t>
            </a:r>
            <a:r>
              <a:rPr lang="en-US" baseline="0" dirty="0">
                <a:solidFill>
                  <a:srgbClr val="000000"/>
                </a:solidFill>
                <a:cs typeface="Times New Roman" pitchFamily="18" charset="0"/>
              </a:rPr>
              <a:t> pursued them north, across the Benjamin Plateau, and down the Beth-horon Ridge Route. This was a longer route and required the Philistines to pass through a much larger swath of enemy territory, which likely resulted in the Philistines being pursued by fresh Israelite troops even as they grew tired. The distance from the Rephaim Valley to Gezer by this route is about 26 miles (42 km).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rgbClr val="000000"/>
              </a:solidFill>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a detail from map 1-8 from the </a:t>
            </a:r>
            <a:r>
              <a:rPr lang="en-US" i="1" dirty="0"/>
              <a:t>Satellite Bible Atlas</a:t>
            </a:r>
            <a:r>
              <a:rPr lang="en-US" dirty="0"/>
              <a:t>, by William Schlegel. Used by permission</a:t>
            </a:r>
            <a:r>
              <a:rPr lang="en-US" dirty="0">
                <a:solidFill>
                  <a:srgbClr val="000000"/>
                </a:solidFill>
                <a:cs typeface="Times New Roman" pitchFamily="18" charset="0"/>
              </a:rPr>
              <a:t>.</a:t>
            </a:r>
          </a:p>
        </p:txBody>
      </p:sp>
      <p:sp>
        <p:nvSpPr>
          <p:cNvPr id="4" name="Slide Number Placeholder 3"/>
          <p:cNvSpPr>
            <a:spLocks noGrp="1"/>
          </p:cNvSpPr>
          <p:nvPr>
            <p:ph type="sldNum" sz="quarter" idx="10"/>
          </p:nvPr>
        </p:nvSpPr>
        <p:spPr/>
        <p:txBody>
          <a:bodyPr/>
          <a:lstStyle/>
          <a:p>
            <a:fld id="{4E4946A3-FD68-4E77-9DEF-1E7536A4AD96}" type="slidenum">
              <a:rPr lang="en-US" smtClean="0"/>
              <a:t>179</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on Mount Gerizim.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tb041106638</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297498624"/>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rgbClr val="000000"/>
                </a:solidFill>
                <a:cs typeface="Times New Roman" pitchFamily="18" charset="0"/>
              </a:rPr>
              <a:t>The route of the Philistines</a:t>
            </a:r>
            <a:r>
              <a:rPr lang="en-US" baseline="0" dirty="0">
                <a:solidFill>
                  <a:srgbClr val="000000"/>
                </a:solidFill>
                <a:cs typeface="Times New Roman" pitchFamily="18" charset="0"/>
              </a:rPr>
              <a:t> began somewhere in the Valley of Rephaim, likely within the view of this aerial photo. The following slides include labels.</a:t>
            </a:r>
            <a:endParaRPr lang="en-US" dirty="0">
              <a:solidFill>
                <a:srgbClr val="000000"/>
              </a:solidFill>
              <a:cs typeface="Times New Roman" pitchFamily="18" charset="0"/>
            </a:endParaRPr>
          </a:p>
          <a:p>
            <a:pPr eaLnBrk="1" hangingPunct="1"/>
            <a:endParaRPr lang="en-US" dirty="0">
              <a:solidFill>
                <a:srgbClr val="000000"/>
              </a:solidFill>
              <a:cs typeface="Times New Roman" pitchFamily="18" charset="0"/>
            </a:endParaRPr>
          </a:p>
          <a:p>
            <a:pPr eaLnBrk="1" hangingPunct="1"/>
            <a:r>
              <a:rPr lang="en-US" dirty="0">
                <a:solidFill>
                  <a:srgbClr val="000000"/>
                </a:solidFill>
                <a:cs typeface="Times New Roman" pitchFamily="18" charset="0"/>
              </a:rPr>
              <a:t>df010703357</a:t>
            </a:r>
          </a:p>
        </p:txBody>
      </p:sp>
      <p:sp>
        <p:nvSpPr>
          <p:cNvPr id="4" name="Slide Number Placeholder 3"/>
          <p:cNvSpPr>
            <a:spLocks noGrp="1"/>
          </p:cNvSpPr>
          <p:nvPr>
            <p:ph type="sldNum" sz="quarter" idx="10"/>
          </p:nvPr>
        </p:nvSpPr>
        <p:spPr/>
        <p:txBody>
          <a:bodyPr/>
          <a:lstStyle/>
          <a:p>
            <a:fld id="{4E4946A3-FD68-4E77-9DEF-1E7536A4AD96}" type="slidenum">
              <a:rPr lang="en-US" smtClean="0"/>
              <a:t>180</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rgbClr val="000000"/>
                </a:solidFill>
                <a:cs typeface="Times New Roman" pitchFamily="18" charset="0"/>
              </a:rPr>
              <a:t>The graphics</a:t>
            </a:r>
            <a:r>
              <a:rPr lang="en-US" baseline="0" dirty="0">
                <a:solidFill>
                  <a:srgbClr val="000000"/>
                </a:solidFill>
                <a:cs typeface="Times New Roman" pitchFamily="18" charset="0"/>
              </a:rPr>
              <a:t> on these slides show a possible reconstruction of David’s route of the Philistines from the Rephaim Valley/Baal-perazim to Gibeon and Gezer. </a:t>
            </a:r>
            <a:endParaRPr lang="en-US" dirty="0">
              <a:solidFill>
                <a:srgbClr val="000000"/>
              </a:solidFill>
              <a:cs typeface="Times New Roman" pitchFamily="18" charset="0"/>
            </a:endParaRPr>
          </a:p>
          <a:p>
            <a:pPr eaLnBrk="1" hangingPunct="1"/>
            <a:endParaRPr lang="en-US" dirty="0">
              <a:solidFill>
                <a:srgbClr val="000000"/>
              </a:solidFill>
              <a:cs typeface="Times New Roman" pitchFamily="18" charset="0"/>
            </a:endParaRPr>
          </a:p>
          <a:p>
            <a:pPr eaLnBrk="1" hangingPunct="1"/>
            <a:r>
              <a:rPr lang="en-US" dirty="0">
                <a:solidFill>
                  <a:srgbClr val="000000"/>
                </a:solidFill>
                <a:cs typeface="Times New Roman" pitchFamily="18" charset="0"/>
              </a:rPr>
              <a:t>df010703357</a:t>
            </a:r>
          </a:p>
        </p:txBody>
      </p:sp>
      <p:sp>
        <p:nvSpPr>
          <p:cNvPr id="4" name="Slide Number Placeholder 3"/>
          <p:cNvSpPr>
            <a:spLocks noGrp="1"/>
          </p:cNvSpPr>
          <p:nvPr>
            <p:ph type="sldNum" sz="quarter" idx="10"/>
          </p:nvPr>
        </p:nvSpPr>
        <p:spPr/>
        <p:txBody>
          <a:bodyPr/>
          <a:lstStyle/>
          <a:p>
            <a:fld id="{4E4946A3-FD68-4E77-9DEF-1E7536A4AD96}" type="slidenum">
              <a:rPr lang="en-US" smtClean="0"/>
              <a:t>181</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rgbClr val="000000"/>
                </a:solidFill>
                <a:cs typeface="Times New Roman" pitchFamily="18" charset="0"/>
              </a:rPr>
              <a:t>The graphics</a:t>
            </a:r>
            <a:r>
              <a:rPr lang="en-US" baseline="0" dirty="0">
                <a:solidFill>
                  <a:srgbClr val="000000"/>
                </a:solidFill>
                <a:cs typeface="Times New Roman" pitchFamily="18" charset="0"/>
              </a:rPr>
              <a:t> on these slides show a possible reconstruction of David’s route of the Philistines from the Rephaim Valley/Baal-perazim to Gibeon and Gezer. </a:t>
            </a:r>
            <a:endParaRPr lang="en-US" dirty="0">
              <a:solidFill>
                <a:srgbClr val="000000"/>
              </a:solidFill>
              <a:cs typeface="Times New Roman" pitchFamily="18" charset="0"/>
            </a:endParaRPr>
          </a:p>
          <a:p>
            <a:pPr eaLnBrk="1" hangingPunct="1"/>
            <a:endParaRPr lang="en-US" dirty="0">
              <a:solidFill>
                <a:srgbClr val="000000"/>
              </a:solidFill>
              <a:cs typeface="Times New Roman" pitchFamily="18" charset="0"/>
            </a:endParaRPr>
          </a:p>
          <a:p>
            <a:pPr eaLnBrk="1" hangingPunct="1"/>
            <a:r>
              <a:rPr lang="en-US" dirty="0">
                <a:solidFill>
                  <a:srgbClr val="000000"/>
                </a:solidFill>
                <a:cs typeface="Times New Roman" pitchFamily="18" charset="0"/>
              </a:rPr>
              <a:t>df010703357</a:t>
            </a:r>
          </a:p>
        </p:txBody>
      </p:sp>
      <p:sp>
        <p:nvSpPr>
          <p:cNvPr id="4" name="Slide Number Placeholder 3"/>
          <p:cNvSpPr>
            <a:spLocks noGrp="1"/>
          </p:cNvSpPr>
          <p:nvPr>
            <p:ph type="sldNum" sz="quarter" idx="10"/>
          </p:nvPr>
        </p:nvSpPr>
        <p:spPr/>
        <p:txBody>
          <a:bodyPr/>
          <a:lstStyle/>
          <a:p>
            <a:fld id="{4E4946A3-FD68-4E77-9DEF-1E7536A4AD96}" type="slidenum">
              <a:rPr lang="en-US" smtClean="0"/>
              <a:t>182</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rgbClr val="000000"/>
                </a:solidFill>
                <a:cs typeface="Times New Roman" pitchFamily="18" charset="0"/>
              </a:rPr>
              <a:t>The graphics</a:t>
            </a:r>
            <a:r>
              <a:rPr lang="en-US" baseline="0" dirty="0">
                <a:solidFill>
                  <a:srgbClr val="000000"/>
                </a:solidFill>
                <a:cs typeface="Times New Roman" pitchFamily="18" charset="0"/>
              </a:rPr>
              <a:t> on these slides show a possible reconstruction of David’s route of the Philistines from the Rephaim Valley/Baal-perazim to Gibeon and Gezer. </a:t>
            </a:r>
            <a:endParaRPr lang="en-US" dirty="0">
              <a:solidFill>
                <a:srgbClr val="000000"/>
              </a:solidFill>
              <a:cs typeface="Times New Roman" pitchFamily="18" charset="0"/>
            </a:endParaRPr>
          </a:p>
          <a:p>
            <a:pPr eaLnBrk="1" hangingPunct="1"/>
            <a:endParaRPr lang="en-US" dirty="0">
              <a:solidFill>
                <a:srgbClr val="000000"/>
              </a:solidFill>
              <a:cs typeface="Times New Roman" pitchFamily="18" charset="0"/>
            </a:endParaRPr>
          </a:p>
          <a:p>
            <a:pPr eaLnBrk="1" hangingPunct="1"/>
            <a:r>
              <a:rPr lang="en-US" dirty="0">
                <a:solidFill>
                  <a:srgbClr val="000000"/>
                </a:solidFill>
                <a:cs typeface="Times New Roman" pitchFamily="18" charset="0"/>
              </a:rPr>
              <a:t>df010703357</a:t>
            </a:r>
          </a:p>
        </p:txBody>
      </p:sp>
      <p:sp>
        <p:nvSpPr>
          <p:cNvPr id="4" name="Slide Number Placeholder 3"/>
          <p:cNvSpPr>
            <a:spLocks noGrp="1"/>
          </p:cNvSpPr>
          <p:nvPr>
            <p:ph type="sldNum" sz="quarter" idx="10"/>
          </p:nvPr>
        </p:nvSpPr>
        <p:spPr/>
        <p:txBody>
          <a:bodyPr/>
          <a:lstStyle/>
          <a:p>
            <a:fld id="{4E4946A3-FD68-4E77-9DEF-1E7536A4AD96}" type="slidenum">
              <a:rPr lang="en-US" smtClean="0"/>
              <a:t>183</a:t>
            </a:fld>
            <a:endParaRPr lang="en-US"/>
          </a:p>
        </p:txBody>
      </p:sp>
    </p:spTree>
    <p:extLst>
      <p:ext uri="{BB962C8B-B14F-4D97-AF65-F5344CB8AC3E}">
        <p14:creationId xmlns:p14="http://schemas.microsoft.com/office/powerpoint/2010/main" val="4265467829"/>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fleeing Philistines would have taken the course of the Rephaim Valley east and northward, up</a:t>
            </a:r>
            <a:r>
              <a:rPr lang="en-US" baseline="0" dirty="0"/>
              <a:t> to where it flattened out, giving them access to the watershed ridge route that lay just west of Jerusalem. This area is completely covered by the neighborhoods of modern Jerusalem today, which disguises some of the land forms. From this area they travelled north toward Gibeon and the Benjamin Plateau.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tb010703212</a:t>
            </a:r>
          </a:p>
        </p:txBody>
      </p:sp>
      <p:sp>
        <p:nvSpPr>
          <p:cNvPr id="4" name="Slide Number Placeholder 3"/>
          <p:cNvSpPr>
            <a:spLocks noGrp="1"/>
          </p:cNvSpPr>
          <p:nvPr>
            <p:ph type="sldNum" sz="quarter" idx="10"/>
          </p:nvPr>
        </p:nvSpPr>
        <p:spPr/>
        <p:txBody>
          <a:bodyPr/>
          <a:lstStyle/>
          <a:p>
            <a:fld id="{4E4946A3-FD68-4E77-9DEF-1E7536A4AD96}" type="slidenum">
              <a:rPr lang="en-US" smtClean="0"/>
              <a:t>184</a:t>
            </a:fld>
            <a:endParaRPr lang="en-US"/>
          </a:p>
        </p:txBody>
      </p:sp>
    </p:spTree>
    <p:extLst>
      <p:ext uri="{BB962C8B-B14F-4D97-AF65-F5344CB8AC3E}">
        <p14:creationId xmlns:p14="http://schemas.microsoft.com/office/powerpoint/2010/main" val="903365631"/>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fleeing Philistines would have taken the course of the Rephaim Valley east and northward, up</a:t>
            </a:r>
            <a:r>
              <a:rPr lang="en-US" baseline="0" dirty="0"/>
              <a:t> to where it flattened out, giving them access to the watershed ridge route that lay just west of Jerusalem. This area is completely covered by the neighborhoods of modern Jerusalem today, which disguises some of the land forms. From this area they travelled north toward Gibeon and the Benjamin Plateau.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tb010703212</a:t>
            </a:r>
          </a:p>
        </p:txBody>
      </p:sp>
      <p:sp>
        <p:nvSpPr>
          <p:cNvPr id="4" name="Slide Number Placeholder 3"/>
          <p:cNvSpPr>
            <a:spLocks noGrp="1"/>
          </p:cNvSpPr>
          <p:nvPr>
            <p:ph type="sldNum" sz="quarter" idx="10"/>
          </p:nvPr>
        </p:nvSpPr>
        <p:spPr/>
        <p:txBody>
          <a:bodyPr/>
          <a:lstStyle/>
          <a:p>
            <a:fld id="{4E4946A3-FD68-4E77-9DEF-1E7536A4AD96}" type="slidenum">
              <a:rPr lang="en-US" smtClean="0"/>
              <a:t>185</a:t>
            </a:fld>
            <a:endParaRPr lang="en-US"/>
          </a:p>
        </p:txBody>
      </p:sp>
    </p:spTree>
    <p:extLst>
      <p:ext uri="{BB962C8B-B14F-4D97-AF65-F5344CB8AC3E}">
        <p14:creationId xmlns:p14="http://schemas.microsoft.com/office/powerpoint/2010/main" val="903365631"/>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fleeing Philistines would have skirted the western edge of the Benjamin Plateau, passing near Gibeon, and turned westward to descend along the Beth-</a:t>
            </a:r>
            <a:r>
              <a:rPr lang="en-US" baseline="0" dirty="0" err="1"/>
              <a:t>horon</a:t>
            </a:r>
            <a:r>
              <a:rPr lang="en-US" baseline="0" dirty="0"/>
              <a:t> Ridge Route.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tb010703106</a:t>
            </a:r>
          </a:p>
        </p:txBody>
      </p:sp>
      <p:sp>
        <p:nvSpPr>
          <p:cNvPr id="4" name="Slide Number Placeholder 3"/>
          <p:cNvSpPr>
            <a:spLocks noGrp="1"/>
          </p:cNvSpPr>
          <p:nvPr>
            <p:ph type="sldNum" sz="quarter" idx="10"/>
          </p:nvPr>
        </p:nvSpPr>
        <p:spPr/>
        <p:txBody>
          <a:bodyPr/>
          <a:lstStyle/>
          <a:p>
            <a:fld id="{4E4946A3-FD68-4E77-9DEF-1E7536A4AD96}" type="slidenum">
              <a:rPr lang="en-US" smtClean="0"/>
              <a:t>186</a:t>
            </a:fld>
            <a:endParaRPr lang="en-US"/>
          </a:p>
        </p:txBody>
      </p:sp>
    </p:spTree>
    <p:extLst>
      <p:ext uri="{BB962C8B-B14F-4D97-AF65-F5344CB8AC3E}">
        <p14:creationId xmlns:p14="http://schemas.microsoft.com/office/powerpoint/2010/main" val="903365631"/>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pPr>
            <a:r>
              <a:rPr lang="en-US" baseline="0" dirty="0"/>
              <a:t>The fleeing Philistines would have skirted the western edge of the Benjamin Plateau, passing near Gibeon, and turned westward to descend along the Beth-</a:t>
            </a:r>
            <a:r>
              <a:rPr lang="en-US" baseline="0" dirty="0" err="1"/>
              <a:t>horon</a:t>
            </a:r>
            <a:r>
              <a:rPr lang="en-US" baseline="0" dirty="0"/>
              <a:t> Ridge Route. </a:t>
            </a:r>
          </a:p>
          <a:p>
            <a:pPr marL="0" indent="0">
              <a:spcBef>
                <a:spcPct val="0"/>
              </a:spcBef>
            </a:pPr>
            <a:endParaRPr lang="en-US" dirty="0"/>
          </a:p>
          <a:p>
            <a:pPr marL="0" indent="0">
              <a:spcBef>
                <a:spcPct val="0"/>
              </a:spcBef>
            </a:pPr>
            <a:r>
              <a:rPr lang="en-US" dirty="0"/>
              <a:t>tb010703106</a:t>
            </a:r>
          </a:p>
        </p:txBody>
      </p:sp>
      <p:sp>
        <p:nvSpPr>
          <p:cNvPr id="4" name="Slide Number Placeholder 3"/>
          <p:cNvSpPr>
            <a:spLocks noGrp="1"/>
          </p:cNvSpPr>
          <p:nvPr>
            <p:ph type="sldNum" sz="quarter" idx="10"/>
          </p:nvPr>
        </p:nvSpPr>
        <p:spPr/>
        <p:txBody>
          <a:bodyPr/>
          <a:lstStyle/>
          <a:p>
            <a:fld id="{4E4946A3-FD68-4E77-9DEF-1E7536A4AD96}" type="slidenum">
              <a:rPr lang="en-US" smtClean="0"/>
              <a:t>187</a:t>
            </a:fld>
            <a:endParaRPr lang="en-US"/>
          </a:p>
        </p:txBody>
      </p:sp>
    </p:spTree>
    <p:extLst>
      <p:ext uri="{BB962C8B-B14F-4D97-AF65-F5344CB8AC3E}">
        <p14:creationId xmlns:p14="http://schemas.microsoft.com/office/powerpoint/2010/main" val="1513758109"/>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The biblical site of Gibeon is to be identified with the modern Arab village of el-Jib. The ancient site is the mound in the upper center of this photo. The first modern scholar to propose this identification was Edward Robinson in 1838. Gibeon was excavated by James B. Pritchard in the 1950s and 1960s. The identification was confirmed when Pritchard discovered 31 jar handles stamped with the name </a:t>
            </a:r>
            <a:r>
              <a:rPr lang="en-US" i="1" dirty="0" err="1"/>
              <a:t>gb‘n</a:t>
            </a:r>
            <a:r>
              <a:rPr lang="en-US" dirty="0"/>
              <a:t>. A survey of late Iron Age burial caves near Gibeon was done by </a:t>
            </a:r>
            <a:r>
              <a:rPr lang="en-US" dirty="0" err="1"/>
              <a:t>Hanan</a:t>
            </a:r>
            <a:r>
              <a:rPr lang="en-US" dirty="0"/>
              <a:t> </a:t>
            </a:r>
            <a:r>
              <a:rPr lang="en-US" dirty="0" err="1"/>
              <a:t>Eshel</a:t>
            </a:r>
            <a:r>
              <a:rPr lang="en-US" dirty="0"/>
              <a:t> in 1983–84. </a:t>
            </a:r>
          </a:p>
          <a:p>
            <a:pPr marL="0" indent="0">
              <a:spcBef>
                <a:spcPct val="0"/>
              </a:spcBef>
              <a:buFontTx/>
              <a:buNone/>
            </a:pPr>
            <a:endParaRPr lang="en-US" dirty="0"/>
          </a:p>
          <a:p>
            <a:pPr marL="0" indent="0">
              <a:spcBef>
                <a:spcPct val="0"/>
              </a:spcBef>
              <a:buFontTx/>
              <a:buNone/>
            </a:pPr>
            <a:r>
              <a:rPr lang="en-US" dirty="0"/>
              <a:t>tb040304296</a:t>
            </a:r>
          </a:p>
        </p:txBody>
      </p:sp>
      <p:sp>
        <p:nvSpPr>
          <p:cNvPr id="4" name="Slide Number Placeholder 3"/>
          <p:cNvSpPr>
            <a:spLocks noGrp="1"/>
          </p:cNvSpPr>
          <p:nvPr>
            <p:ph type="sldNum" sz="quarter" idx="10"/>
          </p:nvPr>
        </p:nvSpPr>
        <p:spPr/>
        <p:txBody>
          <a:bodyPr/>
          <a:lstStyle/>
          <a:p>
            <a:fld id="{4E4946A3-FD68-4E77-9DEF-1E7536A4AD96}" type="slidenum">
              <a:rPr lang="en-US" smtClean="0"/>
              <a:t>188</a:t>
            </a:fld>
            <a:endParaRPr lang="en-US"/>
          </a:p>
        </p:txBody>
      </p:sp>
    </p:spTree>
    <p:extLst>
      <p:ext uri="{BB962C8B-B14F-4D97-AF65-F5344CB8AC3E}">
        <p14:creationId xmlns:p14="http://schemas.microsoft.com/office/powerpoint/2010/main" val="1812881427"/>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the early part of the Iron Age, a massive city wall 10.5–11 feet (3.2–3.4 m) wide was built around the city of Gibeon. </a:t>
            </a:r>
          </a:p>
          <a:p>
            <a:endParaRPr lang="en-US" dirty="0"/>
          </a:p>
          <a:p>
            <a:r>
              <a:rPr lang="en-US" dirty="0"/>
              <a:t>ws053017153</a:t>
            </a:r>
          </a:p>
        </p:txBody>
      </p:sp>
      <p:sp>
        <p:nvSpPr>
          <p:cNvPr id="4" name="Slide Number Placeholder 3"/>
          <p:cNvSpPr>
            <a:spLocks noGrp="1"/>
          </p:cNvSpPr>
          <p:nvPr>
            <p:ph type="sldNum" sz="quarter" idx="10"/>
          </p:nvPr>
        </p:nvSpPr>
        <p:spPr/>
        <p:txBody>
          <a:bodyPr/>
          <a:lstStyle/>
          <a:p>
            <a:fld id="{4E4946A3-FD68-4E77-9DEF-1E7536A4AD96}" type="slidenum">
              <a:rPr lang="en-US" smtClean="0"/>
              <a:t>189</a:t>
            </a:fld>
            <a:endParaRPr lang="en-US"/>
          </a:p>
        </p:txBody>
      </p:sp>
    </p:spTree>
    <p:extLst>
      <p:ext uri="{BB962C8B-B14F-4D97-AF65-F5344CB8AC3E}">
        <p14:creationId xmlns:p14="http://schemas.microsoft.com/office/powerpoint/2010/main" val="2739212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“covenant” (Heb. </a:t>
            </a:r>
            <a:r>
              <a:rPr lang="en-US" i="1" dirty="0" err="1"/>
              <a:t>berith</a:t>
            </a:r>
            <a:r>
              <a:rPr lang="en-US" dirty="0"/>
              <a:t>, </a:t>
            </a:r>
            <a:r>
              <a:rPr lang="he-IL" sz="1200" b="0" i="0" u="none" strike="noStrike" kern="1200" baseline="0" dirty="0">
                <a:solidFill>
                  <a:schemeClr val="tx1"/>
                </a:solidFill>
                <a:latin typeface="+mn-lt"/>
                <a:ea typeface="+mn-ea"/>
                <a:cs typeface="+mn-cs"/>
              </a:rPr>
              <a:t>בְּרִית</a:t>
            </a:r>
            <a:r>
              <a:rPr lang="en-US" dirty="0"/>
              <a:t>) was a formal agreement between to parties.</a:t>
            </a:r>
            <a:r>
              <a:rPr lang="en-US" baseline="0" dirty="0"/>
              <a:t> Numerous pacts of this kind are known from antiquity. The Kadesh Treaty, a version of which is shown here, was a treaty between the Hittites and Egyptians that ended a long-running conflict between the two countries. An Egyptian version of the treaty is preserved on the walls of the Temple of Amun-Re at Karnak. </a:t>
            </a:r>
            <a:r>
              <a:rPr lang="en-US" dirty="0"/>
              <a:t>This artifact was photographed in the Istanbul Museum of the Ancient Orient.</a:t>
            </a:r>
          </a:p>
          <a:p>
            <a:endParaRPr lang="en-US" dirty="0"/>
          </a:p>
          <a:p>
            <a:r>
              <a:rPr lang="en-US" dirty="0"/>
              <a:t>tb041705704b</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534228938"/>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Gibeon was a major wine-producing center in the 8th and 7th centuries BC. Sixty-three rock-cut cellars, used for wine storage, were found in 1959–60. The wine jars typically had a capacity of 9 gallons (35 L), and it is estimated that these 63 wine cellars would have provided storage space for about 19,000 gallons (71,000 L) of wine. In the same area, winepresses were carved in the rock, along with channels for draining the grape juice into fermentation tanks and settling basins. The wine jar handles that were found were inscribed with a standard formula beginning with </a:t>
            </a:r>
            <a:r>
              <a:rPr lang="en-US" i="1" dirty="0"/>
              <a:t>GB’N GDR, </a:t>
            </a:r>
            <a:r>
              <a:rPr lang="en-US" i="0" dirty="0"/>
              <a:t>“Gibeon vineyard,” </a:t>
            </a:r>
            <a:r>
              <a:rPr lang="en-US" dirty="0"/>
              <a:t>followed by a proper name. The inscription scratched into the handle shown here reads, “Vineyard of </a:t>
            </a:r>
            <a:r>
              <a:rPr lang="en-US" dirty="0" err="1"/>
              <a:t>Demeliah</a:t>
            </a:r>
            <a:r>
              <a:rPr lang="en-US" dirty="0"/>
              <a:t> son of </a:t>
            </a:r>
            <a:r>
              <a:rPr lang="en-US" dirty="0" err="1"/>
              <a:t>Shubel</a:t>
            </a:r>
            <a:r>
              <a:rPr lang="en-US" dirty="0"/>
              <a:t>” (</a:t>
            </a:r>
            <a:r>
              <a:rPr lang="he-IL" baseline="0" dirty="0"/>
              <a:t>גדר דמליה בן שובל</a:t>
            </a:r>
            <a:r>
              <a:rPr lang="en-US" dirty="0"/>
              <a:t>).</a:t>
            </a:r>
            <a:r>
              <a:rPr lang="en-US" baseline="0" dirty="0"/>
              <a:t> </a:t>
            </a:r>
            <a:r>
              <a:rPr lang="en-US" dirty="0"/>
              <a:t>The jar dates to the Iron Age IIC (722–586 BC). It was photographed</a:t>
            </a:r>
            <a:r>
              <a:rPr lang="en-US" baseline="0" dirty="0"/>
              <a:t> at the University of Pennsylvania Museum of Archaeology and Anthropology.</a:t>
            </a:r>
            <a:endParaRPr lang="en-US" dirty="0"/>
          </a:p>
          <a:p>
            <a:endParaRPr lang="en-US" dirty="0"/>
          </a:p>
          <a:p>
            <a:r>
              <a:rPr lang="en-US" dirty="0"/>
              <a:t>adr1605267160</a:t>
            </a:r>
          </a:p>
        </p:txBody>
      </p:sp>
      <p:sp>
        <p:nvSpPr>
          <p:cNvPr id="4" name="Slide Number Placeholder 3"/>
          <p:cNvSpPr>
            <a:spLocks noGrp="1"/>
          </p:cNvSpPr>
          <p:nvPr>
            <p:ph type="sldNum" sz="quarter" idx="10"/>
          </p:nvPr>
        </p:nvSpPr>
        <p:spPr/>
        <p:txBody>
          <a:bodyPr/>
          <a:lstStyle/>
          <a:p>
            <a:fld id="{4E4946A3-FD68-4E77-9DEF-1E7536A4AD96}" type="slidenum">
              <a:rPr lang="en-US" smtClean="0"/>
              <a:t>190</a:t>
            </a:fld>
            <a:endParaRPr lang="en-US"/>
          </a:p>
        </p:txBody>
      </p:sp>
    </p:spTree>
    <p:extLst>
      <p:ext uri="{BB962C8B-B14F-4D97-AF65-F5344CB8AC3E}">
        <p14:creationId xmlns:p14="http://schemas.microsoft.com/office/powerpoint/2010/main" val="529798216"/>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It seems quite possible that Israelites from the northern tribes joined the battle here in the Central Benjamin Plateau. See the next slide for labels.</a:t>
            </a:r>
          </a:p>
          <a:p>
            <a:pPr eaLnBrk="1" hangingPunct="1"/>
            <a:endParaRPr lang="en-US" dirty="0">
              <a:ea typeface="ＭＳ Ｐゴシック" pitchFamily="34" charset="-128"/>
            </a:endParaRPr>
          </a:p>
          <a:p>
            <a:pPr eaLnBrk="1" hangingPunct="1"/>
            <a:r>
              <a:rPr lang="en-US" dirty="0">
                <a:ea typeface="ＭＳ Ｐゴシック" pitchFamily="34" charset="-128"/>
              </a:rPr>
              <a:t>tb010703103</a:t>
            </a:r>
          </a:p>
        </p:txBody>
      </p:sp>
      <p:sp>
        <p:nvSpPr>
          <p:cNvPr id="4" name="Slide Number Placeholder 3"/>
          <p:cNvSpPr>
            <a:spLocks noGrp="1"/>
          </p:cNvSpPr>
          <p:nvPr>
            <p:ph type="sldNum" sz="quarter" idx="10"/>
          </p:nvPr>
        </p:nvSpPr>
        <p:spPr/>
        <p:txBody>
          <a:bodyPr/>
          <a:lstStyle/>
          <a:p>
            <a:fld id="{4E4946A3-FD68-4E77-9DEF-1E7536A4AD96}" type="slidenum">
              <a:rPr lang="en-US" smtClean="0"/>
              <a:t>191</a:t>
            </a:fld>
            <a:endParaRPr lang="en-US"/>
          </a:p>
        </p:txBody>
      </p:sp>
    </p:spTree>
    <p:extLst>
      <p:ext uri="{BB962C8B-B14F-4D97-AF65-F5344CB8AC3E}">
        <p14:creationId xmlns:p14="http://schemas.microsoft.com/office/powerpoint/2010/main" val="1003675209"/>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It seems quite possible that Israelites from the northern tribes joined the battle here in the Central Benjamin Plateau. </a:t>
            </a:r>
          </a:p>
          <a:p>
            <a:pPr eaLnBrk="1" hangingPunct="1"/>
            <a:endParaRPr lang="en-US" dirty="0">
              <a:ea typeface="ＭＳ Ｐゴシック" pitchFamily="34" charset="-128"/>
            </a:endParaRPr>
          </a:p>
          <a:p>
            <a:pPr eaLnBrk="1" hangingPunct="1"/>
            <a:r>
              <a:rPr lang="en-US" dirty="0">
                <a:ea typeface="ＭＳ Ｐゴシック" pitchFamily="34" charset="-128"/>
              </a:rPr>
              <a:t>tb010703103</a:t>
            </a:r>
          </a:p>
        </p:txBody>
      </p:sp>
      <p:sp>
        <p:nvSpPr>
          <p:cNvPr id="4" name="Slide Number Placeholder 3"/>
          <p:cNvSpPr>
            <a:spLocks noGrp="1"/>
          </p:cNvSpPr>
          <p:nvPr>
            <p:ph type="sldNum" sz="quarter" idx="10"/>
          </p:nvPr>
        </p:nvSpPr>
        <p:spPr/>
        <p:txBody>
          <a:bodyPr/>
          <a:lstStyle/>
          <a:p>
            <a:fld id="{4E4946A3-FD68-4E77-9DEF-1E7536A4AD96}" type="slidenum">
              <a:rPr lang="en-US" smtClean="0"/>
              <a:t>192</a:t>
            </a:fld>
            <a:endParaRPr lang="en-US"/>
          </a:p>
        </p:txBody>
      </p:sp>
    </p:spTree>
    <p:extLst>
      <p:ext uri="{BB962C8B-B14F-4D97-AF65-F5344CB8AC3E}">
        <p14:creationId xmlns:p14="http://schemas.microsoft.com/office/powerpoint/2010/main" val="1003675209"/>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This photo shows the upper end of the Beth-</a:t>
            </a:r>
            <a:r>
              <a:rPr lang="en-US" dirty="0" err="1">
                <a:ea typeface="ＭＳ Ｐゴシック" pitchFamily="34" charset="-128"/>
              </a:rPr>
              <a:t>horon</a:t>
            </a:r>
            <a:r>
              <a:rPr lang="en-US" dirty="0">
                <a:ea typeface="ＭＳ Ｐゴシック" pitchFamily="34" charset="-128"/>
              </a:rPr>
              <a:t> Ridge Route as it begins to descend westward</a:t>
            </a:r>
            <a:r>
              <a:rPr lang="en-US" baseline="0" dirty="0">
                <a:ea typeface="ＭＳ Ｐゴシック" pitchFamily="34" charset="-128"/>
              </a:rPr>
              <a:t> from the Benjamin Plateau. </a:t>
            </a:r>
            <a:r>
              <a:rPr lang="en-US" dirty="0">
                <a:ea typeface="ＭＳ Ｐゴシック" pitchFamily="34" charset="-128"/>
              </a:rPr>
              <a:t>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tb121501100</a:t>
            </a:r>
          </a:p>
        </p:txBody>
      </p:sp>
      <p:sp>
        <p:nvSpPr>
          <p:cNvPr id="4" name="Slide Number Placeholder 3"/>
          <p:cNvSpPr>
            <a:spLocks noGrp="1"/>
          </p:cNvSpPr>
          <p:nvPr>
            <p:ph type="sldNum" sz="quarter" idx="10"/>
          </p:nvPr>
        </p:nvSpPr>
        <p:spPr/>
        <p:txBody>
          <a:bodyPr/>
          <a:lstStyle/>
          <a:p>
            <a:fld id="{4E4946A3-FD68-4E77-9DEF-1E7536A4AD96}" type="slidenum">
              <a:rPr lang="en-US" smtClean="0"/>
              <a:t>193</a:t>
            </a:fld>
            <a:endParaRPr lang="en-US"/>
          </a:p>
        </p:txBody>
      </p:sp>
    </p:spTree>
    <p:extLst>
      <p:ext uri="{BB962C8B-B14F-4D97-AF65-F5344CB8AC3E}">
        <p14:creationId xmlns:p14="http://schemas.microsoft.com/office/powerpoint/2010/main" val="1657528973"/>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This photo shows the upper end of the Beth-</a:t>
            </a:r>
            <a:r>
              <a:rPr lang="en-US" dirty="0" err="1">
                <a:ea typeface="ＭＳ Ｐゴシック" pitchFamily="34" charset="-128"/>
              </a:rPr>
              <a:t>horon</a:t>
            </a:r>
            <a:r>
              <a:rPr lang="en-US" dirty="0">
                <a:ea typeface="ＭＳ Ｐゴシック" pitchFamily="34" charset="-128"/>
              </a:rPr>
              <a:t> Ridge Route as it begins to descend westward</a:t>
            </a:r>
            <a:r>
              <a:rPr lang="en-US" baseline="0" dirty="0">
                <a:ea typeface="ＭＳ Ｐゴシック" pitchFamily="34" charset="-128"/>
              </a:rPr>
              <a:t> from the Benjamin Plateau.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tb121501100</a:t>
            </a:r>
          </a:p>
        </p:txBody>
      </p:sp>
      <p:sp>
        <p:nvSpPr>
          <p:cNvPr id="4" name="Slide Number Placeholder 3"/>
          <p:cNvSpPr>
            <a:spLocks noGrp="1"/>
          </p:cNvSpPr>
          <p:nvPr>
            <p:ph type="sldNum" sz="quarter" idx="10"/>
          </p:nvPr>
        </p:nvSpPr>
        <p:spPr/>
        <p:txBody>
          <a:bodyPr/>
          <a:lstStyle/>
          <a:p>
            <a:fld id="{4E4946A3-FD68-4E77-9DEF-1E7536A4AD96}" type="slidenum">
              <a:rPr lang="en-US" smtClean="0"/>
              <a:t>194</a:t>
            </a:fld>
            <a:endParaRPr lang="en-US"/>
          </a:p>
        </p:txBody>
      </p:sp>
    </p:spTree>
    <p:extLst>
      <p:ext uri="{BB962C8B-B14F-4D97-AF65-F5344CB8AC3E}">
        <p14:creationId xmlns:p14="http://schemas.microsoft.com/office/powerpoint/2010/main" val="1657528973"/>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This photo provides a close-up of the area shown on the previous slide. The ridge that leads to Upper and Lower Beth-horon is in the center of the photograph.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tb121501101</a:t>
            </a:r>
          </a:p>
        </p:txBody>
      </p:sp>
      <p:sp>
        <p:nvSpPr>
          <p:cNvPr id="4" name="Slide Number Placeholder 3"/>
          <p:cNvSpPr>
            <a:spLocks noGrp="1"/>
          </p:cNvSpPr>
          <p:nvPr>
            <p:ph type="sldNum" sz="quarter" idx="10"/>
          </p:nvPr>
        </p:nvSpPr>
        <p:spPr/>
        <p:txBody>
          <a:bodyPr/>
          <a:lstStyle/>
          <a:p>
            <a:fld id="{4E4946A3-FD68-4E77-9DEF-1E7536A4AD96}" type="slidenum">
              <a:rPr lang="en-US" smtClean="0"/>
              <a:t>195</a:t>
            </a:fld>
            <a:endParaRPr lang="en-US"/>
          </a:p>
        </p:txBody>
      </p:sp>
    </p:spTree>
    <p:extLst>
      <p:ext uri="{BB962C8B-B14F-4D97-AF65-F5344CB8AC3E}">
        <p14:creationId xmlns:p14="http://schemas.microsoft.com/office/powerpoint/2010/main" val="1657528973"/>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modern highway generally follows the path of the ancient Beth-horon ridge route.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tb051808066</a:t>
            </a:r>
          </a:p>
        </p:txBody>
      </p:sp>
      <p:sp>
        <p:nvSpPr>
          <p:cNvPr id="4" name="Slide Number Placeholder 3"/>
          <p:cNvSpPr>
            <a:spLocks noGrp="1"/>
          </p:cNvSpPr>
          <p:nvPr>
            <p:ph type="sldNum" sz="quarter" idx="10"/>
          </p:nvPr>
        </p:nvSpPr>
        <p:spPr/>
        <p:txBody>
          <a:bodyPr/>
          <a:lstStyle/>
          <a:p>
            <a:fld id="{4E4946A3-FD68-4E77-9DEF-1E7536A4AD96}" type="slidenum">
              <a:rPr lang="en-US" smtClean="0"/>
              <a:t>196</a:t>
            </a:fld>
            <a:endParaRPr lang="en-US"/>
          </a:p>
        </p:txBody>
      </p:sp>
    </p:spTree>
    <p:extLst>
      <p:ext uri="{BB962C8B-B14F-4D97-AF65-F5344CB8AC3E}">
        <p14:creationId xmlns:p14="http://schemas.microsoft.com/office/powerpoint/2010/main" val="1657528973"/>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As they fled down</a:t>
            </a:r>
            <a:r>
              <a:rPr lang="en-US" baseline="0" dirty="0">
                <a:ea typeface="ＭＳ Ｐゴシック" pitchFamily="34" charset="-128"/>
              </a:rPr>
              <a:t> the Beth-horon ridge, the Philistines would have passed by the Israelite village of Upper Beth-horon.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tb010703100</a:t>
            </a:r>
          </a:p>
        </p:txBody>
      </p:sp>
      <p:sp>
        <p:nvSpPr>
          <p:cNvPr id="4" name="Slide Number Placeholder 3"/>
          <p:cNvSpPr>
            <a:spLocks noGrp="1"/>
          </p:cNvSpPr>
          <p:nvPr>
            <p:ph type="sldNum" sz="quarter" idx="10"/>
          </p:nvPr>
        </p:nvSpPr>
        <p:spPr/>
        <p:txBody>
          <a:bodyPr/>
          <a:lstStyle/>
          <a:p>
            <a:fld id="{4E4946A3-FD68-4E77-9DEF-1E7536A4AD96}" type="slidenum">
              <a:rPr lang="en-US" smtClean="0"/>
              <a:t>197</a:t>
            </a:fld>
            <a:endParaRPr lang="en-US"/>
          </a:p>
        </p:txBody>
      </p:sp>
    </p:spTree>
    <p:extLst>
      <p:ext uri="{BB962C8B-B14F-4D97-AF65-F5344CB8AC3E}">
        <p14:creationId xmlns:p14="http://schemas.microsoft.com/office/powerpoint/2010/main" val="1657528973"/>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As they fled down</a:t>
            </a:r>
            <a:r>
              <a:rPr lang="en-US" baseline="0" dirty="0">
                <a:ea typeface="ＭＳ Ｐゴシック" pitchFamily="34" charset="-128"/>
              </a:rPr>
              <a:t> the Beth-horon ridge, the Philistines would have passed by the Israelite village of Upper Beth-horon.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tb010703100</a:t>
            </a:r>
          </a:p>
        </p:txBody>
      </p:sp>
      <p:sp>
        <p:nvSpPr>
          <p:cNvPr id="4" name="Slide Number Placeholder 3"/>
          <p:cNvSpPr>
            <a:spLocks noGrp="1"/>
          </p:cNvSpPr>
          <p:nvPr>
            <p:ph type="sldNum" sz="quarter" idx="10"/>
          </p:nvPr>
        </p:nvSpPr>
        <p:spPr/>
        <p:txBody>
          <a:bodyPr/>
          <a:lstStyle/>
          <a:p>
            <a:fld id="{4E4946A3-FD68-4E77-9DEF-1E7536A4AD96}" type="slidenum">
              <a:rPr lang="en-US" smtClean="0"/>
              <a:t>198</a:t>
            </a:fld>
            <a:endParaRPr lang="en-US"/>
          </a:p>
        </p:txBody>
      </p:sp>
    </p:spTree>
    <p:extLst>
      <p:ext uri="{BB962C8B-B14F-4D97-AF65-F5344CB8AC3E}">
        <p14:creationId xmlns:p14="http://schemas.microsoft.com/office/powerpoint/2010/main" val="1657528973"/>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The Beth-</a:t>
            </a:r>
            <a:r>
              <a:rPr lang="en-US" dirty="0" err="1">
                <a:ea typeface="ＭＳ Ｐゴシック" pitchFamily="34" charset="-128"/>
              </a:rPr>
              <a:t>horon</a:t>
            </a:r>
            <a:r>
              <a:rPr lang="en-US" dirty="0">
                <a:ea typeface="ＭＳ Ｐゴシック" pitchFamily="34" charset="-128"/>
              </a:rPr>
              <a:t> Ridge Route connects the Central Benjamin Plateau with the Aijalon Valley. Because the descent is long and gradual, the Beth-</a:t>
            </a:r>
            <a:r>
              <a:rPr lang="en-US" dirty="0" err="1">
                <a:ea typeface="ＭＳ Ｐゴシック" pitchFamily="34" charset="-128"/>
              </a:rPr>
              <a:t>horon</a:t>
            </a:r>
            <a:r>
              <a:rPr lang="en-US" dirty="0">
                <a:ea typeface="ＭＳ Ｐゴシック" pitchFamily="34" charset="-128"/>
              </a:rPr>
              <a:t> ridge is the best route down from the</a:t>
            </a:r>
            <a:r>
              <a:rPr lang="en-US" baseline="0" dirty="0">
                <a:ea typeface="ＭＳ Ｐゴシック" pitchFamily="34" charset="-128"/>
              </a:rPr>
              <a:t> Benjamin Plateau </a:t>
            </a:r>
            <a:r>
              <a:rPr lang="en-US" dirty="0">
                <a:ea typeface="ＭＳ Ｐゴシック" pitchFamily="34" charset="-128"/>
              </a:rPr>
              <a:t>toward the west. The road along this descent would have been well</a:t>
            </a:r>
            <a:r>
              <a:rPr lang="en-US" baseline="0" dirty="0">
                <a:ea typeface="ＭＳ Ｐゴシック" pitchFamily="34" charset="-128"/>
              </a:rPr>
              <a:t>-known to the armies of the south and would have been the logical escape route for them when fleeing from the Israelites. The next slide includes labels</a:t>
            </a:r>
            <a:r>
              <a:rPr lang="en-US" dirty="0">
                <a:ea typeface="ＭＳ Ｐゴシック" pitchFamily="34" charset="-128"/>
              </a:rPr>
              <a:t>.</a:t>
            </a:r>
          </a:p>
          <a:p>
            <a:pPr marL="0" indent="0" eaLnBrk="1" hangingPunct="1"/>
            <a:endParaRPr lang="en-US" dirty="0">
              <a:ea typeface="ＭＳ Ｐゴシック" pitchFamily="34" charset="-128"/>
            </a:endParaRPr>
          </a:p>
          <a:p>
            <a:pPr marL="190500" indent="-190500" eaLnBrk="1" hangingPunct="1"/>
            <a:r>
              <a:rPr lang="en-US" dirty="0">
                <a:ea typeface="ＭＳ Ｐゴシック" pitchFamily="34" charset="-128"/>
              </a:rPr>
              <a:t>tb010703102</a:t>
            </a:r>
          </a:p>
        </p:txBody>
      </p:sp>
      <p:sp>
        <p:nvSpPr>
          <p:cNvPr id="4" name="Slide Number Placeholder 3"/>
          <p:cNvSpPr>
            <a:spLocks noGrp="1"/>
          </p:cNvSpPr>
          <p:nvPr>
            <p:ph type="sldNum" sz="quarter" idx="10"/>
          </p:nvPr>
        </p:nvSpPr>
        <p:spPr/>
        <p:txBody>
          <a:bodyPr/>
          <a:lstStyle/>
          <a:p>
            <a:fld id="{4E4946A3-FD68-4E77-9DEF-1E7536A4AD96}" type="slidenum">
              <a:rPr lang="en-US" smtClean="0"/>
              <a:t>199</a:t>
            </a:fld>
            <a:endParaRPr lang="en-US"/>
          </a:p>
        </p:txBody>
      </p:sp>
    </p:spTree>
    <p:extLst>
      <p:ext uri="{BB962C8B-B14F-4D97-AF65-F5344CB8AC3E}">
        <p14:creationId xmlns:p14="http://schemas.microsoft.com/office/powerpoint/2010/main" val="1657528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certainly would have been a large crowd and campgrounds for the great</a:t>
            </a:r>
            <a:r>
              <a:rPr lang="en-US" baseline="0" dirty="0"/>
              <a:t> </a:t>
            </a:r>
            <a:r>
              <a:rPr lang="en-US" dirty="0"/>
              <a:t>number</a:t>
            </a:r>
            <a:r>
              <a:rPr lang="en-US" baseline="0" dirty="0"/>
              <a:t> of people who came to David at Hebron, illustrated here by big crowds and temporary shelters at Ramleh. This American Colony photo was taken in April 30, 1943.</a:t>
            </a:r>
          </a:p>
          <a:p>
            <a:endParaRPr lang="en-US" dirty="0"/>
          </a:p>
          <a:p>
            <a:r>
              <a:rPr lang="en-US" dirty="0"/>
              <a:t>mat21738</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 can be little doubt that the oil (Heb. </a:t>
            </a:r>
            <a:r>
              <a:rPr lang="en-US" i="1" dirty="0" err="1"/>
              <a:t>shemen</a:t>
            </a:r>
            <a:r>
              <a:rPr lang="en-US" dirty="0"/>
              <a:t>, </a:t>
            </a:r>
            <a:r>
              <a:rPr lang="he-IL" sz="1200" b="0" i="0" u="none" strike="noStrike" kern="1200" baseline="0" dirty="0">
                <a:solidFill>
                  <a:schemeClr val="tx1"/>
                </a:solidFill>
                <a:latin typeface="+mn-lt"/>
                <a:ea typeface="+mn-ea"/>
                <a:cs typeface="+mn-cs"/>
              </a:rPr>
              <a:t>שֶׁמֶן</a:t>
            </a:r>
            <a:r>
              <a:rPr lang="en-US" dirty="0"/>
              <a:t>) used for anointing was olive oil, a local product that was sometimes</a:t>
            </a:r>
            <a:r>
              <a:rPr lang="en-US" baseline="0" dirty="0"/>
              <a:t> associated with blessing (Gen 27:28; Deut 33:24; </a:t>
            </a:r>
            <a:r>
              <a:rPr lang="en-US" baseline="0" dirty="0" err="1"/>
              <a:t>Pss</a:t>
            </a:r>
            <a:r>
              <a:rPr lang="en-US" baseline="0" dirty="0"/>
              <a:t> 45:7; 104:15).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gs080094c26</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1969506445"/>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The Beth-</a:t>
            </a:r>
            <a:r>
              <a:rPr lang="en-US" dirty="0" err="1">
                <a:ea typeface="ＭＳ Ｐゴシック" pitchFamily="34" charset="-128"/>
              </a:rPr>
              <a:t>horon</a:t>
            </a:r>
            <a:r>
              <a:rPr lang="en-US" dirty="0">
                <a:ea typeface="ＭＳ Ｐゴシック" pitchFamily="34" charset="-128"/>
              </a:rPr>
              <a:t> Ridge Route connects the Central Benjamin Plateau with the Aijalon Valley. Because the descent is long and gradual, the Beth-</a:t>
            </a:r>
            <a:r>
              <a:rPr lang="en-US" dirty="0" err="1">
                <a:ea typeface="ＭＳ Ｐゴシック" pitchFamily="34" charset="-128"/>
              </a:rPr>
              <a:t>horon</a:t>
            </a:r>
            <a:r>
              <a:rPr lang="en-US" dirty="0">
                <a:ea typeface="ＭＳ Ｐゴシック" pitchFamily="34" charset="-128"/>
              </a:rPr>
              <a:t> ridge is the best route down from the</a:t>
            </a:r>
            <a:r>
              <a:rPr lang="en-US" baseline="0" dirty="0">
                <a:ea typeface="ＭＳ Ｐゴシック" pitchFamily="34" charset="-128"/>
              </a:rPr>
              <a:t> Benjamin Plateau </a:t>
            </a:r>
            <a:r>
              <a:rPr lang="en-US" dirty="0">
                <a:ea typeface="ＭＳ Ｐゴシック" pitchFamily="34" charset="-128"/>
              </a:rPr>
              <a:t>toward the west. The road along this descent would have been well</a:t>
            </a:r>
            <a:r>
              <a:rPr lang="en-US" baseline="0" dirty="0">
                <a:ea typeface="ＭＳ Ｐゴシック" pitchFamily="34" charset="-128"/>
              </a:rPr>
              <a:t>-known to the armies of the south and would have been the logical escape route for them when fleeing from the Israelites.</a:t>
            </a:r>
            <a:endParaRPr lang="en-US" dirty="0">
              <a:ea typeface="ＭＳ Ｐゴシック" pitchFamily="34" charset="-128"/>
            </a:endParaRPr>
          </a:p>
          <a:p>
            <a:pPr marL="0" indent="0" eaLnBrk="1" hangingPunct="1"/>
            <a:endParaRPr lang="en-US" dirty="0">
              <a:ea typeface="ＭＳ Ｐゴシック" pitchFamily="34" charset="-128"/>
            </a:endParaRPr>
          </a:p>
          <a:p>
            <a:pPr marL="190500" indent="-190500" eaLnBrk="1" hangingPunct="1"/>
            <a:r>
              <a:rPr lang="en-US" dirty="0">
                <a:ea typeface="ＭＳ Ｐゴシック" pitchFamily="34" charset="-128"/>
              </a:rPr>
              <a:t>tb010703102</a:t>
            </a:r>
          </a:p>
        </p:txBody>
      </p:sp>
      <p:sp>
        <p:nvSpPr>
          <p:cNvPr id="4" name="Slide Number Placeholder 3"/>
          <p:cNvSpPr>
            <a:spLocks noGrp="1"/>
          </p:cNvSpPr>
          <p:nvPr>
            <p:ph type="sldNum" sz="quarter" idx="10"/>
          </p:nvPr>
        </p:nvSpPr>
        <p:spPr/>
        <p:txBody>
          <a:bodyPr/>
          <a:lstStyle/>
          <a:p>
            <a:fld id="{4E4946A3-FD68-4E77-9DEF-1E7536A4AD96}" type="slidenum">
              <a:rPr lang="en-US" smtClean="0"/>
              <a:t>200</a:t>
            </a:fld>
            <a:endParaRPr lang="en-US"/>
          </a:p>
        </p:txBody>
      </p:sp>
    </p:spTree>
    <p:extLst>
      <p:ext uri="{BB962C8B-B14F-4D97-AF65-F5344CB8AC3E}">
        <p14:creationId xmlns:p14="http://schemas.microsoft.com/office/powerpoint/2010/main" val="1657528973"/>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solidFill>
                  <a:srgbClr val="000000"/>
                </a:solidFill>
                <a:cs typeface="Times New Roman" pitchFamily="18" charset="0"/>
              </a:rPr>
              <a:t>Located 15 miles (24 km) west of Jerusalem and 740 feet (225 m) above sea level, the tell of Gezer covers an area of 33 acres (13 ha). The site is visible in the center horizon with three trees on the left side of the mound.</a:t>
            </a:r>
          </a:p>
          <a:p>
            <a:pPr marL="0" indent="0" eaLnBrk="1" hangingPunct="1">
              <a:buFontTx/>
              <a:buNone/>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tb121601243</a:t>
            </a:r>
          </a:p>
        </p:txBody>
      </p:sp>
      <p:sp>
        <p:nvSpPr>
          <p:cNvPr id="4" name="Slide Number Placeholder 3"/>
          <p:cNvSpPr>
            <a:spLocks noGrp="1"/>
          </p:cNvSpPr>
          <p:nvPr>
            <p:ph type="sldNum" sz="quarter" idx="10"/>
          </p:nvPr>
        </p:nvSpPr>
        <p:spPr/>
        <p:txBody>
          <a:bodyPr/>
          <a:lstStyle/>
          <a:p>
            <a:fld id="{4E4946A3-FD68-4E77-9DEF-1E7536A4AD96}" type="slidenum">
              <a:rPr lang="en-US" smtClean="0"/>
              <a:t>201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baseline="0" dirty="0">
                <a:solidFill>
                  <a:srgbClr val="000000"/>
                </a:solidFill>
                <a:cs typeface="Times New Roman" pitchFamily="18" charset="0"/>
              </a:rPr>
              <a:t>Gezer was a large and important city, situated near the western access to the Beth-horon Ridge Route and thus controlling one of the most important access points to Jerusalem from the west. </a:t>
            </a:r>
            <a:r>
              <a:rPr lang="en-US" sz="1200" dirty="0">
                <a:solidFill>
                  <a:srgbClr val="000000"/>
                </a:solidFill>
                <a:cs typeface="Times New Roman" pitchFamily="18" charset="0"/>
              </a:rPr>
              <a:t>Gezer was under Egypt’s control until </a:t>
            </a:r>
            <a:r>
              <a:rPr lang="en-US" sz="1200" b="0" dirty="0">
                <a:solidFill>
                  <a:srgbClr val="000000"/>
                </a:solidFill>
                <a:cs typeface="Times New Roman" pitchFamily="18" charset="0"/>
              </a:rPr>
              <a:t>Solomon’s</a:t>
            </a:r>
            <a:r>
              <a:rPr lang="en-US" sz="1200" dirty="0">
                <a:solidFill>
                  <a:srgbClr val="000000"/>
                </a:solidFill>
                <a:cs typeface="Times New Roman" pitchFamily="18" charset="0"/>
              </a:rPr>
              <a:t> time. </a:t>
            </a:r>
            <a:r>
              <a:rPr lang="en-US" sz="1200" dirty="0">
                <a:solidFill>
                  <a:srgbClr val="000000"/>
                </a:solidFill>
                <a:ea typeface="ＭＳ Ｐゴシック" pitchFamily="34" charset="-128"/>
                <a:cs typeface="Times New Roman" pitchFamily="18" charset="0"/>
              </a:rPr>
              <a:t>At that time, an Egyptian pharaoh (perhaps Siamun?) conquered Gezer, apparently in an attempt to exert hegemony over the area. Perhaps he realized that he had gone too far and decided to make a treaty with Solomon, giving the Israelite</a:t>
            </a:r>
            <a:r>
              <a:rPr lang="en-US" sz="1200" baseline="0" dirty="0">
                <a:solidFill>
                  <a:srgbClr val="000000"/>
                </a:solidFill>
                <a:ea typeface="ＭＳ Ｐゴシック" pitchFamily="34" charset="-128"/>
                <a:cs typeface="Times New Roman" pitchFamily="18" charset="0"/>
              </a:rPr>
              <a:t> king </a:t>
            </a:r>
            <a:r>
              <a:rPr lang="en-US" sz="1200" dirty="0">
                <a:solidFill>
                  <a:srgbClr val="000000"/>
                </a:solidFill>
                <a:ea typeface="ＭＳ Ｐゴシック" pitchFamily="34" charset="-128"/>
                <a:cs typeface="Times New Roman" pitchFamily="18" charset="0"/>
              </a:rPr>
              <a:t>his daughter in marriage and providing the city of Gezer as a dowry. Solomon then fortified Gezer and the Beth-horon Ridge access to Jerusalem (1 Kgs 9:15-16). The next slide includes labels.</a:t>
            </a:r>
          </a:p>
          <a:p>
            <a:pPr marL="0" indent="0" eaLnBrk="1" hangingPunct="1">
              <a:buFontTx/>
              <a:buNone/>
            </a:pPr>
            <a:endParaRPr lang="en-US" dirty="0">
              <a:solidFill>
                <a:srgbClr val="000000"/>
              </a:solidFill>
              <a:latin typeface="Times New Roman" pitchFamily="18" charset="0"/>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ws062515208</a:t>
            </a:r>
          </a:p>
        </p:txBody>
      </p:sp>
      <p:sp>
        <p:nvSpPr>
          <p:cNvPr id="4" name="Slide Number Placeholder 3"/>
          <p:cNvSpPr>
            <a:spLocks noGrp="1"/>
          </p:cNvSpPr>
          <p:nvPr>
            <p:ph type="sldNum" sz="quarter" idx="10"/>
          </p:nvPr>
        </p:nvSpPr>
        <p:spPr/>
        <p:txBody>
          <a:bodyPr/>
          <a:lstStyle/>
          <a:p>
            <a:fld id="{4E4946A3-FD68-4E77-9DEF-1E7536A4AD96}" type="slidenum">
              <a:rPr lang="en-US" smtClean="0"/>
              <a:t>202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baseline="0" dirty="0">
                <a:solidFill>
                  <a:srgbClr val="000000"/>
                </a:solidFill>
                <a:cs typeface="Times New Roman" pitchFamily="18" charset="0"/>
              </a:rPr>
              <a:t>Gezer was a large and important city, situated near the western access to the Beth-</a:t>
            </a:r>
            <a:r>
              <a:rPr lang="en-US" sz="1200" baseline="0" dirty="0" err="1">
                <a:solidFill>
                  <a:srgbClr val="000000"/>
                </a:solidFill>
                <a:cs typeface="Times New Roman" pitchFamily="18" charset="0"/>
              </a:rPr>
              <a:t>horon</a:t>
            </a:r>
            <a:r>
              <a:rPr lang="en-US" sz="1200" baseline="0" dirty="0">
                <a:solidFill>
                  <a:srgbClr val="000000"/>
                </a:solidFill>
                <a:cs typeface="Times New Roman" pitchFamily="18" charset="0"/>
              </a:rPr>
              <a:t> Ridge Route and thus controlling one of the most important access points to Jerusalem from the west. </a:t>
            </a:r>
            <a:r>
              <a:rPr lang="en-US" sz="1200" dirty="0">
                <a:solidFill>
                  <a:srgbClr val="000000"/>
                </a:solidFill>
                <a:cs typeface="Times New Roman" pitchFamily="18" charset="0"/>
              </a:rPr>
              <a:t>Gezer was under Egypt’s control until </a:t>
            </a:r>
            <a:r>
              <a:rPr lang="en-US" sz="1200" b="0" dirty="0">
                <a:solidFill>
                  <a:srgbClr val="000000"/>
                </a:solidFill>
                <a:cs typeface="Times New Roman" pitchFamily="18" charset="0"/>
              </a:rPr>
              <a:t>Solomon’s</a:t>
            </a:r>
            <a:r>
              <a:rPr lang="en-US" sz="1200" dirty="0">
                <a:solidFill>
                  <a:srgbClr val="000000"/>
                </a:solidFill>
                <a:cs typeface="Times New Roman" pitchFamily="18" charset="0"/>
              </a:rPr>
              <a:t> time. </a:t>
            </a:r>
            <a:r>
              <a:rPr lang="en-US" sz="1200" dirty="0">
                <a:solidFill>
                  <a:srgbClr val="000000"/>
                </a:solidFill>
                <a:ea typeface="ＭＳ Ｐゴシック" pitchFamily="34" charset="-128"/>
                <a:cs typeface="Times New Roman" pitchFamily="18" charset="0"/>
              </a:rPr>
              <a:t>At that time, an Egyptian pharaoh (perhaps </a:t>
            </a:r>
            <a:r>
              <a:rPr lang="en-US" sz="1200" dirty="0" err="1">
                <a:solidFill>
                  <a:srgbClr val="000000"/>
                </a:solidFill>
                <a:ea typeface="ＭＳ Ｐゴシック" pitchFamily="34" charset="-128"/>
                <a:cs typeface="Times New Roman" pitchFamily="18" charset="0"/>
              </a:rPr>
              <a:t>Siamun</a:t>
            </a:r>
            <a:r>
              <a:rPr lang="en-US" sz="1200" dirty="0">
                <a:solidFill>
                  <a:srgbClr val="000000"/>
                </a:solidFill>
                <a:ea typeface="ＭＳ Ｐゴシック" pitchFamily="34" charset="-128"/>
                <a:cs typeface="Times New Roman" pitchFamily="18" charset="0"/>
              </a:rPr>
              <a:t>?) conquered Gezer, apparently in an attempt to exert hegemony over the area. Perhaps he realized that he had gone too far and decided to make a treaty with Solomon, giving the Israelite</a:t>
            </a:r>
            <a:r>
              <a:rPr lang="en-US" sz="1200" baseline="0" dirty="0">
                <a:solidFill>
                  <a:srgbClr val="000000"/>
                </a:solidFill>
                <a:ea typeface="ＭＳ Ｐゴシック" pitchFamily="34" charset="-128"/>
                <a:cs typeface="Times New Roman" pitchFamily="18" charset="0"/>
              </a:rPr>
              <a:t> king </a:t>
            </a:r>
            <a:r>
              <a:rPr lang="en-US" sz="1200" dirty="0">
                <a:solidFill>
                  <a:srgbClr val="000000"/>
                </a:solidFill>
                <a:ea typeface="ＭＳ Ｐゴシック" pitchFamily="34" charset="-128"/>
                <a:cs typeface="Times New Roman" pitchFamily="18" charset="0"/>
              </a:rPr>
              <a:t>his daughter in marriage and providing the city of Gezer as a dowry. Solomon then fortified Gezer and the Beth-</a:t>
            </a:r>
            <a:r>
              <a:rPr lang="en-US" sz="1200" dirty="0" err="1">
                <a:solidFill>
                  <a:srgbClr val="000000"/>
                </a:solidFill>
                <a:ea typeface="ＭＳ Ｐゴシック" pitchFamily="34" charset="-128"/>
                <a:cs typeface="Times New Roman" pitchFamily="18" charset="0"/>
              </a:rPr>
              <a:t>horon</a:t>
            </a:r>
            <a:r>
              <a:rPr lang="en-US" sz="1200" dirty="0">
                <a:solidFill>
                  <a:srgbClr val="000000"/>
                </a:solidFill>
                <a:ea typeface="ＭＳ Ｐゴシック" pitchFamily="34" charset="-128"/>
                <a:cs typeface="Times New Roman" pitchFamily="18" charset="0"/>
              </a:rPr>
              <a:t> Ridge access to Jerusalem (1 Kgs 9:15-16). </a:t>
            </a:r>
          </a:p>
          <a:p>
            <a:pPr marL="0" indent="0" eaLnBrk="1" hangingPunct="1">
              <a:buFontTx/>
              <a:buNone/>
            </a:pPr>
            <a:endParaRPr lang="en-US" dirty="0">
              <a:solidFill>
                <a:srgbClr val="000000"/>
              </a:solidFill>
              <a:latin typeface="Times New Roman" pitchFamily="18" charset="0"/>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ws062515208</a:t>
            </a:r>
          </a:p>
        </p:txBody>
      </p:sp>
      <p:sp>
        <p:nvSpPr>
          <p:cNvPr id="4" name="Slide Number Placeholder 3"/>
          <p:cNvSpPr>
            <a:spLocks noGrp="1"/>
          </p:cNvSpPr>
          <p:nvPr>
            <p:ph type="sldNum" sz="quarter" idx="10"/>
          </p:nvPr>
        </p:nvSpPr>
        <p:spPr/>
        <p:txBody>
          <a:bodyPr/>
          <a:lstStyle/>
          <a:p>
            <a:fld id="{4E4946A3-FD68-4E77-9DEF-1E7536A4AD96}" type="slidenum">
              <a:rPr lang="en-US" smtClean="0"/>
              <a:t>203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cs typeface="Times New Roman" pitchFamily="18" charset="0"/>
              </a:rPr>
              <a:t>Gezer was one of the most important Canaanite cities in the Middle Bronze period (2000–1500 BC), as attested by its significant archaeological remains. The city was protected by a large wall which included a massive tower, measuring 52 feet (16 m) wide, making it the largest structure in any defensive system of this period. These fortifications likely continued in use in the Late Bronze Age when the Canaanites continued to live here after Joshua’s conquest. The next slide includes labels.</a:t>
            </a:r>
          </a:p>
          <a:p>
            <a:endParaRPr lang="en-US" dirty="0"/>
          </a:p>
          <a:p>
            <a:r>
              <a:rPr lang="en-US" dirty="0"/>
              <a:t>tbs136170112</a:t>
            </a:r>
          </a:p>
        </p:txBody>
      </p:sp>
    </p:spTree>
    <p:extLst>
      <p:ext uri="{BB962C8B-B14F-4D97-AF65-F5344CB8AC3E}">
        <p14:creationId xmlns:p14="http://schemas.microsoft.com/office/powerpoint/2010/main" val="1654334748"/>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cs typeface="Times New Roman" pitchFamily="18" charset="0"/>
              </a:rPr>
              <a:t>Gezer was one of the most important Canaanite cities in the Middle Bronze period (2000–1500 BC), as attested by its significant archaeological remains. The city was protected by a large wall which included a massive tower, measuring 52 feet (16 m) wide, making it the largest structure in any defensive system of this period. These fortifications likely continued in use in the Late Bronze Age when the Canaanites continued to live here after Joshua’s conquest.</a:t>
            </a:r>
          </a:p>
          <a:p>
            <a:endParaRPr lang="en-US" dirty="0"/>
          </a:p>
          <a:p>
            <a:r>
              <a:rPr lang="en-US" dirty="0"/>
              <a:t>tbs136170112</a:t>
            </a:r>
          </a:p>
        </p:txBody>
      </p:sp>
    </p:spTree>
    <p:extLst>
      <p:ext uri="{BB962C8B-B14F-4D97-AF65-F5344CB8AC3E}">
        <p14:creationId xmlns:p14="http://schemas.microsoft.com/office/powerpoint/2010/main" val="1654334748"/>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This series of standing stones was likely part of a Canaanite cultic site constructed circa 1500 BC. It</a:t>
            </a:r>
            <a:r>
              <a:rPr lang="en-US" baseline="0" dirty="0"/>
              <a:t> included 10 stones, some of which stand 10 feet (3 m) tall. The area was originally plastered and surrounded by a low stone curb wall.</a:t>
            </a:r>
            <a:endParaRPr lang="en-US" dirty="0"/>
          </a:p>
          <a:p>
            <a:pPr marL="0" indent="0" eaLnBrk="1" hangingPunct="1">
              <a:buFontTx/>
              <a:buNone/>
            </a:pPr>
            <a:endParaRPr lang="en-US" dirty="0"/>
          </a:p>
          <a:p>
            <a:pPr marL="0" indent="0" eaLnBrk="1" hangingPunct="1">
              <a:buFontTx/>
              <a:buNone/>
            </a:pPr>
            <a:r>
              <a:rPr lang="en-US" dirty="0"/>
              <a:t>tb010412769</a:t>
            </a:r>
          </a:p>
        </p:txBody>
      </p:sp>
      <p:sp>
        <p:nvSpPr>
          <p:cNvPr id="4" name="Slide Number Placeholder 3"/>
          <p:cNvSpPr>
            <a:spLocks noGrp="1"/>
          </p:cNvSpPr>
          <p:nvPr>
            <p:ph type="sldNum" sz="quarter" idx="10"/>
          </p:nvPr>
        </p:nvSpPr>
        <p:spPr/>
        <p:txBody>
          <a:bodyPr/>
          <a:lstStyle/>
          <a:p>
            <a:fld id="{4E4946A3-FD68-4E77-9DEF-1E7536A4AD96}" type="slidenum">
              <a:rPr lang="en-US" smtClean="0"/>
              <a:t>206</a:t>
            </a:fld>
            <a:endParaRPr lang="en-US"/>
          </a:p>
        </p:txBody>
      </p:sp>
    </p:spTree>
    <p:extLst>
      <p:ext uri="{BB962C8B-B14F-4D97-AF65-F5344CB8AC3E}">
        <p14:creationId xmlns:p14="http://schemas.microsoft.com/office/powerpoint/2010/main" val="1237970426"/>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gate complex shown in this photo</a:t>
            </a:r>
            <a:r>
              <a:rPr lang="en-US" baseline="0" dirty="0"/>
              <a:t> was likely constructed by Solomon, only a few decades after the events described in this chapter (1 Kgs 9:17). </a:t>
            </a:r>
            <a:endParaRPr lang="en-US" dirty="0"/>
          </a:p>
          <a:p>
            <a:pPr marL="0" indent="0" eaLnBrk="1" hangingPunct="1">
              <a:buFontTx/>
              <a:buNone/>
            </a:pPr>
            <a:endParaRPr lang="en-US" dirty="0"/>
          </a:p>
          <a:p>
            <a:pPr marL="0" indent="0" eaLnBrk="1" hangingPunct="1">
              <a:buFontTx/>
              <a:buNone/>
            </a:pPr>
            <a:r>
              <a:rPr lang="en-US" dirty="0"/>
              <a:t>tbs44259009</a:t>
            </a:r>
          </a:p>
        </p:txBody>
      </p:sp>
      <p:sp>
        <p:nvSpPr>
          <p:cNvPr id="4" name="Slide Number Placeholder 3"/>
          <p:cNvSpPr>
            <a:spLocks noGrp="1"/>
          </p:cNvSpPr>
          <p:nvPr>
            <p:ph type="sldNum" sz="quarter" idx="10"/>
          </p:nvPr>
        </p:nvSpPr>
        <p:spPr/>
        <p:txBody>
          <a:bodyPr/>
          <a:lstStyle/>
          <a:p>
            <a:fld id="{4E4946A3-FD68-4E77-9DEF-1E7536A4AD96}" type="slidenum">
              <a:rPr lang="en-US" smtClean="0"/>
              <a:t>207</a:t>
            </a:fld>
            <a:endParaRPr lang="en-US"/>
          </a:p>
        </p:txBody>
      </p:sp>
    </p:spTree>
    <p:extLst>
      <p:ext uri="{BB962C8B-B14F-4D97-AF65-F5344CB8AC3E}">
        <p14:creationId xmlns:p14="http://schemas.microsoft.com/office/powerpoint/2010/main" val="12379704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mat05678</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969506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reasons that are now obscure, horns were used for anointing (1 Sam 16:1; 16:3; 1 Kgs 1:39). This artifact was photographed in the Gordion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adr1006028843</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2921947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Contemporary depictions of kings of ancient</a:t>
            </a:r>
            <a:r>
              <a:rPr lang="en-US" sz="1200" kern="1200" baseline="0" dirty="0">
                <a:solidFill>
                  <a:schemeClr val="tx1"/>
                </a:solidFill>
                <a:effectLst/>
                <a:latin typeface="+mn-lt"/>
                <a:ea typeface="+mn-ea"/>
                <a:cs typeface="+mn-cs"/>
              </a:rPr>
              <a:t> Israel are quite rare. </a:t>
            </a:r>
            <a:r>
              <a:rPr lang="en-US" sz="1200" kern="1200" dirty="0">
                <a:solidFill>
                  <a:schemeClr val="tx1"/>
                </a:solidFill>
                <a:effectLst/>
                <a:latin typeface="+mn-lt"/>
                <a:ea typeface="+mn-ea"/>
                <a:cs typeface="+mn-cs"/>
              </a:rPr>
              <a:t>The small faience head shown</a:t>
            </a:r>
            <a:r>
              <a:rPr lang="en-US" sz="1200" kern="1200" baseline="0" dirty="0">
                <a:solidFill>
                  <a:schemeClr val="tx1"/>
                </a:solidFill>
                <a:effectLst/>
                <a:latin typeface="+mn-lt"/>
                <a:ea typeface="+mn-ea"/>
                <a:cs typeface="+mn-cs"/>
              </a:rPr>
              <a:t> here was discovered at Abel Beth </a:t>
            </a:r>
            <a:r>
              <a:rPr lang="en-US" sz="1200" kern="1200" baseline="0" dirty="0" err="1">
                <a:solidFill>
                  <a:schemeClr val="tx1"/>
                </a:solidFill>
                <a:effectLst/>
                <a:latin typeface="+mn-lt"/>
                <a:ea typeface="+mn-ea"/>
                <a:cs typeface="+mn-cs"/>
              </a:rPr>
              <a:t>Maacah</a:t>
            </a:r>
            <a:r>
              <a:rPr lang="en-US" sz="1200" kern="1200" baseline="0" dirty="0">
                <a:solidFill>
                  <a:schemeClr val="tx1"/>
                </a:solidFill>
                <a:effectLst/>
                <a:latin typeface="+mn-lt"/>
                <a:ea typeface="+mn-ea"/>
                <a:cs typeface="+mn-cs"/>
              </a:rPr>
              <a:t>, a site on the northern edge of the modern state of Israel, in 2018. It</a:t>
            </a:r>
            <a:r>
              <a:rPr lang="en-US" sz="1200" kern="1200" dirty="0">
                <a:solidFill>
                  <a:schemeClr val="tx1"/>
                </a:solidFill>
                <a:effectLst/>
                <a:latin typeface="+mn-lt"/>
                <a:ea typeface="+mn-ea"/>
                <a:cs typeface="+mn-cs"/>
              </a:rPr>
              <a:t> is about 2 inches (50 mm) tall</a:t>
            </a:r>
            <a:r>
              <a:rPr lang="en-US" sz="1200" kern="1200" baseline="0" dirty="0">
                <a:solidFill>
                  <a:schemeClr val="tx1"/>
                </a:solidFill>
                <a:effectLst/>
                <a:latin typeface="+mn-lt"/>
                <a:ea typeface="+mn-ea"/>
                <a:cs typeface="+mn-cs"/>
              </a:rPr>
              <a:t> and</a:t>
            </a:r>
            <a:r>
              <a:rPr lang="en-US" sz="1200" kern="1200" dirty="0">
                <a:solidFill>
                  <a:schemeClr val="tx1"/>
                </a:solidFill>
                <a:effectLst/>
                <a:latin typeface="+mn-lt"/>
                <a:ea typeface="+mn-ea"/>
                <a:cs typeface="+mn-cs"/>
              </a:rPr>
              <a:t> is thought to be a depiction of an Israelite ruler, perhaps a king of ancient Israel. It was photographed</a:t>
            </a:r>
            <a:r>
              <a:rPr lang="en-US" sz="1200" kern="1200" baseline="0" dirty="0">
                <a:solidFill>
                  <a:schemeClr val="tx1"/>
                </a:solidFill>
                <a:effectLst/>
                <a:latin typeface="+mn-lt"/>
                <a:ea typeface="+mn-ea"/>
                <a:cs typeface="+mn-cs"/>
              </a:rPr>
              <a:t> in the </a:t>
            </a:r>
            <a:r>
              <a:rPr lang="en-US" sz="1200" kern="1200" dirty="0">
                <a:solidFill>
                  <a:schemeClr val="tx1"/>
                </a:solidFill>
                <a:effectLst/>
                <a:latin typeface="+mn-lt"/>
                <a:ea typeface="+mn-ea"/>
                <a:cs typeface="+mn-cs"/>
              </a:rPr>
              <a:t>Israel Museum.</a:t>
            </a:r>
          </a:p>
          <a:p>
            <a:endParaRPr lang="en-US" dirty="0"/>
          </a:p>
          <a:p>
            <a:r>
              <a:rPr lang="en-US" dirty="0"/>
              <a:t>adr1806199382</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details of this chart are best viewed at a higher zoom level. It shows the years of David’s life and other known rulers of the day. </a:t>
            </a:r>
            <a:r>
              <a:rPr lang="en-US" b="0" baseline="0" dirty="0"/>
              <a:t>This chart comes from </a:t>
            </a:r>
            <a:r>
              <a:rPr lang="en-US" b="0" i="1" baseline="0" dirty="0"/>
              <a:t>The Regnal Chronology of the Kings of Judah and Israel: An Illustrated Guide</a:t>
            </a:r>
            <a:r>
              <a:rPr lang="en-US" b="0" baseline="0" dirty="0"/>
              <a:t>, by Chris McKinny, available from BiblePlaces.com.</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1900 and 1920. The Tomb of the Patriarchs (Machpelah) is a prominent landmark visible in the upper left corner.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mat00986</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9588403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Archaeological investigation indicates that the city of Jerusalem in David’s day was limited to a ridge on the west side of the Kidron Valley, above the Gihon Spring. The</a:t>
            </a:r>
            <a:r>
              <a:rPr lang="en-US" baseline="0" dirty="0"/>
              <a:t> next slide includes labels.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ws060718009</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Archaeological investigation indicates that the city of Jerusalem in David’s day was limited to a ridge on the west side of the Kidron Valley, above the Gihon Spring.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ws060718009</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David was likely attracted to Jerusalem for several reasons. First, the city was more centrally located than Hebron and would have been more appealing to the northern tribes. Second, Jerusalem was inhabited by Jebusites, and thus by conquering the city David would gain crown property. This map shows the situation of Jerusalem, just within the territory allotted to Benjamin. Though Benjamin had failed to lay claim to it (</a:t>
            </a:r>
            <a:r>
              <a:rPr lang="en-US" dirty="0" err="1"/>
              <a:t>Judg</a:t>
            </a:r>
            <a:r>
              <a:rPr lang="en-US" dirty="0"/>
              <a:t> 1:21), Jerusalem was a city within its territory and not within Judah. This is a detail from map 4-1 from the </a:t>
            </a:r>
            <a:r>
              <a:rPr lang="en-US" i="1" dirty="0"/>
              <a:t>Satellite Bible Atlas</a:t>
            </a:r>
            <a:r>
              <a:rPr lang="en-US" dirty="0"/>
              <a:t>, by William Schlegel. Used by permission</a:t>
            </a:r>
            <a:r>
              <a:rPr lang="en-US" dirty="0">
                <a:solidFill>
                  <a:srgbClr val="000000"/>
                </a:solidFill>
                <a:latin typeface="Times New Roman" pitchFamily="18" charset="0"/>
                <a:cs typeface="Times New Roman" pitchFamily="18" charset="0"/>
              </a:rPr>
              <a:t>.</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Jebus was an alternative name for Jerusalem (Josh 18:28). Although the city had been defeated </a:t>
            </a:r>
            <a:r>
              <a:rPr lang="en-US" baseline="0" dirty="0"/>
              <a:t>in the initial conquest of the land under Joshua (Josh 12:10), it apparently was not occupied by Israelites, but remained in the hands of native Canaanites (cf. </a:t>
            </a:r>
            <a:r>
              <a:rPr lang="en-US" baseline="0" dirty="0" err="1"/>
              <a:t>Judg</a:t>
            </a:r>
            <a:r>
              <a:rPr lang="en-US" baseline="0" dirty="0"/>
              <a:t> 1:21; 19:10-12). The next slide includes labels.</a:t>
            </a:r>
            <a:endParaRPr lang="en-US" dirty="0"/>
          </a:p>
          <a:p>
            <a:pPr marL="228600" indent="-228600" eaLnBrk="1" hangingPunct="1"/>
            <a:endParaRPr lang="en-US" dirty="0"/>
          </a:p>
          <a:p>
            <a:pPr marL="228600" indent="-228600" eaLnBrk="1" hangingPunct="1"/>
            <a:r>
              <a:rPr lang="en-US" dirty="0"/>
              <a:t>tb010703202</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894277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sparsely habited hill in the foreground of</a:t>
            </a:r>
            <a:r>
              <a:rPr lang="en-US" baseline="0" dirty="0"/>
              <a:t> this aerial photo is the location of ancient Hebron. This view looks southwest toward the southern Judean hills in the direction of Beersheba.</a:t>
            </a:r>
          </a:p>
          <a:p>
            <a:endParaRPr lang="en-US" dirty="0"/>
          </a:p>
          <a:p>
            <a:r>
              <a:rPr lang="en-US" dirty="0"/>
              <a:t>ws052816143</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Jebus was an alternative name for Jerusalem (Josh 18:28). Although the city had been defeated </a:t>
            </a:r>
            <a:r>
              <a:rPr lang="en-US" baseline="0" dirty="0"/>
              <a:t>in the initial conquest of the land under Joshua (Josh 12:10), it apparently was not occupied by Israelites, but remained in the hands of native Canaanites (cf. </a:t>
            </a:r>
            <a:r>
              <a:rPr lang="en-US" baseline="0" dirty="0" err="1"/>
              <a:t>Judg</a:t>
            </a:r>
            <a:r>
              <a:rPr lang="en-US" baseline="0" dirty="0"/>
              <a:t> 1:21; 19:10-12).  </a:t>
            </a:r>
            <a:endParaRPr lang="en-US" dirty="0"/>
          </a:p>
          <a:p>
            <a:pPr marL="228600" indent="-228600" eaLnBrk="1" hangingPunct="1"/>
            <a:endParaRPr lang="en-US" dirty="0"/>
          </a:p>
          <a:p>
            <a:pPr marL="228600" indent="-228600" eaLnBrk="1" hangingPunct="1"/>
            <a:r>
              <a:rPr lang="en-US" dirty="0"/>
              <a:t>tb010703202</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Jerusalem</a:t>
            </a:r>
            <a:r>
              <a:rPr lang="en-US" baseline="0" dirty="0"/>
              <a:t> in David’s day was not large; it is estimated to have been about 10 acres (4 ha) in extent. In later years the city would expand to the north (in the time of Solomon) and to the west (in the time of Hezekiah). </a:t>
            </a:r>
            <a:r>
              <a:rPr lang="en-US" dirty="0"/>
              <a:t>This model was photographed at the Tower of David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tb060716341</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model of the Jerusalem area shows the basic topography of the area at the time of David. In the intervening centuries, the valleys</a:t>
            </a:r>
            <a:r>
              <a:rPr lang="en-US" sz="1200" b="0" i="0" kern="1200" baseline="0" dirty="0">
                <a:solidFill>
                  <a:schemeClr val="tx1"/>
                </a:solidFill>
                <a:effectLst/>
                <a:latin typeface="+mn-lt"/>
                <a:ea typeface="+mn-ea"/>
                <a:cs typeface="+mn-cs"/>
              </a:rPr>
              <a:t> have been filled to a great extent, lessening the dramatic change in elevation that once marked the area. See the next slides for labels. </a:t>
            </a:r>
            <a:r>
              <a:rPr lang="en-US" sz="1200" b="0" i="0" kern="1200" dirty="0">
                <a:solidFill>
                  <a:schemeClr val="tx1"/>
                </a:solidFill>
                <a:effectLst/>
                <a:latin typeface="+mn-lt"/>
                <a:ea typeface="+mn-ea"/>
                <a:cs typeface="+mn-cs"/>
              </a:rPr>
              <a:t>This American Colony photograph was taken between 1934 and 1939.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mat03661</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slide is labeled to show the valleys and hills of Jerusalem. In</a:t>
            </a:r>
            <a:r>
              <a:rPr lang="en-US" sz="1200" b="0" i="0" kern="1200" baseline="0" dirty="0">
                <a:solidFill>
                  <a:schemeClr val="tx1"/>
                </a:solidFill>
                <a:effectLst/>
                <a:latin typeface="+mn-lt"/>
                <a:ea typeface="+mn-ea"/>
                <a:cs typeface="+mn-cs"/>
              </a:rPr>
              <a:t> David’s day, only the Eastern Hill was occupied. </a:t>
            </a:r>
            <a:r>
              <a:rPr lang="en-US" sz="1200" b="0" i="0" kern="1200" dirty="0">
                <a:solidFill>
                  <a:schemeClr val="tx1"/>
                </a:solidFill>
                <a:effectLst/>
                <a:latin typeface="+mn-lt"/>
                <a:ea typeface="+mn-ea"/>
                <a:cs typeface="+mn-cs"/>
              </a:rPr>
              <a:t>This American Colony photograph was taken between 1934 and 1939.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mat03661</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slide is labeled to show the area occupied by the ancient city of Jebus, the expansion that Solomon made to the north (to the right in this photo), and the very large expansion made by Hezekiah to the western hill some centuries later. </a:t>
            </a:r>
            <a:r>
              <a:rPr lang="en-US" sz="1200" b="0" i="0" kern="1200" dirty="0">
                <a:solidFill>
                  <a:schemeClr val="tx1"/>
                </a:solidFill>
                <a:effectLst/>
                <a:latin typeface="+mn-lt"/>
                <a:ea typeface="+mn-ea"/>
                <a:cs typeface="+mn-cs"/>
              </a:rPr>
              <a:t>This American Colony photograph was taken between 1934 and 1939.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mat03661</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Jebusites appear to have been supremely confident in the security of their defenses, claiming that even the</a:t>
            </a:r>
            <a:r>
              <a:rPr lang="en-US" baseline="0" dirty="0"/>
              <a:t> lame or blind would be sufficient to defend the city. </a:t>
            </a:r>
            <a:r>
              <a:rPr lang="en-US" dirty="0"/>
              <a:t>This relief was photographed in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adr1306212587</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2918431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1934 and 1939.</a:t>
            </a:r>
          </a:p>
          <a:p>
            <a:endParaRPr lang="en-US" sz="1200" b="0" i="0" kern="1200" dirty="0">
              <a:solidFill>
                <a:schemeClr val="tx1"/>
              </a:solidFill>
              <a:effectLst/>
              <a:latin typeface="+mn-lt"/>
              <a:ea typeface="+mn-ea"/>
              <a:cs typeface="+mn-cs"/>
            </a:endParaRPr>
          </a:p>
          <a:p>
            <a:r>
              <a:rPr lang="en-US" dirty="0"/>
              <a:t>mat03622</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36971048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sz="1200" b="0" i="0" kern="1200" dirty="0">
                <a:solidFill>
                  <a:schemeClr val="tx1"/>
                </a:solidFill>
                <a:effectLst/>
                <a:ea typeface="+mn-ea"/>
                <a:cs typeface="+mn-cs"/>
              </a:rPr>
              <a:t>This American Colony photograph was taken between 1898 and 1946.</a:t>
            </a:r>
          </a:p>
          <a:p>
            <a:pPr eaLnBrk="1" hangingPunct="1">
              <a:spcBef>
                <a:spcPct val="0"/>
              </a:spcBef>
            </a:pPr>
            <a:endParaRPr lang="en-US" sz="1200" b="0" i="0" kern="1200" dirty="0">
              <a:solidFill>
                <a:schemeClr val="tx1"/>
              </a:solidFill>
              <a:effectLst/>
              <a:ea typeface="+mn-ea"/>
              <a:cs typeface="+mn-cs"/>
            </a:endParaRPr>
          </a:p>
          <a:p>
            <a:pPr eaLnBrk="1" hangingPunct="1">
              <a:spcBef>
                <a:spcPct val="0"/>
              </a:spcBef>
            </a:pPr>
            <a:r>
              <a:rPr lang="en-US" dirty="0">
                <a:cs typeface="Times New Roman" charset="0"/>
              </a:rPr>
              <a:t>mat06348</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4068381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earliest inhabitation of Jerusalem was on the Eastern Hill. In many ways, this seems illogical, and in fact, Byzantine pilgrims mistakenly identified the oldest part of the city on the Western Hill. The Western Hill is superior to the Eastern Hill because it is larger, flatter, higher and easier to build upon. </a:t>
            </a:r>
            <a:r>
              <a:rPr lang="en-US" baseline="0" dirty="0"/>
              <a:t>However, t</a:t>
            </a:r>
            <a:r>
              <a:rPr lang="en-US" dirty="0"/>
              <a:t>he Eastern Hill was the site of the earliest settlement because of the Gihon Spring, the only water source in the area. The next slide includes labels.</a:t>
            </a:r>
          </a:p>
          <a:p>
            <a:pPr marL="228600" indent="-228600" eaLnBrk="1" hangingPunct="1">
              <a:lnSpc>
                <a:spcPct val="80000"/>
              </a:lnSpc>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earliest inhabitation of Jerusalem was on the Eastern Hill. In many ways, this seems illogical, and in fact, Byzantine pilgrims mistakenly identified the oldest part of the city on the Western Hill. The Western Hill is superior to the Eastern Hill because it is larger, flatter, higher and easier to build upon. </a:t>
            </a:r>
            <a:r>
              <a:rPr lang="en-US" baseline="0" dirty="0"/>
              <a:t>However, t</a:t>
            </a:r>
            <a:r>
              <a:rPr lang="en-US" dirty="0"/>
              <a:t>he Eastern Hill was the site of the earliest settlement because of the Gihon Spring, the only water source in the area.</a:t>
            </a:r>
          </a:p>
          <a:p>
            <a:pPr marL="228600" indent="-228600" eaLnBrk="1" hangingPunct="1">
              <a:lnSpc>
                <a:spcPct val="80000"/>
              </a:lnSpc>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aerial</a:t>
            </a:r>
            <a:r>
              <a:rPr lang="en-US" baseline="0" dirty="0"/>
              <a:t> photo reveals some of the features of Hebron that are lost in modern photos. Tell Rumeida was the location of the Bronze Age and Iron Age city. The Tomb of the Patriarchs (Machpelah) is a half-mile (0.8 km) southeast of ancient Hebron. </a:t>
            </a:r>
            <a:r>
              <a:rPr lang="en-US" dirty="0"/>
              <a:t>This image comes from Gustaf Dalman, </a:t>
            </a:r>
            <a:r>
              <a:rPr lang="de-DE" sz="1200" i="1" kern="1200" dirty="0">
                <a:solidFill>
                  <a:schemeClr val="tx1"/>
                </a:solidFill>
                <a:effectLst/>
                <a:latin typeface="+mn-lt"/>
                <a:ea typeface="+mn-ea"/>
                <a:cs typeface="+mn-cs"/>
              </a:rPr>
              <a:t>Hundert deutsche Fliegerbilder aus Palaestina</a:t>
            </a:r>
            <a:r>
              <a:rPr lang="de-DE" sz="1200" i="0" kern="1200" dirty="0">
                <a:solidFill>
                  <a:schemeClr val="tx1"/>
                </a:solidFill>
                <a:effectLst/>
                <a:latin typeface="+mn-lt"/>
                <a:ea typeface="+mn-ea"/>
                <a:cs typeface="+mn-cs"/>
              </a:rPr>
              <a:t> (1925); an English edition is forthcoming from BiblePlaces.com. </a:t>
            </a:r>
            <a:r>
              <a:rPr lang="en-US" sz="1200" kern="1200" dirty="0">
                <a:solidFill>
                  <a:schemeClr val="tx1"/>
                </a:solidFill>
                <a:effectLst/>
                <a:latin typeface="+mn-lt"/>
                <a:ea typeface="+mn-ea"/>
                <a:cs typeface="+mn-cs"/>
              </a:rPr>
              <a:t>This photograph was taken by the German Airforce Division 304 on August 15, 1918 at 1:30 p.m., from a height of 15,700 feet (4,800 m).</a:t>
            </a:r>
            <a:r>
              <a:rPr lang="en-US" sz="1200" kern="1200" baseline="0" dirty="0">
                <a:solidFill>
                  <a:schemeClr val="tx1"/>
                </a:solidFill>
                <a:effectLst/>
                <a:latin typeface="+mn-lt"/>
                <a:ea typeface="+mn-ea"/>
                <a:cs typeface="+mn-cs"/>
              </a:rPr>
              <a:t> </a:t>
            </a:r>
            <a:r>
              <a:rPr lang="de-DE" sz="1200" i="0" kern="1200" dirty="0">
                <a:solidFill>
                  <a:schemeClr val="tx1"/>
                </a:solidFill>
                <a:effectLst/>
                <a:latin typeface="+mn-lt"/>
                <a:ea typeface="+mn-ea"/>
                <a:cs typeface="+mn-cs"/>
              </a:rPr>
              <a:t>See the next slide for labels. </a:t>
            </a:r>
            <a:endParaRPr lang="en-US" dirty="0"/>
          </a:p>
          <a:p>
            <a:endParaRPr lang="en-US" dirty="0"/>
          </a:p>
          <a:p>
            <a:r>
              <a:rPr lang="en-US" dirty="0"/>
              <a:t>gd0035</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aerial photo shows some of the major excavation areas around the City</a:t>
            </a:r>
            <a:r>
              <a:rPr lang="en-US" baseline="0" dirty="0"/>
              <a:t> of David, as well as the location of the Gihon Spring. </a:t>
            </a:r>
            <a:r>
              <a:rPr lang="en-US" dirty="0"/>
              <a:t>Jerusalem has been known by a number of names over the centuries, including </a:t>
            </a:r>
            <a:r>
              <a:rPr lang="en-US" dirty="0" err="1"/>
              <a:t>Rushulimim</a:t>
            </a:r>
            <a:r>
              <a:rPr lang="en-US" dirty="0"/>
              <a:t> (Execration Texts), </a:t>
            </a:r>
            <a:r>
              <a:rPr lang="en-US" dirty="0" err="1"/>
              <a:t>Urusalim</a:t>
            </a:r>
            <a:r>
              <a:rPr lang="en-US" dirty="0"/>
              <a:t> (Amarna letters), Salem (Melchizedek), Moriah (Abraham), Jebus (Judges), </a:t>
            </a:r>
            <a:r>
              <a:rPr lang="en-US" dirty="0" err="1"/>
              <a:t>Antiochia</a:t>
            </a:r>
            <a:r>
              <a:rPr lang="en-US" dirty="0"/>
              <a:t> (Hellenistic), Aelia Capitolina (Late Roman),</a:t>
            </a:r>
            <a:r>
              <a:rPr lang="en-US" baseline="0" dirty="0"/>
              <a:t> </a:t>
            </a:r>
            <a:r>
              <a:rPr lang="en-US" dirty="0" err="1"/>
              <a:t>Hierosolyma</a:t>
            </a:r>
            <a:r>
              <a:rPr lang="en-US" dirty="0"/>
              <a:t>, </a:t>
            </a:r>
            <a:r>
              <a:rPr lang="en-US" dirty="0" err="1"/>
              <a:t>Yerushalayim</a:t>
            </a:r>
            <a:r>
              <a:rPr lang="en-US" dirty="0"/>
              <a:t> (Hebrew), and el-Quds (Arabic). The next</a:t>
            </a:r>
            <a:r>
              <a:rPr lang="en-US" baseline="0" dirty="0"/>
              <a:t> slide includes labels.</a:t>
            </a:r>
            <a:endParaRPr lang="en-US" dirty="0"/>
          </a:p>
          <a:p>
            <a:pPr eaLnBrk="1" hangingPunct="1"/>
            <a:endParaRPr lang="en-US" dirty="0"/>
          </a:p>
          <a:p>
            <a:pPr eaLnBrk="1" hangingPunct="1"/>
            <a:r>
              <a:rPr lang="en-US" dirty="0"/>
              <a:t>tb010703202</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aerial photo shows some of the major excavation areas around the City</a:t>
            </a:r>
            <a:r>
              <a:rPr lang="en-US" baseline="0" dirty="0"/>
              <a:t> of David, as well as the location of the Gihon Spring. </a:t>
            </a:r>
            <a:r>
              <a:rPr lang="en-US" dirty="0"/>
              <a:t>Jerusalem has been known by a number of names over the centuries, including </a:t>
            </a:r>
            <a:r>
              <a:rPr lang="en-US" dirty="0" err="1"/>
              <a:t>Rushulimim</a:t>
            </a:r>
            <a:r>
              <a:rPr lang="en-US" dirty="0"/>
              <a:t> (Execration Texts), </a:t>
            </a:r>
            <a:r>
              <a:rPr lang="en-US" dirty="0" err="1"/>
              <a:t>Urusalim</a:t>
            </a:r>
            <a:r>
              <a:rPr lang="en-US" dirty="0"/>
              <a:t> (Amarna letters), Salem (Melchizedek), Moriah (Abraham), Jebus (Judges), </a:t>
            </a:r>
            <a:r>
              <a:rPr lang="en-US" dirty="0" err="1"/>
              <a:t>Antiochia</a:t>
            </a:r>
            <a:r>
              <a:rPr lang="en-US" dirty="0"/>
              <a:t> (Hellenistic), Aelia Capitolina (Late Roman),</a:t>
            </a:r>
            <a:r>
              <a:rPr lang="en-US" baseline="0" dirty="0"/>
              <a:t> </a:t>
            </a:r>
            <a:r>
              <a:rPr lang="en-US" dirty="0" err="1"/>
              <a:t>Hierosolyma</a:t>
            </a:r>
            <a:r>
              <a:rPr lang="en-US" dirty="0"/>
              <a:t>, </a:t>
            </a:r>
            <a:r>
              <a:rPr lang="en-US" dirty="0" err="1"/>
              <a:t>Yerushalayim</a:t>
            </a:r>
            <a:r>
              <a:rPr lang="en-US" dirty="0"/>
              <a:t> (Hebrew), and el-Quds (Arabic). </a:t>
            </a:r>
          </a:p>
          <a:p>
            <a:pPr eaLnBrk="1" hangingPunct="1"/>
            <a:endParaRPr lang="en-US" dirty="0"/>
          </a:p>
          <a:p>
            <a:pPr eaLnBrk="1" hangingPunct="1"/>
            <a:r>
              <a:rPr lang="en-US" dirty="0"/>
              <a:t>tb010703202</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Designated by excavator Yigal Shiloh as “Area G,” the portion of the city shown near the center of the photo is one of the most important</a:t>
            </a:r>
            <a:r>
              <a:rPr lang="en-US" baseline="0" dirty="0"/>
              <a:t> for understanding the history of Jerusalem in the Old Testament period</a:t>
            </a:r>
            <a:r>
              <a:rPr lang="en-US" dirty="0"/>
              <a:t>. Area G is located on the east side of the narrowest part of the City of David, at the top of the steep slope above the Gihon Spring.</a:t>
            </a:r>
          </a:p>
          <a:p>
            <a:pPr eaLnBrk="1" hangingPunct="1"/>
            <a:endParaRPr lang="en-US" dirty="0"/>
          </a:p>
          <a:p>
            <a:pPr eaLnBrk="1" hangingPunct="1"/>
            <a:r>
              <a:rPr lang="en-US" dirty="0"/>
              <a:t>tb091306302</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One of the major features of Area G is the Stepped Stone Structure, revealed in the excavations of Duncan and Macalister (1923–25), Kenyon (at the top of her Area A; 1961–67), and Shiloh (Area G; 1978–85). The structure is preserved to a width of 45 feet (14 m) and a height of 60 feet (18 m). A total of 55 steps were uncovered, but more would have been found below if the excavation area had not been limited. More than five stories high, it is the largest Iron Age structure in Israel. Only the northern half of the structure survives. It has been interpreted as a huge retaining wall (Shiloh 1984: 17). </a:t>
            </a:r>
            <a:r>
              <a:rPr lang="en-US" dirty="0">
                <a:ea typeface="ＭＳ Ｐゴシック" pitchFamily="34" charset="-128"/>
              </a:rPr>
              <a:t>It supported the slope containing earlier remains</a:t>
            </a:r>
            <a:r>
              <a:rPr lang="en-US" baseline="0" dirty="0">
                <a:ea typeface="ＭＳ Ｐゴシック" pitchFamily="34" charset="-128"/>
              </a:rPr>
              <a:t> and </a:t>
            </a:r>
            <a:r>
              <a:rPr lang="en-US" dirty="0">
                <a:ea typeface="ＭＳ Ｐゴシック" pitchFamily="34" charset="-128"/>
              </a:rPr>
              <a:t>may have supported the upper structure of David’s palace, which was apparently built on top of the remains of the earlier Jebusite citadel. </a:t>
            </a:r>
            <a:r>
              <a:rPr lang="en-US" dirty="0"/>
              <a:t>The structure was probably covered with plaster and not easy to climb. The next slide includes</a:t>
            </a:r>
            <a:r>
              <a:rPr lang="en-US" baseline="0" dirty="0"/>
              <a:t> labels.</a:t>
            </a:r>
          </a:p>
          <a:p>
            <a:pPr marL="0" indent="0" eaLnBrk="1" hangingPunct="1">
              <a:buFontTx/>
              <a:buNone/>
            </a:pPr>
            <a:endParaRPr lang="en-US" baseline="0" dirty="0"/>
          </a:p>
          <a:p>
            <a:pPr marL="696913" indent="-703263" eaLnBrk="1" hangingPunct="1">
              <a:tabLst>
                <a:tab pos="233363" algn="l"/>
              </a:tabLst>
            </a:pPr>
            <a:r>
              <a:rPr lang="en-US" b="1" dirty="0"/>
              <a:t>Reference:</a:t>
            </a:r>
          </a:p>
          <a:p>
            <a:pPr marL="696913" indent="-703263" eaLnBrk="1" hangingPunct="1">
              <a:tabLst>
                <a:tab pos="233363" algn="l"/>
              </a:tabLst>
            </a:pPr>
            <a:r>
              <a:rPr lang="en-US" dirty="0"/>
              <a:t>Shiloh, </a:t>
            </a:r>
            <a:r>
              <a:rPr lang="en-US" dirty="0" err="1"/>
              <a:t>Yigal</a:t>
            </a:r>
            <a:r>
              <a:rPr lang="en-US" dirty="0"/>
              <a:t>.</a:t>
            </a:r>
          </a:p>
          <a:p>
            <a:pPr marL="696913" indent="-468313" eaLnBrk="1" hangingPunct="1">
              <a:tabLst>
                <a:tab pos="685800" algn="l"/>
              </a:tabLst>
            </a:pPr>
            <a:r>
              <a:rPr lang="en-US" dirty="0"/>
              <a:t>1984	</a:t>
            </a:r>
            <a:r>
              <a:rPr lang="en-US" i="1" dirty="0"/>
              <a:t>Excavations at the City of David I, 1978–1982: Interim Report of the First Five Seasons</a:t>
            </a:r>
            <a:r>
              <a:rPr lang="en-US" dirty="0"/>
              <a:t>. </a:t>
            </a:r>
            <a:r>
              <a:rPr lang="en-US" dirty="0" err="1"/>
              <a:t>Qedem</a:t>
            </a:r>
            <a:r>
              <a:rPr lang="en-US" dirty="0"/>
              <a:t> 19. Jerusalem: Hebrew University.</a:t>
            </a:r>
          </a:p>
          <a:p>
            <a:pPr eaLnBrk="1" hangingPunct="1"/>
            <a:endParaRPr lang="en-US" dirty="0"/>
          </a:p>
          <a:p>
            <a:pPr eaLnBrk="1" hangingPunct="1"/>
            <a:r>
              <a:rPr lang="en-US" dirty="0"/>
              <a:t>tb091306304</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One of the major features of Area G is the Stepped Stone Structure, revealed in the excavations of Duncan and Macalister (1923–25), Kenyon (at the top of her Area A; 1961–67), and Shiloh (Area G; 1978–85). The structure is preserved to a width of 45 feet (14 m) and a height of 60 feet (18 m). A total of 55 steps were uncovered, but more would have been found below if the excavation area had not been limited. More than five stories high, it is the largest Iron Age structure in Israel. Only the northern half of the structure survives. It has been interpreted as a huge retaining wall (Shiloh 1984: 17). </a:t>
            </a:r>
            <a:r>
              <a:rPr lang="en-US" dirty="0">
                <a:ea typeface="ＭＳ Ｐゴシック" pitchFamily="34" charset="-128"/>
              </a:rPr>
              <a:t>It supported the slope containing earlier remains</a:t>
            </a:r>
            <a:r>
              <a:rPr lang="en-US" baseline="0" dirty="0">
                <a:ea typeface="ＭＳ Ｐゴシック" pitchFamily="34" charset="-128"/>
              </a:rPr>
              <a:t> and </a:t>
            </a:r>
            <a:r>
              <a:rPr lang="en-US" dirty="0">
                <a:ea typeface="ＭＳ Ｐゴシック" pitchFamily="34" charset="-128"/>
              </a:rPr>
              <a:t>may have supported the upper structure of David’s palace, which was apparently built on top of the remains of the earlier Jebusite citadel. </a:t>
            </a:r>
            <a:r>
              <a:rPr lang="en-US" dirty="0"/>
              <a:t>The structure was probably covered with plaster and not easy to climb. </a:t>
            </a:r>
          </a:p>
          <a:p>
            <a:pPr marL="0" indent="0" eaLnBrk="1" hangingPunct="1">
              <a:buFontTx/>
              <a:buNone/>
            </a:pPr>
            <a:endParaRPr lang="en-US" dirty="0">
              <a:latin typeface="Times New Roman" pitchFamily="18" charset="0"/>
            </a:endParaRPr>
          </a:p>
          <a:p>
            <a:pPr marL="696913" indent="-703263" eaLnBrk="1" hangingPunct="1">
              <a:tabLst>
                <a:tab pos="233363" algn="l"/>
              </a:tabLst>
            </a:pPr>
            <a:r>
              <a:rPr lang="en-US" b="1" dirty="0"/>
              <a:t>Reference:</a:t>
            </a:r>
          </a:p>
          <a:p>
            <a:pPr marL="696913" indent="-703263" eaLnBrk="1" hangingPunct="1">
              <a:tabLst>
                <a:tab pos="233363" algn="l"/>
              </a:tabLst>
            </a:pPr>
            <a:r>
              <a:rPr lang="en-US" dirty="0"/>
              <a:t>Shiloh, </a:t>
            </a:r>
            <a:r>
              <a:rPr lang="en-US" dirty="0" err="1"/>
              <a:t>Yigal</a:t>
            </a:r>
            <a:r>
              <a:rPr lang="en-US" dirty="0"/>
              <a:t>.</a:t>
            </a:r>
          </a:p>
          <a:p>
            <a:pPr marL="696913" indent="-468313" eaLnBrk="1" hangingPunct="1">
              <a:tabLst>
                <a:tab pos="685800" algn="l"/>
              </a:tabLst>
            </a:pPr>
            <a:r>
              <a:rPr lang="en-US" dirty="0"/>
              <a:t>1984	</a:t>
            </a:r>
            <a:r>
              <a:rPr lang="en-US" i="1" dirty="0"/>
              <a:t>Excavations at the City of David I, 1978–1982: Interim Report of the First Five Seasons</a:t>
            </a:r>
            <a:r>
              <a:rPr lang="en-US" dirty="0"/>
              <a:t>. </a:t>
            </a:r>
            <a:r>
              <a:rPr lang="en-US" dirty="0" err="1"/>
              <a:t>Qedem</a:t>
            </a:r>
            <a:r>
              <a:rPr lang="en-US" dirty="0"/>
              <a:t> 19. Jerusalem: Hebrew University.</a:t>
            </a:r>
            <a:endParaRPr lang="en-US" dirty="0">
              <a:latin typeface="Times New Roman" pitchFamily="18" charset="0"/>
            </a:endParaRPr>
          </a:p>
          <a:p>
            <a:pPr eaLnBrk="1" hangingPunct="1"/>
            <a:endParaRPr lang="en-US" dirty="0">
              <a:latin typeface="Times New Roman" pitchFamily="18" charset="0"/>
            </a:endParaRPr>
          </a:p>
          <a:p>
            <a:pPr eaLnBrk="1" hangingPunct="1"/>
            <a:r>
              <a:rPr lang="en-US" dirty="0">
                <a:latin typeface="Times New Roman" pitchFamily="18" charset="0"/>
              </a:rPr>
              <a:t>tb091306304</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in 2003, before the excavations shown in the previous slides began.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tb012603201</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massive size of the Stepped Stone Structure clearly indicates it was built by a governing authority for a significant purpose. That has often been assumed to have been related to the support of a governmental building at the top of the slope, perhaps the palace of David. In her excavations at the top of the slope, Eilat Mazar believed that she found evidence of David’s palace, though remains are difficult to interpret and have not been universally accepted.</a:t>
            </a:r>
          </a:p>
          <a:p>
            <a:endParaRPr lang="en-US" dirty="0"/>
          </a:p>
          <a:p>
            <a:r>
              <a:rPr lang="en-US" dirty="0"/>
              <a:t>tb102306081</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illustrates the height</a:t>
            </a:r>
            <a:r>
              <a:rPr lang="en-US" baseline="0" dirty="0"/>
              <a:t> and steepness of the slope of the City of David. The photo was taken from the area of the presumed palace of David, with the Stepped Stone Structure visible at the bottom of the photo.</a:t>
            </a:r>
            <a:endParaRPr lang="en-US" dirty="0"/>
          </a:p>
          <a:p>
            <a:endParaRPr lang="en-US" dirty="0"/>
          </a:p>
          <a:p>
            <a:r>
              <a:rPr lang="en-US" dirty="0"/>
              <a:t>tb102306088</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In this view of the Area G excavations, the preserved portion of the Stepped Stone Structure</a:t>
            </a:r>
            <a:r>
              <a:rPr lang="en-US" baseline="0" dirty="0"/>
              <a:t> is located to the right. In the center foreground are the remains of the so-called “House of </a:t>
            </a:r>
            <a:r>
              <a:rPr lang="en-US" baseline="0" dirty="0" err="1"/>
              <a:t>Ahiel</a:t>
            </a:r>
            <a:r>
              <a:rPr lang="en-US" baseline="0" dirty="0"/>
              <a:t>,” a residential structure that dates to about the time of Hezekiah. This house was cut into what had once been the lower part of the Stepped Stone Structure. The main floor of the House of </a:t>
            </a:r>
            <a:r>
              <a:rPr lang="en-US" baseline="0" dirty="0" err="1"/>
              <a:t>Ahiel</a:t>
            </a:r>
            <a:r>
              <a:rPr lang="en-US" baseline="0" dirty="0"/>
              <a:t> was placed on an artificial floor by the excavators in order to preserve it as they continued to excavate beneath it.</a:t>
            </a:r>
          </a:p>
          <a:p>
            <a:pPr marL="0" indent="0" eaLnBrk="1" hangingPunct="1"/>
            <a:endParaRPr lang="en-US" dirty="0"/>
          </a:p>
          <a:p>
            <a:pPr marL="0" indent="0" eaLnBrk="1" hangingPunct="1"/>
            <a:r>
              <a:rPr lang="en-US" dirty="0"/>
              <a:t>tb012801201</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t>tb051803201</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a:t>
            </a:r>
            <a:r>
              <a:rPr lang="en-US" baseline="0" dirty="0"/>
              <a:t> photo reveals some of the features of Hebron that are lost in modern photos. Tell Rumeida was the location of the Bronze Age and Iron Age city. The Tomb of the Patriarchs (Machpelah) is a half-mile (0.8 km) southeast of ancient Hebron. </a:t>
            </a:r>
            <a:r>
              <a:rPr lang="en-US" dirty="0"/>
              <a:t>This image comes from Gustaf Dalman, </a:t>
            </a:r>
            <a:r>
              <a:rPr lang="de-DE" sz="1200" i="1" kern="1200" dirty="0">
                <a:solidFill>
                  <a:schemeClr val="tx1"/>
                </a:solidFill>
                <a:effectLst/>
                <a:latin typeface="+mn-lt"/>
                <a:ea typeface="+mn-ea"/>
                <a:cs typeface="+mn-cs"/>
              </a:rPr>
              <a:t>Hundert deutsche Fliegerbilder aus Palaestina</a:t>
            </a:r>
            <a:r>
              <a:rPr lang="de-DE" sz="1200" i="0" kern="1200" dirty="0">
                <a:solidFill>
                  <a:schemeClr val="tx1"/>
                </a:solidFill>
                <a:effectLst/>
                <a:latin typeface="+mn-lt"/>
                <a:ea typeface="+mn-ea"/>
                <a:cs typeface="+mn-cs"/>
              </a:rPr>
              <a:t> (1925); an English edition is forthcoming from BiblePlaces.com. </a:t>
            </a:r>
            <a:r>
              <a:rPr lang="en-US" sz="1200" kern="1200" dirty="0">
                <a:solidFill>
                  <a:schemeClr val="tx1"/>
                </a:solidFill>
                <a:effectLst/>
                <a:latin typeface="+mn-lt"/>
                <a:ea typeface="+mn-ea"/>
                <a:cs typeface="+mn-cs"/>
              </a:rPr>
              <a:t>This photograph was taken by the German Airforce Division 304 on August 15, 1918 at 1:30 p.m., from a height of 15,700 feet (4,800 m).</a:t>
            </a:r>
            <a:r>
              <a:rPr lang="en-US" sz="1200" kern="1200" baseline="0" dirty="0">
                <a:solidFill>
                  <a:schemeClr val="tx1"/>
                </a:solidFill>
                <a:effectLst/>
                <a:latin typeface="+mn-lt"/>
                <a:ea typeface="+mn-ea"/>
                <a:cs typeface="+mn-cs"/>
              </a:rPr>
              <a:t> </a:t>
            </a:r>
            <a:endParaRPr lang="en-US" dirty="0"/>
          </a:p>
          <a:p>
            <a:endParaRPr lang="en-US" dirty="0"/>
          </a:p>
          <a:p>
            <a:r>
              <a:rPr lang="en-US" dirty="0"/>
              <a:t>gd0035</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Duncan and Macalister thought that the Stepped</a:t>
            </a:r>
            <a:r>
              <a:rPr lang="en-US" baseline="0" dirty="0"/>
              <a:t> </a:t>
            </a:r>
            <a:r>
              <a:rPr lang="en-US" dirty="0"/>
              <a:t>Stone</a:t>
            </a:r>
            <a:r>
              <a:rPr lang="en-US" baseline="0" dirty="0"/>
              <a:t> </a:t>
            </a:r>
            <a:r>
              <a:rPr lang="en-US" dirty="0"/>
              <a:t>Structure was Jebusite, and they based their dating of it on guesswork. Kenyon wrongly assumed that the Stepped</a:t>
            </a:r>
            <a:r>
              <a:rPr lang="en-US" baseline="0" dirty="0"/>
              <a:t> </a:t>
            </a:r>
            <a:r>
              <a:rPr lang="en-US" dirty="0"/>
              <a:t>Stone</a:t>
            </a:r>
            <a:r>
              <a:rPr lang="en-US" baseline="0" dirty="0"/>
              <a:t> </a:t>
            </a:r>
            <a:r>
              <a:rPr lang="en-US" dirty="0"/>
              <a:t>Structure was to be dated to the Second Temple period, together with the towers located on top of the slope. Part of the structure’s base sits on top of the podium of the Canaanite-city fortress, while parts are buried by material from the 9th or late 10th century BC. Thus, Shiloh dated it to the 10th century and identified it as the substructure for the Davidic citadel.</a:t>
            </a:r>
          </a:p>
          <a:p>
            <a:pPr marL="0" indent="0" eaLnBrk="1" hangingPunct="1">
              <a:buFontTx/>
              <a:buNone/>
            </a:pPr>
            <a:endParaRPr lang="en-US" dirty="0"/>
          </a:p>
          <a:p>
            <a:pPr marL="0" indent="0" eaLnBrk="1" hangingPunct="1">
              <a:buFontTx/>
              <a:buNone/>
            </a:pPr>
            <a:r>
              <a:rPr lang="en-US" dirty="0"/>
              <a:t>Jane Cahill and David </a:t>
            </a:r>
            <a:r>
              <a:rPr lang="en-US" dirty="0" err="1"/>
              <a:t>Tarler</a:t>
            </a:r>
            <a:r>
              <a:rPr lang="en-US" dirty="0"/>
              <a:t> are preparing final reports of Shiloh’s excavations. They have argued that the stone face of the structure is bonded with the terraces and fill below it, and that they all date to the earlier Late Bronze Age (1550–1200 BC). If so, that would indicate that this structure was constructed by the Jebusites before being taken over by David.</a:t>
            </a:r>
          </a:p>
          <a:p>
            <a:pPr marL="228600" indent="-228600" eaLnBrk="1" hangingPunct="1">
              <a:buFontTx/>
              <a:buAutoNum type="arabicPeriod"/>
            </a:pPr>
            <a:endParaRPr lang="en-US" dirty="0"/>
          </a:p>
          <a:p>
            <a:pPr marL="228600" indent="-228600" eaLnBrk="1" hangingPunct="1"/>
            <a:r>
              <a:rPr lang="en-US" dirty="0"/>
              <a:t>tb123199220</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Yigal Shiloh was the first to excavate in this area, south of Area G, and he designated it Area E. Because of its size and complexity, Shiloh subdivided it into Areas E1, E2, and E3. The next slide includes labels marking Areas E and G.</a:t>
            </a:r>
          </a:p>
          <a:p>
            <a:endParaRPr lang="en-US" dirty="0"/>
          </a:p>
          <a:p>
            <a:r>
              <a:rPr lang="en-US" dirty="0"/>
              <a:t>tb021504848</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Yigal Shiloh was the first to excavate in this area, south of Area G, and he designated it Area E. Because of its size and complexity, Shiloh subdivided it into Areas E1, E2, and E3. </a:t>
            </a:r>
          </a:p>
          <a:p>
            <a:pPr eaLnBrk="1" hangingPunct="1"/>
            <a:endParaRPr lang="en-US" dirty="0"/>
          </a:p>
          <a:p>
            <a:r>
              <a:rPr lang="en-US" dirty="0"/>
              <a:t>tb021504848</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mj-lt"/>
              <a:buNone/>
            </a:pPr>
            <a:r>
              <a:rPr lang="en-US" dirty="0"/>
              <a:t>This</a:t>
            </a:r>
            <a:r>
              <a:rPr lang="en-US" baseline="0" dirty="0"/>
              <a:t> wall was constructed in the </a:t>
            </a:r>
            <a:r>
              <a:rPr lang="en-US" dirty="0"/>
              <a:t>Middle Bronze Age (2200–1500 BC) and later</a:t>
            </a:r>
            <a:r>
              <a:rPr lang="en-US" baseline="0" dirty="0"/>
              <a:t> </a:t>
            </a:r>
            <a:r>
              <a:rPr lang="en-US" dirty="0"/>
              <a:t>restored in the Iron Age (1200–586 BC). It was in use until the city’s destruction in 586 BC. This wall is dated to the Middle Bronze period because (a) Early Bronze buildings were sealed under the wall; (b) layers of Late Bronze and Iron Age were found above, sealing the earlier remains; and (c) Middle Bronze houses were found leaning against the wall with complete (datable) vessels and ivory and gold objects. This was once believed to be the lowest wall on the eastern slope of the City of David, but in 1999, Ronny Reich and Eli Shukron excavated another wall lower down the slope, which they dated to the end of the Iron Age (circa 700 BC). </a:t>
            </a:r>
          </a:p>
          <a:p>
            <a:pPr eaLnBrk="1" hangingPunct="1"/>
            <a:endParaRPr lang="en-US" dirty="0"/>
          </a:p>
          <a:p>
            <a:r>
              <a:rPr lang="en-US" dirty="0"/>
              <a:t>tb022705310</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eastern slope is the best place to see ancient remains in the City of David because of modern construction elsewhere. Unfortunately much of the area has not been reconstructed or developed for tourists so that it is easy to identify the remains from different periods. See the next slide for labels.</a:t>
            </a:r>
          </a:p>
          <a:p>
            <a:pPr eaLnBrk="1" hangingPunct="1"/>
            <a:endParaRPr lang="en-US" dirty="0"/>
          </a:p>
          <a:p>
            <a:pPr eaLnBrk="1" hangingPunct="1"/>
            <a:r>
              <a:rPr lang="en-US" dirty="0"/>
              <a:t>tb022705709</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eastern slope is the best place to see ancient remains in the City of David because of modern construction elsewhere. Unfortunately much of the area has not been reconstructed or developed for tourists so that it is easy to identify the remains from different periods. </a:t>
            </a:r>
          </a:p>
          <a:p>
            <a:pPr eaLnBrk="1" hangingPunct="1"/>
            <a:endParaRPr lang="en-US" dirty="0"/>
          </a:p>
          <a:p>
            <a:pPr eaLnBrk="1" hangingPunct="1"/>
            <a:r>
              <a:rPr lang="en-US" dirty="0"/>
              <a:t>tb022705709</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tb123011003</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In her excavations of Trench I (of Area A), Kathleen Kenyon discovered a city wall from the Iron Age (1200–586 BC). </a:t>
            </a:r>
            <a:r>
              <a:rPr lang="en-US" dirty="0">
                <a:ea typeface="Arial Unicode MS"/>
                <a:cs typeface="Arial Unicode MS"/>
              </a:rPr>
              <a:t>Kenyon exposed 65 feet (20 m) of this wall and dated it to the 7th century BC.</a:t>
            </a:r>
            <a:r>
              <a:rPr lang="en-US" dirty="0"/>
              <a:t> Yigal </a:t>
            </a:r>
            <a:r>
              <a:rPr lang="en-US" dirty="0">
                <a:ea typeface="Arial Unicode MS"/>
                <a:cs typeface="Arial Unicode MS"/>
              </a:rPr>
              <a:t>Shiloh exposed an additional 320 feet (100 m). </a:t>
            </a:r>
            <a:r>
              <a:rPr lang="en-US" dirty="0"/>
              <a:t>The wall measures up to about 16 feet (5 m) wide, and it is preserved up to 10 feet (3 m) in height in places. Several stages of construction can be seen in the Iron Age wall.</a:t>
            </a:r>
          </a:p>
          <a:p>
            <a:pPr marL="0" indent="0" eaLnBrk="1" hangingPunct="1">
              <a:buFontTx/>
              <a:buNone/>
            </a:pPr>
            <a:endParaRPr lang="en-US" dirty="0"/>
          </a:p>
          <a:p>
            <a:pPr marL="0" indent="0" eaLnBrk="1" hangingPunct="1">
              <a:buFontTx/>
              <a:buNone/>
            </a:pPr>
            <a:r>
              <a:rPr lang="en-US" dirty="0"/>
              <a:t>Some have identified this as a wall built by King Manasseh (2 Chr 33:14). “In parts of areas E1 and E3, there was clear evidence of the builders’ use of the previous city wall, which had protected the city in the Middle Bronze Age IIB and later, as a basis for the eastern slope’s last stage of fortifications” (Shiloh 1993: 704). “On this side, the wall served both as an element in the city’s defenses and as a massive retaining belt for a system of four terraces built on the slope above. The walls of the lowest terrace and the structures on it were an integral part of the wall’s fill” (Shiloh 1993: 704). The next slide includes labels.</a:t>
            </a:r>
          </a:p>
          <a:p>
            <a:pPr marL="0" indent="0" eaLnBrk="1" hangingPunct="1">
              <a:buFontTx/>
              <a:buNone/>
            </a:pPr>
            <a:endParaRPr lang="en-US" dirty="0">
              <a:ea typeface="Arial Unicode MS"/>
              <a:cs typeface="Arial Unicode MS"/>
            </a:endParaRPr>
          </a:p>
          <a:p>
            <a:pPr marL="0" indent="0" eaLnBrk="1" hangingPunct="1">
              <a:buFontTx/>
              <a:buNone/>
            </a:pPr>
            <a:r>
              <a:rPr lang="en-US" b="1" dirty="0">
                <a:ea typeface="Arial Unicode MS"/>
                <a:cs typeface="Arial Unicode MS"/>
              </a:rPr>
              <a:t>Reference:</a:t>
            </a:r>
            <a:endParaRPr lang="en-US" dirty="0"/>
          </a:p>
          <a:p>
            <a:pPr marL="0" marR="0" lvl="0" indent="0" algn="l" defTabSz="914400" rtl="0" eaLnBrk="1" fontAlgn="auto" latinLnBrk="0" hangingPunct="1">
              <a:spcBef>
                <a:spcPts val="0"/>
              </a:spcBef>
              <a:spcAft>
                <a:spcPts val="0"/>
              </a:spcAft>
              <a:buClrTx/>
              <a:buSzTx/>
              <a:buFontTx/>
              <a:buNone/>
              <a:tabLst/>
              <a:defRPr/>
            </a:pPr>
            <a:r>
              <a:rPr lang="en-US" dirty="0"/>
              <a:t>Shiloh, </a:t>
            </a:r>
            <a:r>
              <a:rPr lang="en-US" dirty="0" err="1"/>
              <a:t>Yigal</a:t>
            </a:r>
            <a:r>
              <a:rPr lang="en-US" dirty="0"/>
              <a:t>.</a:t>
            </a:r>
          </a:p>
          <a:p>
            <a:pPr marL="685800" marR="0" lvl="0" indent="-457200" algn="l" defTabSz="914400" rtl="0" eaLnBrk="1" fontAlgn="auto" latinLnBrk="0" hangingPunct="1">
              <a:spcBef>
                <a:spcPts val="0"/>
              </a:spcBef>
              <a:spcAft>
                <a:spcPts val="0"/>
              </a:spcAft>
              <a:buClrTx/>
              <a:buSzTx/>
              <a:buFontTx/>
              <a:buNone/>
              <a:tabLst>
                <a:tab pos="685800" algn="l"/>
              </a:tabLst>
              <a:defRPr/>
            </a:pPr>
            <a:r>
              <a:rPr lang="en-US" dirty="0"/>
              <a:t>1993	Jerusalem: The Early Periods and the First Temple Period. </a:t>
            </a:r>
            <a:r>
              <a:rPr lang="en-US" i="1" dirty="0"/>
              <a:t>The New Encyclopedia of Archaeological Excavations in the Holy Land,</a:t>
            </a:r>
            <a:r>
              <a:rPr lang="en-US" dirty="0"/>
              <a:t> vol. 2, ed. E. Stern. New York: Simon and Schuster.</a:t>
            </a:r>
            <a:endParaRPr lang="en-US" b="1" dirty="0">
              <a:ea typeface="Arial Unicode MS"/>
              <a:cs typeface="Arial Unicode MS"/>
            </a:endParaRPr>
          </a:p>
          <a:p>
            <a:pPr marL="228600" indent="-228600" eaLnBrk="1" hangingPunct="1"/>
            <a:endParaRPr lang="en-US" dirty="0"/>
          </a:p>
          <a:p>
            <a:pPr marL="0" marR="0" indent="0" algn="l" defTabSz="914400" rtl="0" eaLnBrk="1" fontAlgn="auto" latinLnBrk="0" hangingPunct="1">
              <a:spcBef>
                <a:spcPts val="0"/>
              </a:spcBef>
              <a:spcAft>
                <a:spcPts val="0"/>
              </a:spcAft>
              <a:buClrTx/>
              <a:buSzTx/>
              <a:buFontTx/>
              <a:buNone/>
              <a:tabLst/>
              <a:defRPr/>
            </a:pPr>
            <a:r>
              <a:rPr lang="en-US" dirty="0"/>
              <a:t>tb031003204</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37989403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In her excavations of Trench I (of Area A), Kathleen Kenyon discovered a city wall from the Iron Age (1200–586 BC). </a:t>
            </a:r>
            <a:r>
              <a:rPr lang="en-US" dirty="0">
                <a:ea typeface="Arial Unicode MS"/>
                <a:cs typeface="Arial Unicode MS"/>
              </a:rPr>
              <a:t>Kenyon exposed 65 feet (20 m) of this wall and dated it to the 7th century BC.</a:t>
            </a:r>
            <a:r>
              <a:rPr lang="en-US" dirty="0"/>
              <a:t> </a:t>
            </a:r>
            <a:r>
              <a:rPr lang="en-US" dirty="0" err="1"/>
              <a:t>Yigal</a:t>
            </a:r>
            <a:r>
              <a:rPr lang="en-US" dirty="0"/>
              <a:t> </a:t>
            </a:r>
            <a:r>
              <a:rPr lang="en-US" dirty="0">
                <a:ea typeface="Arial Unicode MS"/>
                <a:cs typeface="Arial Unicode MS"/>
              </a:rPr>
              <a:t>Shiloh exposed an additional 320 feet (100 m). </a:t>
            </a:r>
            <a:r>
              <a:rPr lang="en-US" dirty="0"/>
              <a:t>The wall measures up to about 16 feet (5 m) wide, and it is preserved up to 10 feet (3 m) in height in places. Several stages of construction can be seen in the Iron Age wall.</a:t>
            </a:r>
          </a:p>
          <a:p>
            <a:pPr marL="0" indent="0" eaLnBrk="1" hangingPunct="1">
              <a:buFontTx/>
              <a:buNone/>
            </a:pPr>
            <a:endParaRPr lang="en-US" dirty="0"/>
          </a:p>
          <a:p>
            <a:pPr marL="0" indent="0" eaLnBrk="1" hangingPunct="1">
              <a:buFontTx/>
              <a:buNone/>
            </a:pPr>
            <a:r>
              <a:rPr lang="en-US" dirty="0"/>
              <a:t>Some have identified this as a wall built by King Manasseh (2 </a:t>
            </a:r>
            <a:r>
              <a:rPr lang="en-US" dirty="0" err="1"/>
              <a:t>Chr</a:t>
            </a:r>
            <a:r>
              <a:rPr lang="en-US" dirty="0"/>
              <a:t> 33:14). “In parts of areas E1 and E3, there was clear evidence of the builders’ use of the previous city wall, which had protected the city in the Middle Bronze Age IIB and later, as a basis for the eastern slope’s last stage of fortifications” (Shiloh 1993: 704). “On this side, the wall served both as an element in the city’s defenses and as a massive retaining belt for a system of four terraces built on the slope above. The walls of the lowest terrace and the structures on it were an integral part of the wall’s fill” (Shiloh 1993: 704). </a:t>
            </a:r>
          </a:p>
          <a:p>
            <a:pPr marL="0" indent="0" eaLnBrk="1" hangingPunct="1">
              <a:buFontTx/>
              <a:buNone/>
            </a:pPr>
            <a:endParaRPr lang="en-US" dirty="0">
              <a:ea typeface="Arial Unicode MS"/>
              <a:cs typeface="Arial Unicode MS"/>
            </a:endParaRPr>
          </a:p>
          <a:p>
            <a:pPr marL="0" indent="0" eaLnBrk="1" hangingPunct="1">
              <a:buFontTx/>
              <a:buNone/>
            </a:pPr>
            <a:r>
              <a:rPr lang="en-US" b="1" dirty="0">
                <a:ea typeface="Arial Unicode MS"/>
                <a:cs typeface="Arial Unicode MS"/>
              </a:rPr>
              <a:t>Reference:</a:t>
            </a:r>
            <a:endParaRPr lang="en-US" dirty="0"/>
          </a:p>
          <a:p>
            <a:pPr marL="0" marR="0" lvl="0" indent="0" algn="l" defTabSz="914400" rtl="0" eaLnBrk="1" fontAlgn="auto" latinLnBrk="0" hangingPunct="1">
              <a:spcBef>
                <a:spcPts val="0"/>
              </a:spcBef>
              <a:spcAft>
                <a:spcPts val="0"/>
              </a:spcAft>
              <a:buClrTx/>
              <a:buSzTx/>
              <a:buFontTx/>
              <a:buNone/>
              <a:tabLst/>
              <a:defRPr/>
            </a:pPr>
            <a:r>
              <a:rPr lang="en-US" dirty="0"/>
              <a:t>Shiloh, </a:t>
            </a:r>
            <a:r>
              <a:rPr lang="en-US" dirty="0" err="1"/>
              <a:t>Yigal</a:t>
            </a:r>
            <a:r>
              <a:rPr lang="en-US" dirty="0"/>
              <a:t>.</a:t>
            </a:r>
          </a:p>
          <a:p>
            <a:pPr marL="685800" marR="0" lvl="0" indent="-457200" algn="l" defTabSz="914400" rtl="0" eaLnBrk="1" fontAlgn="auto" latinLnBrk="0" hangingPunct="1">
              <a:spcBef>
                <a:spcPts val="0"/>
              </a:spcBef>
              <a:spcAft>
                <a:spcPts val="0"/>
              </a:spcAft>
              <a:buClrTx/>
              <a:buSzTx/>
              <a:buFontTx/>
              <a:buNone/>
              <a:tabLst>
                <a:tab pos="685800" algn="l"/>
              </a:tabLst>
              <a:defRPr/>
            </a:pPr>
            <a:r>
              <a:rPr lang="en-US" dirty="0"/>
              <a:t>1993	Jerusalem: The Early Periods and the First Temple Period. </a:t>
            </a:r>
            <a:r>
              <a:rPr lang="en-US" i="1" dirty="0"/>
              <a:t>The New Encyclopedia of Archaeological Excavations in the Holy Land,</a:t>
            </a:r>
            <a:r>
              <a:rPr lang="en-US" dirty="0"/>
              <a:t> vol. 2, ed. E. Stern. New York: Simon and Schuster.</a:t>
            </a:r>
            <a:endParaRPr lang="en-US" b="1" dirty="0">
              <a:ea typeface="Arial Unicode MS"/>
              <a:cs typeface="Arial Unicode MS"/>
            </a:endParaRPr>
          </a:p>
          <a:p>
            <a:pPr marL="228600" indent="-228600" eaLnBrk="1" hangingPunct="1"/>
            <a:endParaRPr lang="en-US" dirty="0"/>
          </a:p>
          <a:p>
            <a:pPr marL="0" marR="0" indent="0" algn="l" defTabSz="914400" rtl="0" eaLnBrk="1" fontAlgn="auto" latinLnBrk="0" hangingPunct="1">
              <a:spcBef>
                <a:spcPts val="0"/>
              </a:spcBef>
              <a:spcAft>
                <a:spcPts val="0"/>
              </a:spcAft>
              <a:buClrTx/>
              <a:buSzTx/>
              <a:buFontTx/>
              <a:buNone/>
              <a:tabLst/>
              <a:defRPr/>
            </a:pPr>
            <a:r>
              <a:rPr lang="en-US" dirty="0"/>
              <a:t>tb031003204</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3798940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Middle Bronze wall was apparently the defensive fortification when David captured the city from the Jebusites. The Iron Age wall was built sometime after his reign. See the next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tb042306032</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79894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statement of the Israelites was clearly intended to pacify</a:t>
            </a:r>
            <a:r>
              <a:rPr lang="en-US" baseline="0" dirty="0"/>
              <a:t> David and draw on familial ties that he had with the north. The idea is illustrated here by a multi-generational photo of close family members. </a:t>
            </a:r>
            <a:r>
              <a:rPr lang="en-US" dirty="0"/>
              <a:t>This</a:t>
            </a:r>
            <a:r>
              <a:rPr lang="en-US" baseline="0" dirty="0"/>
              <a:t> American Colony photo was taken February 9, 1940</a:t>
            </a:r>
            <a:r>
              <a:rPr lang="en-US" dirty="0"/>
              <a:t>.</a:t>
            </a:r>
          </a:p>
          <a:p>
            <a:endParaRPr lang="en-US" dirty="0"/>
          </a:p>
          <a:p>
            <a:r>
              <a:rPr lang="en-US" dirty="0"/>
              <a:t>mat20039</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Middle Bronze wall was apparently the defensive fortification when David captured the city from the Jebusites. The Iron Age wall was built sometime after his reign.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tb042306032</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7989403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In her excavations of Trench I (of Area A), Kenyon discovered a city wall from the Middle Bronze period (2200–1500 BC). She excavated a portion of this wall (pictured here) that is approximately 40 feet (12 m) long and 8 feet (2.5 m) wide. The wall was built on bedrock with large, unhewn boulders. Known as Cyclopean stones (named after the one-eyed giant of Greek mythology who was said to have lifted very large stones), these are typical of Middle Bronze walls. </a:t>
            </a:r>
          </a:p>
          <a:p>
            <a:pPr marL="0" indent="0" eaLnBrk="1" hangingPunct="1">
              <a:buFontTx/>
              <a:buNone/>
            </a:pPr>
            <a:endParaRPr lang="en-US" dirty="0"/>
          </a:p>
          <a:p>
            <a:pPr marL="0" indent="0" eaLnBrk="1" hangingPunct="1">
              <a:buFontTx/>
              <a:buNone/>
            </a:pPr>
            <a:r>
              <a:rPr lang="en-US" dirty="0"/>
              <a:t>In Shiloh’s excavations in Area E, he found a continuation of the wall along the same line. He exposed 100 feet (30 m) of it and confirmed Kenyon’s dating of the wall. This is the earliest wall known in Jerusalem. It served as a wall of the city from 1800 to 750 BC. The main reason for dating the wall to the Middle Bronze period was the fact that there was Middle Bronze pottery in the foundation trench of the wall. Thus it appears that Jerusalem was a fortified</a:t>
            </a:r>
            <a:r>
              <a:rPr lang="en-US" baseline="0" dirty="0"/>
              <a:t> city for the first time </a:t>
            </a:r>
            <a:r>
              <a:rPr lang="en-US" dirty="0"/>
              <a:t>in the Middle Bronze Age.</a:t>
            </a:r>
          </a:p>
          <a:p>
            <a:pPr marL="0" indent="0" eaLnBrk="1" hangingPunct="1">
              <a:buFontTx/>
              <a:buNone/>
            </a:pPr>
            <a:endParaRPr lang="en-US" dirty="0"/>
          </a:p>
          <a:p>
            <a:pPr marL="228600" indent="-228600" eaLnBrk="1" hangingPunct="1"/>
            <a:r>
              <a:rPr lang="en-US" dirty="0"/>
              <a:t>tb042306031</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798940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Kenyon suggested that the tower connected to the wall was part of a gatehouse. It has a right angle, which could have been part of an offset-inset wall. Shiloh found another “jog” in the wall. Kenyon could not excavate the rest of it to determine its significance because of a public path descending the slope. The existence of a city gate here is logical, given the location of the Gihon Spring further down the slope. This</a:t>
            </a:r>
            <a:r>
              <a:rPr lang="en-US" baseline="0" dirty="0"/>
              <a:t> could suggest that the “Water Gate” (Neh 8:1) was located here.</a:t>
            </a:r>
            <a:endParaRPr lang="en-US" dirty="0"/>
          </a:p>
          <a:p>
            <a:pPr marL="228600" indent="-228600" eaLnBrk="1" hangingPunct="1"/>
            <a:endParaRPr lang="en-US" dirty="0"/>
          </a:p>
          <a:p>
            <a:pPr eaLnBrk="1" hangingPunct="1"/>
            <a:r>
              <a:rPr lang="en-US" dirty="0"/>
              <a:t>tb031003205</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3798940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sz="1200" dirty="0"/>
              <a:t>The word in this verse translated as “water shaft” (Heb.</a:t>
            </a:r>
            <a:r>
              <a:rPr lang="en-US" sz="1200" baseline="0" dirty="0"/>
              <a:t> </a:t>
            </a:r>
            <a:r>
              <a:rPr lang="en-US" sz="1200" i="1" baseline="0" dirty="0" err="1"/>
              <a:t>tsinnor</a:t>
            </a:r>
            <a:r>
              <a:rPr lang="en-US" sz="1200" baseline="0" dirty="0"/>
              <a:t>, </a:t>
            </a:r>
            <a:r>
              <a:rPr lang="he-IL" sz="1800" b="0" i="0" u="none" strike="noStrike" kern="1200" baseline="0" dirty="0">
                <a:solidFill>
                  <a:schemeClr val="tx1"/>
                </a:solidFill>
                <a:latin typeface="+mn-lt"/>
                <a:ea typeface="+mn-ea"/>
                <a:cs typeface="+mn-cs"/>
              </a:rPr>
              <a:t>צִנּוֹר</a:t>
            </a:r>
            <a:r>
              <a:rPr lang="en-US" sz="1200" baseline="0" dirty="0"/>
              <a:t>) has been the object of much discussion. </a:t>
            </a:r>
            <a:r>
              <a:rPr lang="en-US" sz="1200" dirty="0"/>
              <a:t>W. F. Albright called the understanding of this word, “one of the most difficult exegetical problems in the historical books” (quoted in Shanks 1995: 12). Various translations of </a:t>
            </a:r>
            <a:r>
              <a:rPr lang="en-US" sz="1200" i="1" dirty="0" err="1"/>
              <a:t>tsinnor</a:t>
            </a:r>
            <a:r>
              <a:rPr lang="en-US" sz="1200" dirty="0"/>
              <a:t> include: “water shaft” (Greek Aquila, early 2nd century AD; NRSV);</a:t>
            </a:r>
            <a:r>
              <a:rPr lang="en-US" sz="1200" baseline="0" dirty="0"/>
              <a:t> “t</a:t>
            </a:r>
            <a:r>
              <a:rPr lang="en-US" sz="1200" dirty="0"/>
              <a:t>unnel” (New Jerusalem Bible);</a:t>
            </a:r>
            <a:r>
              <a:rPr lang="en-US" sz="1200" baseline="0" dirty="0"/>
              <a:t> and “w</a:t>
            </a:r>
            <a:r>
              <a:rPr lang="en-US" sz="1200" dirty="0"/>
              <a:t>ater channel” (</a:t>
            </a:r>
            <a:r>
              <a:rPr lang="en-US" sz="1200" dirty="0" err="1"/>
              <a:t>Tanakh</a:t>
            </a:r>
            <a:r>
              <a:rPr lang="en-US" sz="1200" dirty="0"/>
              <a:t>— New JPS). Related words in Ugaritic support the translation “water shaft.” </a:t>
            </a:r>
          </a:p>
          <a:p>
            <a:pPr marL="0" indent="0" eaLnBrk="1" hangingPunct="1">
              <a:buFontTx/>
              <a:buNone/>
              <a:defRPr/>
            </a:pPr>
            <a:endParaRPr lang="en-US" sz="1200" dirty="0"/>
          </a:p>
          <a:p>
            <a:pPr marL="0" indent="0" eaLnBrk="1" hangingPunct="1">
              <a:buFontTx/>
              <a:buNone/>
              <a:defRPr/>
            </a:pPr>
            <a:r>
              <a:rPr lang="en-US" sz="1200" baseline="0" dirty="0"/>
              <a:t>Assuming that the </a:t>
            </a:r>
            <a:r>
              <a:rPr lang="en-US" sz="1200" i="1" dirty="0" err="1"/>
              <a:t>tsinnor</a:t>
            </a:r>
            <a:r>
              <a:rPr lang="en-US" sz="1200" dirty="0"/>
              <a:t> is related to some aspect of the water system,</a:t>
            </a:r>
            <a:r>
              <a:rPr lang="en-US" sz="1200" baseline="0" dirty="0"/>
              <a:t> </a:t>
            </a:r>
            <a:r>
              <a:rPr lang="en-US" sz="1200" dirty="0"/>
              <a:t>it is still not clear whether it should be identified with any portions of what is known as “Warren’s Shaft.” Another theory is that David was able to conquer the city by opening up a drainage channel that has been found leading from the Gihon Spring. This channel would have diverted the water from the base of the shaft, effectively stopping the supply of water to the Jebusite city.</a:t>
            </a:r>
          </a:p>
          <a:p>
            <a:pPr eaLnBrk="1" hangingPunct="1"/>
            <a:endParaRPr lang="en-US" dirty="0"/>
          </a:p>
          <a:p>
            <a:pPr eaLnBrk="1" hangingPunct="1"/>
            <a:r>
              <a:rPr lang="en-US" dirty="0"/>
              <a:t>This topographical model of Jerusalem during the Old Testament period includes some of the ancient water systems. Warren’s Shaft is depicted on the right, with Hezekiah’s Tunnel running south to the Pool of Siloam (see</a:t>
            </a:r>
            <a:r>
              <a:rPr lang="en-US" baseline="0" dirty="0"/>
              <a:t> labels on next slide)</a:t>
            </a:r>
            <a:r>
              <a:rPr lang="en-US" dirty="0"/>
              <a:t>. In this photo, a portion of the model has been lowered and another portion raised in</a:t>
            </a:r>
            <a:r>
              <a:rPr lang="en-US" baseline="0" dirty="0"/>
              <a:t> order to expose the various water systems. </a:t>
            </a:r>
          </a:p>
          <a:p>
            <a:pPr eaLnBrk="1" hangingPunct="1"/>
            <a:endParaRPr lang="en-US" dirty="0"/>
          </a:p>
          <a:p>
            <a:pPr marL="0" indent="0" eaLnBrk="1" hangingPunct="1">
              <a:buFontTx/>
              <a:buNone/>
            </a:pPr>
            <a:r>
              <a:rPr lang="en-US" dirty="0"/>
              <a:t>The Siloam Tunnel (Channel II)</a:t>
            </a:r>
            <a:r>
              <a:rPr lang="en-US" baseline="0" dirty="0"/>
              <a:t> </a:t>
            </a:r>
            <a:r>
              <a:rPr lang="en-US" dirty="0"/>
              <a:t>was</a:t>
            </a:r>
            <a:r>
              <a:rPr lang="en-US" baseline="0" dirty="0"/>
              <a:t> built in the Middle Bronze Age (2200–1550 BC) and brought water from the Gihon Spring to the south. Reich rejects the previous view that it was u</a:t>
            </a:r>
            <a:r>
              <a:rPr lang="en-US" dirty="0"/>
              <a:t>sed for watering agricultural fields in the Kidron Valley. The Warren’s Shaft</a:t>
            </a:r>
            <a:r>
              <a:rPr lang="en-US" baseline="0" dirty="0"/>
              <a:t> system is composed of various portions which will be explained in the following slides. </a:t>
            </a:r>
            <a:r>
              <a:rPr lang="en-US" dirty="0" err="1"/>
              <a:t>Mastermon’s</a:t>
            </a:r>
            <a:r>
              <a:rPr lang="en-US" dirty="0"/>
              <a:t> Channel (Channel I) was</a:t>
            </a:r>
            <a:r>
              <a:rPr lang="en-US" baseline="0" dirty="0"/>
              <a:t> </a:t>
            </a:r>
            <a:r>
              <a:rPr lang="en-US" dirty="0"/>
              <a:t>named after the German doctor of early 20th century. Hezekiah’s Tunnel</a:t>
            </a:r>
            <a:r>
              <a:rPr lang="en-US" baseline="0" dirty="0"/>
              <a:t> brought water from the Gihon Spring underneath the Eastern Hill to the Pool of Siloam in the Central Valley. </a:t>
            </a:r>
          </a:p>
          <a:p>
            <a:pPr marL="0" indent="0" eaLnBrk="1" hangingPunct="1">
              <a:buFontTx/>
              <a:buNone/>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model was photographed</a:t>
            </a:r>
            <a:r>
              <a:rPr lang="en-US" baseline="0" dirty="0"/>
              <a:t> </a:t>
            </a:r>
            <a:r>
              <a:rPr lang="en-US" dirty="0"/>
              <a:t>at Ariel Center for Jerusalem in the First Temple Period, </a:t>
            </a:r>
            <a:r>
              <a:rPr lang="en-US" dirty="0" err="1"/>
              <a:t>Yad</a:t>
            </a:r>
            <a:r>
              <a:rPr lang="en-US" dirty="0"/>
              <a:t> Ben-Zvi Institute, in the Jewish Quarter of the Old City.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696913" indent="-703263">
              <a:tabLst>
                <a:tab pos="233363" algn="l"/>
              </a:tabLst>
            </a:pPr>
            <a:r>
              <a:rPr lang="en-US" dirty="0"/>
              <a:t>Shanks, Hershel.</a:t>
            </a:r>
          </a:p>
          <a:p>
            <a:pPr marL="696913" indent="-468313">
              <a:tabLst>
                <a:tab pos="685800" algn="l"/>
              </a:tabLst>
            </a:pPr>
            <a:r>
              <a:rPr lang="en-US" dirty="0"/>
              <a:t>1995	</a:t>
            </a:r>
            <a:r>
              <a:rPr lang="en-US" i="1" dirty="0"/>
              <a:t>Jerusalem: An Archaeological Biography.</a:t>
            </a:r>
            <a:r>
              <a:rPr lang="en-US" dirty="0"/>
              <a:t> New York: Random House.</a:t>
            </a:r>
          </a:p>
          <a:p>
            <a:pPr eaLnBrk="1" hangingPunct="1"/>
            <a:endParaRPr lang="en-US" dirty="0"/>
          </a:p>
          <a:p>
            <a:pPr eaLnBrk="1" hangingPunct="1"/>
            <a:r>
              <a:rPr lang="en-US" dirty="0"/>
              <a:t>tb031200202</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79900648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sz="1200" dirty="0"/>
              <a:t>The word in this verse translated as “water shaft” (Heb.</a:t>
            </a:r>
            <a:r>
              <a:rPr lang="en-US" sz="1200" baseline="0" dirty="0"/>
              <a:t> </a:t>
            </a:r>
            <a:r>
              <a:rPr lang="en-US" sz="1200" i="1" baseline="0" dirty="0" err="1"/>
              <a:t>tsinnor</a:t>
            </a:r>
            <a:r>
              <a:rPr lang="en-US" sz="1200" baseline="0" dirty="0"/>
              <a:t>, </a:t>
            </a:r>
            <a:r>
              <a:rPr lang="he-IL" sz="1800" b="0" i="0" u="none" strike="noStrike" kern="1200" baseline="0" dirty="0">
                <a:solidFill>
                  <a:schemeClr val="tx1"/>
                </a:solidFill>
                <a:latin typeface="+mn-lt"/>
                <a:ea typeface="+mn-ea"/>
                <a:cs typeface="+mn-cs"/>
              </a:rPr>
              <a:t>צִנּוֹר</a:t>
            </a:r>
            <a:r>
              <a:rPr lang="en-US" sz="1200" baseline="0" dirty="0"/>
              <a:t>) has been the object of much discussion. </a:t>
            </a:r>
            <a:r>
              <a:rPr lang="en-US" sz="1200" dirty="0"/>
              <a:t>W. F. Albright called the understanding of this word, “one of the most difficult exegetical problems in the historical books” (quoted in Shanks 1995: 12). Various translations of </a:t>
            </a:r>
            <a:r>
              <a:rPr lang="en-US" sz="1200" i="1" dirty="0" err="1"/>
              <a:t>tsinnor</a:t>
            </a:r>
            <a:r>
              <a:rPr lang="en-US" sz="1200" dirty="0"/>
              <a:t> include: “water shaft” (Greek Aquila, early 2nd century AD; NRSV);</a:t>
            </a:r>
            <a:r>
              <a:rPr lang="en-US" sz="1200" baseline="0" dirty="0"/>
              <a:t> “t</a:t>
            </a:r>
            <a:r>
              <a:rPr lang="en-US" sz="1200" dirty="0"/>
              <a:t>unnel” (New Jerusalem Bible);</a:t>
            </a:r>
            <a:r>
              <a:rPr lang="en-US" sz="1200" baseline="0" dirty="0"/>
              <a:t> and “w</a:t>
            </a:r>
            <a:r>
              <a:rPr lang="en-US" sz="1200" dirty="0"/>
              <a:t>ater channel” (</a:t>
            </a:r>
            <a:r>
              <a:rPr lang="en-US" sz="1200" dirty="0" err="1"/>
              <a:t>Tanakh</a:t>
            </a:r>
            <a:r>
              <a:rPr lang="en-US" sz="1200" dirty="0"/>
              <a:t>— New JPS). Related words in Ugaritic support the translation “water shaft.” </a:t>
            </a:r>
          </a:p>
          <a:p>
            <a:pPr marL="0" indent="0" eaLnBrk="1" hangingPunct="1">
              <a:buFontTx/>
              <a:buNone/>
              <a:defRPr/>
            </a:pPr>
            <a:endParaRPr lang="en-US" sz="1200" dirty="0"/>
          </a:p>
          <a:p>
            <a:pPr marL="0" indent="0" eaLnBrk="1" hangingPunct="1">
              <a:buFontTx/>
              <a:buNone/>
              <a:defRPr/>
            </a:pPr>
            <a:r>
              <a:rPr lang="en-US" sz="1200" baseline="0" dirty="0"/>
              <a:t>Assuming that the </a:t>
            </a:r>
            <a:r>
              <a:rPr lang="en-US" sz="1200" i="1" dirty="0" err="1"/>
              <a:t>tsinnor</a:t>
            </a:r>
            <a:r>
              <a:rPr lang="en-US" sz="1200" dirty="0"/>
              <a:t> is related to some aspect of the water system,</a:t>
            </a:r>
            <a:r>
              <a:rPr lang="en-US" sz="1200" baseline="0" dirty="0"/>
              <a:t> </a:t>
            </a:r>
            <a:r>
              <a:rPr lang="en-US" sz="1200" dirty="0"/>
              <a:t>it is still not clear whether it should be identified with any portions of what is known as “Warren’s Shaft.” Another theory is that David was able to conquer the city by opening up a drainage channel that has been found leading from the Gihon Spring. This channel would have diverted the water from the base of the shaft, effectively stopping the supply of water to the </a:t>
            </a:r>
            <a:r>
              <a:rPr lang="en-US" sz="1200" dirty="0" err="1"/>
              <a:t>Jebusite</a:t>
            </a:r>
            <a:r>
              <a:rPr lang="en-US" sz="1200" dirty="0"/>
              <a:t> city.</a:t>
            </a:r>
          </a:p>
          <a:p>
            <a:pPr eaLnBrk="1" hangingPunct="1"/>
            <a:endParaRPr lang="en-US" dirty="0"/>
          </a:p>
          <a:p>
            <a:pPr eaLnBrk="1" hangingPunct="1"/>
            <a:r>
              <a:rPr lang="en-US" dirty="0"/>
              <a:t>This topographical model of Jerusalem during the Old Testament period includes some of the ancient water systems. Warren’s Shaft is depicted on the right, with Hezekiah’s Tunnel running south to the Pool of Siloam (see</a:t>
            </a:r>
            <a:r>
              <a:rPr lang="en-US" baseline="0" dirty="0"/>
              <a:t> labels here)</a:t>
            </a:r>
            <a:r>
              <a:rPr lang="en-US" dirty="0"/>
              <a:t>. In this photo, a portion of the model has been lowered and another portion raised in</a:t>
            </a:r>
            <a:r>
              <a:rPr lang="en-US" baseline="0" dirty="0"/>
              <a:t> order to expose the various water systems. </a:t>
            </a:r>
          </a:p>
          <a:p>
            <a:pPr eaLnBrk="1" hangingPunct="1"/>
            <a:endParaRPr lang="en-US" dirty="0"/>
          </a:p>
          <a:p>
            <a:pPr marL="0" indent="0" eaLnBrk="1" hangingPunct="1">
              <a:buFontTx/>
              <a:buNone/>
            </a:pPr>
            <a:r>
              <a:rPr lang="en-US" dirty="0"/>
              <a:t>The Siloam Tunnel (Channel II)</a:t>
            </a:r>
            <a:r>
              <a:rPr lang="en-US" baseline="0" dirty="0"/>
              <a:t> </a:t>
            </a:r>
            <a:r>
              <a:rPr lang="en-US" dirty="0"/>
              <a:t>was</a:t>
            </a:r>
            <a:r>
              <a:rPr lang="en-US" baseline="0" dirty="0"/>
              <a:t> built in the Middle Bronze Age (2200–1550 BC) and brought water from the Gihon Spring to the south. Reich rejects the previous view that it was u</a:t>
            </a:r>
            <a:r>
              <a:rPr lang="en-US" dirty="0"/>
              <a:t>sed for watering agricultural fields in the Kidron Valley. The Warren’s Shaft</a:t>
            </a:r>
            <a:r>
              <a:rPr lang="en-US" baseline="0" dirty="0"/>
              <a:t> system is composed of various portions which will be explained in the following slides. </a:t>
            </a:r>
            <a:r>
              <a:rPr lang="en-US" dirty="0" err="1"/>
              <a:t>Mastermon’s</a:t>
            </a:r>
            <a:r>
              <a:rPr lang="en-US" dirty="0"/>
              <a:t> Channel (Channel I) was</a:t>
            </a:r>
            <a:r>
              <a:rPr lang="en-US" baseline="0" dirty="0"/>
              <a:t> </a:t>
            </a:r>
            <a:r>
              <a:rPr lang="en-US" dirty="0"/>
              <a:t>named after the German doctor of early 20th century. Hezekiah’s Tunnel</a:t>
            </a:r>
            <a:r>
              <a:rPr lang="en-US" baseline="0" dirty="0"/>
              <a:t> brought water from the Gihon Spring underneath the Eastern Hill to the Pool of Siloam in the Central Valley. </a:t>
            </a:r>
          </a:p>
          <a:p>
            <a:pPr marL="0" indent="0" eaLnBrk="1" hangingPunct="1">
              <a:buFontTx/>
              <a:buNone/>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model was photographed</a:t>
            </a:r>
            <a:r>
              <a:rPr lang="en-US" baseline="0" dirty="0"/>
              <a:t> </a:t>
            </a:r>
            <a:r>
              <a:rPr lang="en-US" dirty="0"/>
              <a:t>at Ariel Center for Jerusalem in the First Temple Period, </a:t>
            </a:r>
            <a:r>
              <a:rPr lang="en-US" dirty="0" err="1"/>
              <a:t>Yad</a:t>
            </a:r>
            <a:r>
              <a:rPr lang="en-US" dirty="0"/>
              <a:t> Ben-</a:t>
            </a:r>
            <a:r>
              <a:rPr lang="en-US" dirty="0" err="1"/>
              <a:t>Zvi</a:t>
            </a:r>
            <a:r>
              <a:rPr lang="en-US" dirty="0"/>
              <a:t> Institute, in the Jewish Quarter of the Old City.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Reference: </a:t>
            </a:r>
          </a:p>
          <a:p>
            <a:pPr marL="696913" indent="-703263">
              <a:tabLst>
                <a:tab pos="233363" algn="l"/>
              </a:tabLst>
            </a:pPr>
            <a:r>
              <a:rPr lang="en-US" dirty="0"/>
              <a:t>Shanks, Hershel.</a:t>
            </a:r>
          </a:p>
          <a:p>
            <a:pPr marL="696913" indent="-468313">
              <a:tabLst>
                <a:tab pos="685800" algn="l"/>
              </a:tabLst>
            </a:pPr>
            <a:r>
              <a:rPr lang="en-US" dirty="0"/>
              <a:t>1995	</a:t>
            </a:r>
            <a:r>
              <a:rPr lang="en-US" i="1" dirty="0"/>
              <a:t>Jerusalem: An Archaeological Biography.</a:t>
            </a:r>
            <a:r>
              <a:rPr lang="en-US" dirty="0"/>
              <a:t> New York: Random House.</a:t>
            </a:r>
          </a:p>
          <a:p>
            <a:pPr eaLnBrk="1" hangingPunct="1"/>
            <a:endParaRPr lang="en-US" dirty="0"/>
          </a:p>
          <a:p>
            <a:pPr eaLnBrk="1" hangingPunct="1"/>
            <a:r>
              <a:rPr lang="en-US" dirty="0"/>
              <a:t>tb031200202</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7990064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Charles Warren, an English explorer, discovered this tunnel and shaft system in the 1860s. At least parts of this system were once used to access the waters of the Gihon Spring from within the safety of the city walls. As historically identified, the Warren’s Shaft system is composed of four parts: (1)</a:t>
            </a:r>
            <a:r>
              <a:rPr lang="en-US" baseline="0" dirty="0"/>
              <a:t> a</a:t>
            </a:r>
            <a:r>
              <a:rPr lang="en-US" dirty="0">
                <a:ea typeface="ＭＳ Ｐゴシック" pitchFamily="34" charset="-128"/>
              </a:rPr>
              <a:t> rock-cut, inclined tunnel;</a:t>
            </a:r>
            <a:r>
              <a:rPr lang="en-US" baseline="0" dirty="0">
                <a:ea typeface="ＭＳ Ｐゴシック" pitchFamily="34" charset="-128"/>
              </a:rPr>
              <a:t> (2) a</a:t>
            </a:r>
            <a:r>
              <a:rPr lang="en-US" dirty="0">
                <a:ea typeface="ＭＳ Ｐゴシック" pitchFamily="34" charset="-128"/>
              </a:rPr>
              <a:t> horizontal, curved tunnel;</a:t>
            </a:r>
            <a:r>
              <a:rPr lang="en-US" baseline="0" dirty="0">
                <a:ea typeface="ＭＳ Ｐゴシック" pitchFamily="34" charset="-128"/>
              </a:rPr>
              <a:t> (3) a</a:t>
            </a:r>
            <a:r>
              <a:rPr lang="en-US" dirty="0">
                <a:ea typeface="ＭＳ Ｐゴシック" pitchFamily="34" charset="-128"/>
              </a:rPr>
              <a:t> 40-foot (12-m)</a:t>
            </a:r>
            <a:r>
              <a:rPr lang="en-US" baseline="0" dirty="0">
                <a:ea typeface="ＭＳ Ｐゴシック" pitchFamily="34" charset="-128"/>
              </a:rPr>
              <a:t> tall</a:t>
            </a:r>
            <a:r>
              <a:rPr lang="en-US" dirty="0">
                <a:ea typeface="ＭＳ Ｐゴシック" pitchFamily="34" charset="-128"/>
              </a:rPr>
              <a:t>, natural vertical shaft;</a:t>
            </a:r>
            <a:r>
              <a:rPr lang="en-US" baseline="0" dirty="0">
                <a:ea typeface="ＭＳ Ｐゴシック" pitchFamily="34" charset="-128"/>
              </a:rPr>
              <a:t> and (4) a</a:t>
            </a:r>
            <a:r>
              <a:rPr lang="en-US" dirty="0">
                <a:ea typeface="ＭＳ Ｐゴシック" pitchFamily="34" charset="-128"/>
              </a:rPr>
              <a:t> feeding tunnel that brought water from the spring to a rock-cut pool.</a:t>
            </a:r>
            <a:r>
              <a:rPr lang="en-US" baseline="0" dirty="0">
                <a:ea typeface="ＭＳ Ｐゴシック" pitchFamily="34" charset="-128"/>
              </a:rPr>
              <a:t> </a:t>
            </a:r>
          </a:p>
          <a:p>
            <a:pPr marL="0" indent="0" eaLnBrk="1" hangingPunct="1">
              <a:buFontTx/>
              <a:buNone/>
            </a:pPr>
            <a:endParaRPr lang="en-US" baseline="0" dirty="0">
              <a:ea typeface="ＭＳ Ｐゴシック" pitchFamily="34" charset="-128"/>
            </a:endParaRPr>
          </a:p>
          <a:p>
            <a:pPr marL="0" marR="0" indent="0" algn="l" defTabSz="914400" rtl="0" eaLnBrk="1" fontAlgn="auto" latinLnBrk="0" hangingPunct="1">
              <a:spcBef>
                <a:spcPts val="0"/>
              </a:spcBef>
              <a:spcAft>
                <a:spcPts val="0"/>
              </a:spcAft>
              <a:buClrTx/>
              <a:buSzTx/>
              <a:buFontTx/>
              <a:buNone/>
              <a:tabLst/>
              <a:defRPr/>
            </a:pPr>
            <a:r>
              <a:rPr lang="en-US" dirty="0"/>
              <a:t>Ronny</a:t>
            </a:r>
            <a:r>
              <a:rPr lang="en-US" baseline="0" dirty="0"/>
              <a:t> Reich and Eli Shukron determined in their excavations that the vertical shaft was not originally connected to this system and was not used for drawing water from the feeding tunnel, a theory that had been popular until their discovery. This section drawing is adapted from Reich and Shukron (2000: 334). An editable version is included behind this graphic for those who may wish to change it.</a:t>
            </a:r>
            <a:endParaRPr lang="en-US" dirty="0"/>
          </a:p>
          <a:p>
            <a:pPr marL="0" indent="0" eaLnBrk="1" hangingPunct="1">
              <a:buFontTx/>
              <a:buNone/>
            </a:pPr>
            <a:endParaRPr lang="en-US" baseline="0" dirty="0"/>
          </a:p>
          <a:p>
            <a:pPr marL="0" indent="0" eaLnBrk="1" hangingPunct="1">
              <a:buFontTx/>
              <a:buNone/>
            </a:pPr>
            <a:r>
              <a:rPr lang="en-US" b="1" baseline="0" dirty="0"/>
              <a:t>Reference:</a:t>
            </a:r>
            <a:endParaRPr lang="en-US" b="1" dirty="0"/>
          </a:p>
          <a:p>
            <a:pPr marL="0" marR="0" indent="0" algn="l" defTabSz="914400" rtl="0" eaLnBrk="1" fontAlgn="auto" latinLnBrk="0" hangingPunct="1">
              <a:spcBef>
                <a:spcPts val="0"/>
              </a:spcBef>
              <a:spcAft>
                <a:spcPts val="0"/>
              </a:spcAft>
              <a:buClrTx/>
              <a:buSzTx/>
              <a:buFontTx/>
              <a:buNone/>
              <a:tabLst/>
              <a:defRPr/>
            </a:pPr>
            <a:r>
              <a:rPr lang="en-US" dirty="0"/>
              <a:t>Reich, Ronny, and </a:t>
            </a:r>
            <a:r>
              <a:rPr lang="en-US" dirty="0" err="1"/>
              <a:t>Shukron</a:t>
            </a:r>
            <a:r>
              <a:rPr lang="en-US" dirty="0"/>
              <a:t>, Eli.</a:t>
            </a:r>
          </a:p>
          <a:p>
            <a:pPr marL="685800" marR="0" indent="-457200" algn="l" defTabSz="914400" rtl="0" eaLnBrk="1" fontAlgn="auto" latinLnBrk="0" hangingPunct="1">
              <a:spcBef>
                <a:spcPts val="0"/>
              </a:spcBef>
              <a:spcAft>
                <a:spcPts val="0"/>
              </a:spcAft>
              <a:buClrTx/>
              <a:buSzTx/>
              <a:buFontTx/>
              <a:buNone/>
              <a:tabLst>
                <a:tab pos="685800" algn="l"/>
              </a:tabLst>
              <a:defRPr/>
            </a:pPr>
            <a:r>
              <a:rPr lang="en-US" dirty="0"/>
              <a:t>2000	"The Excavations at the Gihon Spring and Warren's Shaft System in the City of David" Pp. 327–39</a:t>
            </a:r>
            <a:r>
              <a:rPr lang="en-US" baseline="0" dirty="0"/>
              <a:t> </a:t>
            </a:r>
            <a:r>
              <a:rPr lang="en-US" dirty="0"/>
              <a:t>in </a:t>
            </a:r>
            <a:r>
              <a:rPr lang="en-US" i="1" dirty="0"/>
              <a:t>Ancient</a:t>
            </a:r>
            <a:r>
              <a:rPr lang="en-US" i="1" baseline="0" dirty="0"/>
              <a:t> Jerusalem Revealed</a:t>
            </a:r>
            <a:r>
              <a:rPr lang="en-US" i="0" baseline="0" dirty="0"/>
              <a:t>, 2nd ed., ed. Hillel </a:t>
            </a:r>
            <a:r>
              <a:rPr lang="en-US" i="0" baseline="0" dirty="0" err="1"/>
              <a:t>Geva</a:t>
            </a:r>
            <a:r>
              <a:rPr lang="en-US" i="0" baseline="0" dirty="0"/>
              <a:t>. Jerusalem: Israel Exploration Society.</a:t>
            </a:r>
          </a:p>
          <a:p>
            <a:pPr marL="0" marR="0" indent="0" algn="l" defTabSz="914400" rtl="0" eaLnBrk="1" fontAlgn="auto" latinLnBrk="0" hangingPunct="1">
              <a:spcBef>
                <a:spcPts val="0"/>
              </a:spcBef>
              <a:spcAft>
                <a:spcPts val="0"/>
              </a:spcAft>
              <a:buClrTx/>
              <a:buSzTx/>
              <a:buFontTx/>
              <a:buNone/>
              <a:tabLst/>
              <a:defRPr/>
            </a:pPr>
            <a:endParaRPr lang="en-US" i="0" baseline="0" dirty="0"/>
          </a:p>
          <a:p>
            <a:pPr marL="0" marR="0" indent="0" algn="l" defTabSz="914400" rtl="0" eaLnBrk="1" fontAlgn="auto" latinLnBrk="0" hangingPunct="1">
              <a:spcBef>
                <a:spcPts val="0"/>
              </a:spcBef>
              <a:spcAft>
                <a:spcPts val="0"/>
              </a:spcAft>
              <a:buClrTx/>
              <a:buSzTx/>
              <a:buFontTx/>
              <a:buNone/>
              <a:tabLst/>
              <a:defRPr/>
            </a:pPr>
            <a:r>
              <a:rPr lang="en-US" sz="1200" kern="1200" dirty="0">
                <a:solidFill>
                  <a:schemeClr val="tx1"/>
                </a:solidFill>
                <a:effectLst/>
                <a:latin typeface="+mn-lt"/>
                <a:ea typeface="+mn-ea"/>
                <a:cs typeface="+mn-cs"/>
              </a:rPr>
              <a:t>This section diagram was created by Kris Udd.</a:t>
            </a:r>
            <a:endParaRPr lang="en-US" dirty="0">
              <a:effectLs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90000"/>
              </a:lnSpc>
              <a:buFontTx/>
              <a:buNone/>
            </a:pPr>
            <a:r>
              <a:rPr lang="en-US" dirty="0"/>
              <a:t>This photo shows the initial,</a:t>
            </a:r>
            <a:r>
              <a:rPr lang="en-US" baseline="0" dirty="0"/>
              <a:t> steep portion of the tunnel that began inside the city. Given the fluctuating nature of the theories of the date and function of this tunnel system, it may be best to take a cautious approach to understanding precisely how David’s men entered the city. It seems quite reasonable that they came through some of the known subterranean passages, but exactly how they were accessed and which ones they used is an on-going matter of debate.</a:t>
            </a:r>
            <a:endParaRPr lang="en-US" dirty="0"/>
          </a:p>
          <a:p>
            <a:pPr marL="228600" indent="-228600" eaLnBrk="1" hangingPunct="1">
              <a:lnSpc>
                <a:spcPct val="90000"/>
              </a:lnSpc>
              <a:buFontTx/>
              <a:buAutoNum type="arabicPeriod"/>
            </a:pPr>
            <a:endParaRPr lang="en-US" dirty="0"/>
          </a:p>
          <a:p>
            <a:pPr marL="228600" indent="-228600" eaLnBrk="1" hangingPunct="1">
              <a:lnSpc>
                <a:spcPct val="90000"/>
              </a:lnSpc>
            </a:pPr>
            <a:r>
              <a:rPr lang="en-US" dirty="0"/>
              <a:t>tb031200206</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This photo shows a section of the flatter, horizontal</a:t>
            </a:r>
            <a:r>
              <a:rPr lang="en-US" sz="1200" baseline="0" dirty="0"/>
              <a:t> section of the Warren’s Shaft tunnel system</a:t>
            </a:r>
            <a:r>
              <a:rPr lang="en-US" baseline="0" dirty="0"/>
              <a:t>. It leads underground from inside the ancient city walls to an opening above a pool fed by the Gihon Spring.</a:t>
            </a:r>
            <a:endParaRPr lang="en-US" dirty="0"/>
          </a:p>
          <a:p>
            <a:pPr marL="0" indent="0" eaLnBrk="1" hangingPunct="1">
              <a:buFontTx/>
              <a:buNone/>
            </a:pPr>
            <a:endParaRPr lang="en-US" dirty="0"/>
          </a:p>
          <a:p>
            <a:pPr marL="228600" indent="-228600" eaLnBrk="1" hangingPunct="1"/>
            <a:r>
              <a:rPr lang="en-US" dirty="0"/>
              <a:t>tb012801223</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t>The great width of this tunnel (compare with Hezekiah’s Tunnel which is one person wide) indicates its importance in providing access for the inhabitants of Jerusalem to the city’s water source.</a:t>
            </a:r>
          </a:p>
          <a:p>
            <a:pPr eaLnBrk="1" hangingPunct="1">
              <a:defRPr/>
            </a:pPr>
            <a:endParaRPr lang="en-US" dirty="0"/>
          </a:p>
          <a:p>
            <a:pPr eaLnBrk="1" hangingPunct="1">
              <a:defRPr/>
            </a:pPr>
            <a:r>
              <a:rPr lang="en-US" dirty="0"/>
              <a:t>tb110705614</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In their excavations, Reich and Shukron concluded that the Warren’s Shaft system dates to the 18th century BC, but that it did not originally include the famous vertical shaft (behind the railing in the lower left). Instead, they believe the water was accessed from a tower located above the pool built next to the Gihon Spring. When the tunnel was originally cut, it passed above the top of the vertical</a:t>
            </a:r>
            <a:r>
              <a:rPr lang="en-US" sz="1200" baseline="0" dirty="0"/>
              <a:t> shaft. The original floor level can be seen at the bottom of the sandbags at the upper left of this photo. The tunnel </a:t>
            </a:r>
            <a:r>
              <a:rPr lang="en-US" sz="1200" dirty="0"/>
              <a:t>continued straight ahead, through the opening that is at the top of the ladder in this photo, to the “Pool Tower,” where buckets could be lowered to raise water from the pool. The shaft was only encountered when an attempt was made to lower the floor of the passage</a:t>
            </a:r>
            <a:r>
              <a:rPr lang="en-US" sz="1200" baseline="0" dirty="0"/>
              <a:t> at a later time.</a:t>
            </a:r>
            <a:endParaRPr lang="en-US" sz="1200" dirty="0"/>
          </a:p>
          <a:p>
            <a:pPr marL="0" indent="0" eaLnBrk="1" hangingPunct="1">
              <a:buFontTx/>
              <a:buNone/>
            </a:pPr>
            <a:endParaRPr lang="en-US" sz="1200" dirty="0"/>
          </a:p>
          <a:p>
            <a:pPr marL="0" indent="0" eaLnBrk="1" hangingPunct="1">
              <a:buFontTx/>
              <a:buNone/>
            </a:pPr>
            <a:r>
              <a:rPr lang="en-US" sz="1200" dirty="0"/>
              <a:t>Prior to Shiloh’s excavations, the Warren’s Shaft system was dated to the Jebusite period, with some scholars dating it as early as the 14th–13th centuries BC. Shiloh, however, dated it to the 10th–9th centuries, based on comparisons with other Israelite systems in the country which also brought water into a fortified city from a spring located outside of the city (especially Gibeon and Megiddo, which were dug from inside the city, and down a horizontal or stepped tunnel to the water source). Warren’s Shaft was different from these other systems in that its tunnel did not go straight down to the water source. However, Shiloh admitted that while these other water systems were man-made, Warren’s Shaft was largely naturally made. As observed by </a:t>
            </a:r>
            <a:r>
              <a:rPr lang="en-US" sz="1200" dirty="0" err="1"/>
              <a:t>Abells</a:t>
            </a:r>
            <a:r>
              <a:rPr lang="en-US" sz="1200" dirty="0"/>
              <a:t> and </a:t>
            </a:r>
            <a:r>
              <a:rPr lang="en-US" sz="1200" dirty="0" err="1"/>
              <a:t>Arbit</a:t>
            </a:r>
            <a:r>
              <a:rPr lang="en-US" sz="1200" dirty="0"/>
              <a:t>, “It is difficult to believe that the convenient positioning of the wall [that is, the MB wall] with regard to the shafts and tunnel was accidental, and was only noticed and exploited eight centuries after the construction of the wall. The definite link between the location and the shaft forces us to conclude that the Warren’s Shaft System should not be dated to the 10th-9th century B.C.E., but rather to the 18th century B.C.E., so that it existed several centuries prior to King David’s conquest of Jerusalem” (</a:t>
            </a:r>
            <a:r>
              <a:rPr lang="en-US" sz="1200" dirty="0" err="1"/>
              <a:t>Abells</a:t>
            </a:r>
            <a:r>
              <a:rPr lang="en-US" sz="1200" dirty="0"/>
              <a:t> and </a:t>
            </a:r>
            <a:r>
              <a:rPr lang="en-US" sz="1200" dirty="0" err="1"/>
              <a:t>Arbit</a:t>
            </a:r>
            <a:r>
              <a:rPr lang="en-US" sz="1200" dirty="0"/>
              <a:t> 1995: 2, 4).</a:t>
            </a:r>
          </a:p>
          <a:p>
            <a:pPr marL="0" indent="0" eaLnBrk="1" hangingPunct="1">
              <a:buFontTx/>
              <a:buNone/>
            </a:pPr>
            <a:endParaRPr lang="en-US" sz="1200" dirty="0"/>
          </a:p>
          <a:p>
            <a:pPr marL="0" indent="0" eaLnBrk="1" hangingPunct="1">
              <a:buFontTx/>
              <a:buNone/>
            </a:pPr>
            <a:r>
              <a:rPr lang="en-US" sz="1200" b="1" dirty="0"/>
              <a:t>Reference: </a:t>
            </a:r>
          </a:p>
          <a:p>
            <a:r>
              <a:rPr lang="en-US" dirty="0" err="1">
                <a:cs typeface="Segoe UI Semibold" panose="020B0702040204020203" pitchFamily="34" charset="0"/>
              </a:rPr>
              <a:t>Abells</a:t>
            </a:r>
            <a:r>
              <a:rPr lang="en-US" dirty="0">
                <a:cs typeface="Segoe UI Semibold" panose="020B0702040204020203" pitchFamily="34" charset="0"/>
              </a:rPr>
              <a:t>, </a:t>
            </a:r>
            <a:r>
              <a:rPr lang="en-US" dirty="0" err="1">
                <a:cs typeface="Segoe UI Semibold" panose="020B0702040204020203" pitchFamily="34" charset="0"/>
              </a:rPr>
              <a:t>Zvi</a:t>
            </a:r>
            <a:r>
              <a:rPr lang="en-US" dirty="0">
                <a:cs typeface="Segoe UI Semibold" panose="020B0702040204020203" pitchFamily="34" charset="0"/>
              </a:rPr>
              <a:t>, and </a:t>
            </a:r>
            <a:r>
              <a:rPr lang="en-US" dirty="0" err="1">
                <a:cs typeface="Segoe UI Semibold" panose="020B0702040204020203" pitchFamily="34" charset="0"/>
              </a:rPr>
              <a:t>Arbit</a:t>
            </a:r>
            <a:r>
              <a:rPr lang="en-US" dirty="0">
                <a:cs typeface="Segoe UI Semibold" panose="020B0702040204020203" pitchFamily="34" charset="0"/>
              </a:rPr>
              <a:t>, Asher.</a:t>
            </a:r>
          </a:p>
          <a:p>
            <a:pPr marL="685800" indent="-457200">
              <a:tabLst>
                <a:tab pos="685800" algn="l"/>
              </a:tabLst>
            </a:pPr>
            <a:r>
              <a:rPr lang="en-US" dirty="0">
                <a:cs typeface="Segoe UI Semibold" panose="020B0702040204020203" pitchFamily="34" charset="0"/>
              </a:rPr>
              <a:t>1995	Some New Thoughts on Jerusalem's Ancient Water Systems. </a:t>
            </a:r>
            <a:r>
              <a:rPr lang="en-US" i="1" dirty="0">
                <a:cs typeface="Segoe UI Semibold" panose="020B0702040204020203" pitchFamily="34" charset="0"/>
              </a:rPr>
              <a:t>Palestine Exploration Quarterly </a:t>
            </a:r>
            <a:r>
              <a:rPr lang="en-US" dirty="0">
                <a:cs typeface="Segoe UI Semibold" panose="020B0702040204020203" pitchFamily="34" charset="0"/>
              </a:rPr>
              <a:t>127: 2–7.</a:t>
            </a:r>
          </a:p>
          <a:p>
            <a:pPr marL="228600" indent="-228600" eaLnBrk="1" hangingPunct="1"/>
            <a:endParaRPr lang="en-US" sz="1200" b="1" dirty="0"/>
          </a:p>
          <a:p>
            <a:pPr marL="228600" indent="-228600" eaLnBrk="1" hangingPunct="1"/>
            <a:r>
              <a:rPr lang="en-US" sz="1200" dirty="0"/>
              <a:t>tb012801221</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Israelites</a:t>
            </a:r>
            <a:r>
              <a:rPr lang="en-US" baseline="0" dirty="0"/>
              <a:t> refer here to the way in which David led them out to war and back again safely, illustrated here by a relief of the Assyrian king Ashurnasirpal II at the forefront of his troops. </a:t>
            </a:r>
            <a:r>
              <a:rPr lang="en-US" dirty="0"/>
              <a:t>This relief was photographed at the British Museum.</a:t>
            </a:r>
          </a:p>
          <a:p>
            <a:endParaRPr lang="en-US" dirty="0"/>
          </a:p>
          <a:p>
            <a:r>
              <a:rPr lang="en-US" dirty="0"/>
              <a:t>adr1805194455</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It was earlier believed that the shaft</a:t>
            </a:r>
            <a:r>
              <a:rPr lang="en-US" baseline="0" dirty="0"/>
              <a:t> (the top of which is shown lighted in this photo) was used to access water. </a:t>
            </a:r>
            <a:r>
              <a:rPr lang="en-US" dirty="0"/>
              <a:t>“At the end of the sloping tunnel some arrangement for lowering a ‘bucket’ down the Warren’s Shaft was necessary. In 1867 Warren observed a ring anchored in the ceiling which he believed served that purpose. Vincent reported that the ring had disappeared by the time of the Parker expedition (1909–11)” (</a:t>
            </a:r>
            <a:r>
              <a:rPr lang="en-US" dirty="0" err="1"/>
              <a:t>Abells</a:t>
            </a:r>
            <a:r>
              <a:rPr lang="en-US" dirty="0"/>
              <a:t> and </a:t>
            </a:r>
            <a:r>
              <a:rPr lang="en-US" dirty="0" err="1"/>
              <a:t>Arbit</a:t>
            </a:r>
            <a:r>
              <a:rPr lang="en-US" dirty="0"/>
              <a:t> 1995: 4).</a:t>
            </a:r>
          </a:p>
          <a:p>
            <a:pPr marL="0" indent="0" eaLnBrk="1" hangingPunct="1">
              <a:buFontTx/>
              <a:buNone/>
            </a:pPr>
            <a:endParaRPr lang="en-US" b="1" dirty="0"/>
          </a:p>
          <a:p>
            <a:pPr marL="0" indent="0" eaLnBrk="1" hangingPunct="1">
              <a:buFontTx/>
              <a:buNone/>
            </a:pPr>
            <a:r>
              <a:rPr lang="en-US" dirty="0"/>
              <a:t>However, Reich and Shukron argue that because of the awkward shape of the shaft, the vertical shaft was never used for lowering and raising buckets. They believe that the ring was installed in the Mamluk period, but they do not explain its purpose, if in fact the shaft was impractical for obtaining water.</a:t>
            </a:r>
          </a:p>
          <a:p>
            <a:pPr marL="0" indent="0" eaLnBrk="1" hangingPunct="1">
              <a:buFontTx/>
              <a:buNone/>
            </a:pPr>
            <a:endParaRPr lang="en-US" dirty="0"/>
          </a:p>
          <a:p>
            <a:r>
              <a:rPr lang="en-US" b="1" dirty="0"/>
              <a:t>Reference: </a:t>
            </a:r>
          </a:p>
          <a:p>
            <a:r>
              <a:rPr lang="en-US" dirty="0" err="1">
                <a:cs typeface="Segoe UI Semibold" panose="020B0702040204020203" pitchFamily="34" charset="0"/>
              </a:rPr>
              <a:t>Abells</a:t>
            </a:r>
            <a:r>
              <a:rPr lang="en-US" dirty="0">
                <a:cs typeface="Segoe UI Semibold" panose="020B0702040204020203" pitchFamily="34" charset="0"/>
              </a:rPr>
              <a:t>, </a:t>
            </a:r>
            <a:r>
              <a:rPr lang="en-US" dirty="0" err="1">
                <a:cs typeface="Segoe UI Semibold" panose="020B0702040204020203" pitchFamily="34" charset="0"/>
              </a:rPr>
              <a:t>Zvi</a:t>
            </a:r>
            <a:r>
              <a:rPr lang="en-US" dirty="0">
                <a:cs typeface="Segoe UI Semibold" panose="020B0702040204020203" pitchFamily="34" charset="0"/>
              </a:rPr>
              <a:t>, and </a:t>
            </a:r>
            <a:r>
              <a:rPr lang="en-US" dirty="0" err="1">
                <a:cs typeface="Segoe UI Semibold" panose="020B0702040204020203" pitchFamily="34" charset="0"/>
              </a:rPr>
              <a:t>Arbit</a:t>
            </a:r>
            <a:r>
              <a:rPr lang="en-US" dirty="0">
                <a:cs typeface="Segoe UI Semibold" panose="020B0702040204020203" pitchFamily="34" charset="0"/>
              </a:rPr>
              <a:t>, Asher.</a:t>
            </a:r>
          </a:p>
          <a:p>
            <a:pPr marL="685800" indent="-457200">
              <a:tabLst>
                <a:tab pos="685800" algn="l"/>
              </a:tabLst>
            </a:pPr>
            <a:r>
              <a:rPr lang="en-US" dirty="0">
                <a:cs typeface="Segoe UI Semibold" panose="020B0702040204020203" pitchFamily="34" charset="0"/>
              </a:rPr>
              <a:t>1995	Some New Thoughts on Jerusalem's Ancient Water Systems. </a:t>
            </a:r>
            <a:r>
              <a:rPr lang="en-US" i="1" dirty="0">
                <a:cs typeface="Segoe UI Semibold" panose="020B0702040204020203" pitchFamily="34" charset="0"/>
              </a:rPr>
              <a:t>Palestine Exploration Quarterly </a:t>
            </a:r>
            <a:r>
              <a:rPr lang="en-US" dirty="0">
                <a:cs typeface="Segoe UI Semibold" panose="020B0702040204020203" pitchFamily="34" charset="0"/>
              </a:rPr>
              <a:t>127: 2–7.</a:t>
            </a:r>
            <a:endParaRPr lang="en-US" dirty="0"/>
          </a:p>
          <a:p>
            <a:pPr marL="228600" indent="-228600" eaLnBrk="1" hangingPunct="1"/>
            <a:endParaRPr lang="en-US" dirty="0"/>
          </a:p>
          <a:p>
            <a:pPr marL="228600" indent="-228600" eaLnBrk="1" hangingPunct="1"/>
            <a:r>
              <a:rPr lang="en-US" dirty="0"/>
              <a:t>tb091102208</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Some scholars believe that the vertical shaft was formed by natural erosion (karstic activity). It is noteworthy that the vertical shaft extends about nine feet (3 m) below the level of the horizontal tunnel to the Gihon Spring. This strengthens the view that the</a:t>
            </a:r>
            <a:r>
              <a:rPr lang="en-US" baseline="0" dirty="0"/>
              <a:t> vertical </a:t>
            </a:r>
            <a:r>
              <a:rPr lang="en-US" dirty="0"/>
              <a:t>shaft was originally a sinkhole because, from a functional point of view, digging a shaft that deep would be unnecessary. This continuation is simply explained as the continuation of the sinkhole of Warren’s Shaft (Gill 1994: 29). In</a:t>
            </a:r>
            <a:r>
              <a:rPr lang="en-US" baseline="0" dirty="0"/>
              <a:t> addition, t</a:t>
            </a:r>
            <a:r>
              <a:rPr lang="en-US" dirty="0"/>
              <a:t>he hairpin course of the lower tunnel is quite baffling. Gill explains it this way: “Warren’s Shaft system consisted almost entirely of natural pre-existent karstic features. These natural elements were not significantly altered, which explains why this installation contains so many apparent ‘mistakes’ and is so inconvenient to use. This also accounts for the circuitous shape of the tunnel leading from the top of Warren’s Shaft up to ground level” (Gill 1994: 29).</a:t>
            </a:r>
          </a:p>
          <a:p>
            <a:pPr marL="0" indent="0" eaLnBrk="1" hangingPunct="1"/>
            <a:endParaRPr lang="en-US" dirty="0"/>
          </a:p>
          <a:p>
            <a:pPr marL="0" indent="0" eaLnBrk="1" hangingPunct="1"/>
            <a:r>
              <a:rPr lang="en-US" b="1" dirty="0"/>
              <a:t>Reference: </a:t>
            </a:r>
          </a:p>
          <a:p>
            <a:pPr marL="684213" indent="-684213" defTabSz="461963">
              <a:tabLst>
                <a:tab pos="230188" algn="l"/>
              </a:tabLst>
            </a:pPr>
            <a:r>
              <a:rPr lang="en-US" dirty="0">
                <a:cs typeface="Segoe UI Semibold" panose="020B0702040204020203" pitchFamily="34" charset="0"/>
              </a:rPr>
              <a:t>Gill, Dan.</a:t>
            </a:r>
          </a:p>
          <a:p>
            <a:pPr marL="684213" indent="-455613" defTabSz="461963">
              <a:tabLst>
                <a:tab pos="685800" algn="l"/>
              </a:tabLst>
            </a:pPr>
            <a:r>
              <a:rPr lang="en-US" dirty="0">
                <a:cs typeface="Segoe UI Semibold" panose="020B0702040204020203" pitchFamily="34" charset="0"/>
              </a:rPr>
              <a:t>1994	How They Met: Geology Solves Long-Standing Mysteries of Hezekiah’s </a:t>
            </a:r>
            <a:r>
              <a:rPr lang="en-US" dirty="0" err="1">
                <a:cs typeface="Segoe UI Semibold" panose="020B0702040204020203" pitchFamily="34" charset="0"/>
              </a:rPr>
              <a:t>Tunnelers</a:t>
            </a:r>
            <a:r>
              <a:rPr lang="en-US" dirty="0">
                <a:cs typeface="Segoe UI Semibold" panose="020B0702040204020203" pitchFamily="34" charset="0"/>
              </a:rPr>
              <a:t>. </a:t>
            </a:r>
            <a:r>
              <a:rPr lang="en-US" i="1" dirty="0">
                <a:cs typeface="Segoe UI Semibold" panose="020B0702040204020203" pitchFamily="34" charset="0"/>
              </a:rPr>
              <a:t>Biblical Archaeology Review </a:t>
            </a:r>
            <a:r>
              <a:rPr lang="en-US" dirty="0">
                <a:cs typeface="Segoe UI Semibold" panose="020B0702040204020203" pitchFamily="34" charset="0"/>
              </a:rPr>
              <a:t>20/4: 20–33, 64.</a:t>
            </a:r>
          </a:p>
          <a:p>
            <a:pPr marL="0" indent="0" eaLnBrk="1" hangingPunct="1"/>
            <a:endParaRPr lang="en-US" dirty="0"/>
          </a:p>
          <a:p>
            <a:pPr marL="0" indent="0" eaLnBrk="1" hangingPunct="1"/>
            <a:r>
              <a:rPr lang="en-US" dirty="0"/>
              <a:t>tb051501207</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Charles Warren and his assistant, Sergeant </a:t>
            </a:r>
            <a:r>
              <a:rPr lang="en-US" dirty="0" err="1"/>
              <a:t>Birtles</a:t>
            </a:r>
            <a:r>
              <a:rPr lang="en-US" dirty="0"/>
              <a:t>, climbed this shaft using six-foot-long (2-m) boards on October 24, 1867. Arab boys living in the area of the Gihon Spring have claimed they climbed the shaft</a:t>
            </a:r>
            <a:r>
              <a:rPr lang="en-US" baseline="0" dirty="0"/>
              <a:t> as well. </a:t>
            </a:r>
            <a:r>
              <a:rPr lang="en-US" dirty="0"/>
              <a:t>Rock climbers say the shaft can be scaled without equipment, but it is so difficult that, even with a rope, only two in Shiloh’s excavation team made it up. Scholars once believed that Joab climbed up this shaft to enter the Jebusite city (1 Chr 11:6).</a:t>
            </a:r>
          </a:p>
          <a:p>
            <a:pPr eaLnBrk="1" hangingPunct="1"/>
            <a:endParaRPr lang="en-US" dirty="0"/>
          </a:p>
          <a:p>
            <a:pPr eaLnBrk="1" hangingPunct="1"/>
            <a:r>
              <a:rPr lang="en-US" dirty="0"/>
              <a:t>tb100599202</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original ancient passageway, which led to the Pool Tower, passed through a cave that had been used as early as the Early Bronze Age (3150–2200 BC). This view</a:t>
            </a:r>
            <a:r>
              <a:rPr lang="en-US" baseline="0" dirty="0"/>
              <a:t> is looking out toward the end that opens above the rock-cut pool.</a:t>
            </a:r>
            <a:endParaRPr lang="en-US" dirty="0"/>
          </a:p>
          <a:p>
            <a:pPr eaLnBrk="1" hangingPunct="1"/>
            <a:endParaRPr lang="en-US" dirty="0"/>
          </a:p>
          <a:p>
            <a:pPr eaLnBrk="1" hangingPunct="1"/>
            <a:r>
              <a:rPr lang="en-US" dirty="0"/>
              <a:t>tb110705608</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very large stones in this photo once formed the base of a very</a:t>
            </a:r>
            <a:r>
              <a:rPr lang="en-US" baseline="0" dirty="0"/>
              <a:t> strong tower. </a:t>
            </a:r>
            <a:r>
              <a:rPr lang="en-US" dirty="0"/>
              <a:t>This tower was one of two built during the Middle Bronze Age (2200–1550 BC) to protect the area of the Gihon Spring. This one has been dubbed the “Pool Tower” because it guarded the pool that was fed by a channel from the Gihon Spring. Both the “Pool Tower” and the “Spring Tower” were discovered and excavated by Ronny Reich and Eli Shukron in the late</a:t>
            </a:r>
            <a:r>
              <a:rPr lang="en-US" baseline="0" dirty="0"/>
              <a:t> </a:t>
            </a:r>
            <a:r>
              <a:rPr lang="en-US" dirty="0"/>
              <a:t>1990s. The existence of these towers is changing our understanding of Jerusalem’s fortifications and water systems in the Bronze and Iron Ages. </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r>
              <a:rPr lang="en-US" dirty="0"/>
              <a:t>tb110705606</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During the Middle Bronze period (circa 1800 BC), water was channeled from the Gihon Spring to this pool. Above it, the “Pool Tower” guarded the pool. Ronny Reich considers</a:t>
            </a:r>
            <a:r>
              <a:rPr lang="en-US" baseline="0" dirty="0"/>
              <a:t> this rock-hewn pool to be the most significant construction work in the City of David.</a:t>
            </a:r>
            <a:endParaRPr lang="en-US" dirty="0"/>
          </a:p>
          <a:p>
            <a:pPr eaLnBrk="1" hangingPunct="1"/>
            <a:endParaRPr lang="en-US" dirty="0"/>
          </a:p>
          <a:p>
            <a:pPr eaLnBrk="1" hangingPunct="1"/>
            <a:r>
              <a:rPr lang="en-US" dirty="0"/>
              <a:t>tb091102204</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Excavations</a:t>
            </a:r>
            <a:r>
              <a:rPr lang="en-US" baseline="0" dirty="0"/>
              <a:t> within the rock-hewn pool uncovered dwellings from the 8th century along with 180 decorated seal impressions and 10,600 bones, mostly from bream and mullet from the Mediterranean Sea. This pool likely went out of use after the creation of Hezekiah’s Tunnel in the late 8th century BC; that tunnel directed the waters of the spring west and south under the hill to the Pool of Siloam, rendering the rock-cut pool unnecessary. </a:t>
            </a:r>
            <a:endParaRPr lang="en-US" dirty="0"/>
          </a:p>
          <a:p>
            <a:pPr eaLnBrk="1" hangingPunct="1"/>
            <a:endParaRPr lang="en-US" dirty="0"/>
          </a:p>
          <a:p>
            <a:pPr eaLnBrk="1" hangingPunct="1"/>
            <a:r>
              <a:rPr lang="en-US" dirty="0"/>
              <a:t>tb110705650</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 large tower was built over the Gihon Spring in the Middle Bronze period. The stones</a:t>
            </a:r>
            <a:r>
              <a:rPr lang="en-US" baseline="0" dirty="0"/>
              <a:t> in this photo formed </a:t>
            </a:r>
            <a:r>
              <a:rPr lang="en-US" dirty="0"/>
              <a:t>the southern wall of the tower that enclosed the spring.</a:t>
            </a:r>
          </a:p>
          <a:p>
            <a:pPr eaLnBrk="1" hangingPunct="1"/>
            <a:endParaRPr lang="en-US" dirty="0"/>
          </a:p>
          <a:p>
            <a:pPr eaLnBrk="1" hangingPunct="1"/>
            <a:r>
              <a:rPr lang="en-US" dirty="0"/>
              <a:t>tb031003209</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stones in this photo constitute the northeastern corner</a:t>
            </a:r>
            <a:r>
              <a:rPr lang="en-US" baseline="0" dirty="0"/>
              <a:t> of the Spring Tower, which protected the Gihon Spring. Note the massive size of the stones, which is typical of Middle Bronze Age construction. This tower and the Pool Tower were so well built that they continued to be used for generations, probably well into the Iron Age. This likely helps to explain the confidence of the Jebusites, and the advice of David to take the city by a method other than a frontal attack.</a:t>
            </a:r>
          </a:p>
          <a:p>
            <a:endParaRPr lang="en-US" dirty="0"/>
          </a:p>
          <a:p>
            <a:r>
              <a:rPr lang="en-US" dirty="0"/>
              <a:t>tb022204468</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photos were taken during the excavation in 2004. Since that time the area has been covered over and the remains are visible only in certain places through the visitors’ center to the south.</a:t>
            </a:r>
          </a:p>
          <a:p>
            <a:endParaRPr lang="en-US" dirty="0"/>
          </a:p>
          <a:p>
            <a:r>
              <a:rPr lang="en-US" dirty="0"/>
              <a:t>tb022304573</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shepherd is the first profession mentioned in the Bible (Gen 4:2). The king was often pictured as a shepherd in the ancient Near</a:t>
            </a:r>
            <a:r>
              <a:rPr lang="en-US" baseline="0" dirty="0"/>
              <a:t> East, and references to kings and gods as shepherds are attested in nearly every period. It is also a common motif in the Hebrew Scriptures (e.g., 1 Kgs 22:17; </a:t>
            </a:r>
            <a:r>
              <a:rPr lang="en-US" dirty="0"/>
              <a:t>1 Chr 11:2, 17:6</a:t>
            </a:r>
            <a:r>
              <a:rPr lang="en-US" baseline="0" dirty="0"/>
              <a:t>; cf. </a:t>
            </a:r>
            <a:r>
              <a:rPr lang="en-US" baseline="0" dirty="0" err="1"/>
              <a:t>Ezek</a:t>
            </a:r>
            <a:r>
              <a:rPr lang="en-US" baseline="0" dirty="0"/>
              <a:t> 34).</a:t>
            </a:r>
            <a:endParaRPr lang="en-US" dirty="0"/>
          </a:p>
          <a:p>
            <a:pPr eaLnBrk="1" hangingPunct="1"/>
            <a:endParaRPr lang="en-US" sz="1200" baseline="0" dirty="0"/>
          </a:p>
          <a:p>
            <a:r>
              <a:rPr lang="en-US" sz="1200" baseline="0" dirty="0"/>
              <a:t>tb051808059</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situation of a number of the features discussed previously in relation to each other. Many scholars believe it likely that David’s men succeeded in conquering the city of Jebus/Jerusalem</a:t>
            </a:r>
            <a:r>
              <a:rPr lang="en-US" baseline="0" dirty="0"/>
              <a:t> somewhere in the area visible here. The next slide includes labels.</a:t>
            </a:r>
            <a:endParaRPr lang="en-US" dirty="0"/>
          </a:p>
          <a:p>
            <a:endParaRPr lang="en-US" dirty="0"/>
          </a:p>
          <a:p>
            <a:r>
              <a:rPr lang="en-US" dirty="0"/>
              <a:t>adr080718291</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79900648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situation of a number of the features discussed previously in relation to each other. Many scholars believe it likely that David’s men succeeded in conquering the city of Jebus/Jerusalem</a:t>
            </a:r>
            <a:r>
              <a:rPr lang="en-US" baseline="0" dirty="0"/>
              <a:t> somewhere in the area visible here. </a:t>
            </a:r>
            <a:endParaRPr lang="en-US" dirty="0"/>
          </a:p>
          <a:p>
            <a:endParaRPr lang="en-US" dirty="0"/>
          </a:p>
          <a:p>
            <a:r>
              <a:rPr lang="en-US" dirty="0"/>
              <a:t>adr080718291</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7990064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The Gihon is sometimes also referred to as the Fountain of the Virgin Mary (Ein </a:t>
            </a:r>
            <a:r>
              <a:rPr lang="en-US" sz="1200" dirty="0" err="1"/>
              <a:t>Sitti</a:t>
            </a:r>
            <a:r>
              <a:rPr lang="en-US" sz="1200" dirty="0"/>
              <a:t> </a:t>
            </a:r>
            <a:r>
              <a:rPr lang="en-US" sz="1200" dirty="0" err="1"/>
              <a:t>Miryam</a:t>
            </a:r>
            <a:r>
              <a:rPr lang="en-US" sz="1200" dirty="0"/>
              <a:t>), based on the Crusader tradition that Mary came here to fetch water and wash the swaddling clothes of Jesus. In 1841, it was called by the natives the “Mother of Steps” (Ein Umm ed-</a:t>
            </a:r>
            <a:r>
              <a:rPr lang="en-US" sz="1200" dirty="0" err="1"/>
              <a:t>Daraj</a:t>
            </a:r>
            <a:r>
              <a:rPr lang="en-US" sz="1200" dirty="0"/>
              <a:t>) because of the bedrock steps leading to the spring. It is also known as the “Dragon’s Well” (Neh 2:13). “There seems to be nothing which can be regarded as an allusion to the Fountain of Mary, during the long series of ages from the time of Josephus down to the latter part of the fifteenth century” (Robinson 1841: 496). The excavations of</a:t>
            </a:r>
            <a:r>
              <a:rPr lang="en-US" sz="1200" baseline="0" dirty="0"/>
              <a:t> Reich and Shukron found no evidence that the Gihon Spring itself was accessed from the Byzantine to the Mamluk periods; rather the waters were accessed at the far end of Hezekiah’s Tunnel, which conducted the water to the Pool of Siloam.</a:t>
            </a:r>
          </a:p>
          <a:p>
            <a:pPr marL="0" indent="0" eaLnBrk="1" hangingPunct="1">
              <a:buFontTx/>
              <a:buNone/>
            </a:pPr>
            <a:endParaRPr lang="en-US" sz="1200" baseline="0" dirty="0"/>
          </a:p>
          <a:p>
            <a:pPr marL="0" indent="0" eaLnBrk="1" hangingPunct="1">
              <a:buFontTx/>
              <a:buNone/>
            </a:pPr>
            <a:r>
              <a:rPr lang="en-US" sz="1200" b="1" baseline="0" dirty="0"/>
              <a:t>Reference:</a:t>
            </a:r>
          </a:p>
          <a:p>
            <a:pPr marL="684213" indent="-684213" defTabSz="461963">
              <a:tabLst>
                <a:tab pos="230188" algn="l"/>
              </a:tabLst>
            </a:pPr>
            <a:r>
              <a:rPr lang="en-US" dirty="0">
                <a:cs typeface="Segoe UI Semibold" panose="020B0702040204020203" pitchFamily="34" charset="0"/>
              </a:rPr>
              <a:t>Robinson, Edward.</a:t>
            </a:r>
          </a:p>
          <a:p>
            <a:pPr marL="684213" indent="-455613" defTabSz="461963">
              <a:tabLst>
                <a:tab pos="685800" algn="l"/>
              </a:tabLst>
            </a:pPr>
            <a:r>
              <a:rPr lang="en-US" dirty="0">
                <a:cs typeface="Segoe UI Semibold" panose="020B0702040204020203" pitchFamily="34" charset="0"/>
              </a:rPr>
              <a:t>1841	</a:t>
            </a:r>
            <a:r>
              <a:rPr lang="en-US" i="1" dirty="0">
                <a:cs typeface="Segoe UI Semibold" panose="020B0702040204020203" pitchFamily="34" charset="0"/>
              </a:rPr>
              <a:t>Biblical Researches in Palestine, Mount Sinai and Arabia </a:t>
            </a:r>
            <a:r>
              <a:rPr lang="en-US" i="1" dirty="0" err="1">
                <a:cs typeface="Segoe UI Semibold" panose="020B0702040204020203" pitchFamily="34" charset="0"/>
              </a:rPr>
              <a:t>Petraea</a:t>
            </a:r>
            <a:r>
              <a:rPr lang="en-US" dirty="0">
                <a:cs typeface="Segoe UI Semibold" panose="020B0702040204020203" pitchFamily="34" charset="0"/>
              </a:rPr>
              <a:t> vol. 1. Boston: Crocker &amp; Brewster.</a:t>
            </a:r>
          </a:p>
          <a:p>
            <a:endParaRPr lang="en-US" sz="1200" baseline="0" dirty="0"/>
          </a:p>
          <a:p>
            <a:r>
              <a:rPr lang="en-US" sz="1200" baseline="0" dirty="0"/>
              <a:t>adr080718263</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79900648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mat12310</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79900648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Entrances to two of Jerusalem’s ancient water systems are visible in this photo. The Siloam Channel starts at the doorway on the left. Hezekiah’s Tunnel begins at the bottom of the steps on the right. Both systems channeled water from the Gihon Spring, which emerges from beneath the steps on the right.</a:t>
            </a:r>
          </a:p>
          <a:p>
            <a:pPr eaLnBrk="1" hangingPunct="1"/>
            <a:endParaRPr lang="en-US" dirty="0"/>
          </a:p>
          <a:p>
            <a:pPr eaLnBrk="1" hangingPunct="1"/>
            <a:r>
              <a:rPr lang="en-US" dirty="0"/>
              <a:t>tb031003201</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140084047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The Gihon Spring is the only spring in Jerusalem. It is a </a:t>
            </a:r>
            <a:r>
              <a:rPr lang="en-US" sz="1200" dirty="0" err="1"/>
              <a:t>siphonic</a:t>
            </a:r>
            <a:r>
              <a:rPr lang="en-US" sz="1200" dirty="0"/>
              <a:t>, karstic spring, and its name means “gushing”; it surges and the sound can be easily heard. The average gush lasts about forty minutes, and the average period between gushes is six to eight hours, leading to a flow of approximately 317,000 gallons (1,200 cu m) per day. There is believed to be enough water to support a population of about 2,500. In antiquity, those</a:t>
            </a:r>
            <a:r>
              <a:rPr lang="en-US" sz="1200" baseline="0" dirty="0"/>
              <a:t> who visited the spring from the valley side (not from within the city) </a:t>
            </a:r>
            <a:r>
              <a:rPr lang="en-US" sz="1200" dirty="0"/>
              <a:t>went up to the cave, but because the valley has been filled in, today’s visitors must go down. Before Hezekiah’s Tunnel diverted it to the Lower Pool, the water ran out into the Kidron Valley.</a:t>
            </a:r>
          </a:p>
          <a:p>
            <a:pPr marL="0" indent="0" eaLnBrk="1" hangingPunct="1">
              <a:buFontTx/>
              <a:buNone/>
            </a:pPr>
            <a:endParaRPr lang="en-US" sz="1200" dirty="0"/>
          </a:p>
          <a:p>
            <a:pPr marL="0" indent="0" eaLnBrk="1" hangingPunct="1">
              <a:buFontTx/>
              <a:buNone/>
            </a:pPr>
            <a:r>
              <a:rPr lang="en-US" sz="1200" dirty="0"/>
              <a:t>The cave that houses</a:t>
            </a:r>
            <a:r>
              <a:rPr lang="en-US" sz="1200" baseline="0" dirty="0"/>
              <a:t> the spring</a:t>
            </a:r>
            <a:r>
              <a:rPr lang="en-US" sz="1200" dirty="0"/>
              <a:t> is a natural one, but it has been widened, and a Mamluk building with Islamic inscriptions was constructed over it. The</a:t>
            </a:r>
            <a:r>
              <a:rPr lang="en-US" sz="1200" baseline="0" dirty="0"/>
              <a:t> following observation made regarding the cleanliness of the Gihon system in the recent period is interesting: </a:t>
            </a:r>
            <a:r>
              <a:rPr lang="en-US" sz="1200" dirty="0"/>
              <a:t>“The most spectacular of [British governor Col. Ronald] Storrs’s achievements concerned water. When British troops entered the city there were three sources of water supply: the rainwater stored in cisterns under houses, most of which the British considered unfit for human consumption; the water brought by a Turkish-laid pipe from Solomon’s Pools to the south at a rate of up to 20,000 gallons a day; and the water from the Gihon Spring in the Kidron Valley brought into the city by vendors using unhygienic goatskins. The Gihon Spring water itself was, in the words of the official British military history, ‘practically liquid sewage’” (Gilbert 1996: 64–65).</a:t>
            </a:r>
          </a:p>
          <a:p>
            <a:pPr marL="0" indent="0" eaLnBrk="1" hangingPunct="1">
              <a:buFontTx/>
              <a:buNone/>
            </a:pPr>
            <a:endParaRPr lang="en-US" sz="1200" dirty="0"/>
          </a:p>
          <a:p>
            <a:pPr marL="0" indent="0" eaLnBrk="1" hangingPunct="1">
              <a:buFontTx/>
              <a:buNone/>
            </a:pPr>
            <a:r>
              <a:rPr lang="en-US" sz="1200" b="1" dirty="0"/>
              <a:t>Reference: </a:t>
            </a:r>
          </a:p>
          <a:p>
            <a:pPr marL="684213" indent="-684213" defTabSz="461963" eaLnBrk="1" hangingPunct="1">
              <a:tabLst>
                <a:tab pos="230188" algn="l"/>
              </a:tabLst>
            </a:pPr>
            <a:r>
              <a:rPr lang="en-US" dirty="0">
                <a:latin typeface="+mn-lt"/>
                <a:cs typeface="Segoe UI Semibold" panose="020B0702040204020203" pitchFamily="34" charset="0"/>
              </a:rPr>
              <a:t>Gilbert, Martin.</a:t>
            </a:r>
          </a:p>
          <a:p>
            <a:pPr marL="684213" indent="-455613" defTabSz="461963" eaLnBrk="1" hangingPunct="1">
              <a:tabLst>
                <a:tab pos="685800" algn="l"/>
              </a:tabLst>
            </a:pPr>
            <a:r>
              <a:rPr lang="en-US" dirty="0">
                <a:latin typeface="+mn-lt"/>
                <a:cs typeface="Segoe UI Semibold" panose="020B0702040204020203" pitchFamily="34" charset="0"/>
              </a:rPr>
              <a:t>1996	</a:t>
            </a:r>
            <a:r>
              <a:rPr lang="en-US" i="1" dirty="0">
                <a:latin typeface="+mn-lt"/>
                <a:cs typeface="Segoe UI Semibold" panose="020B0702040204020203" pitchFamily="34" charset="0"/>
              </a:rPr>
              <a:t>Jerusalem in the Twentieth Century. </a:t>
            </a:r>
            <a:r>
              <a:rPr lang="en-US" dirty="0">
                <a:latin typeface="+mn-lt"/>
                <a:cs typeface="Segoe UI Semibold" panose="020B0702040204020203" pitchFamily="34" charset="0"/>
              </a:rPr>
              <a:t>London: </a:t>
            </a:r>
            <a:r>
              <a:rPr lang="en-US" dirty="0" err="1">
                <a:latin typeface="+mn-lt"/>
                <a:cs typeface="Segoe UI Semibold" panose="020B0702040204020203" pitchFamily="34" charset="0"/>
              </a:rPr>
              <a:t>Pimlico</a:t>
            </a:r>
            <a:r>
              <a:rPr lang="en-US" dirty="0">
                <a:latin typeface="+mn-lt"/>
                <a:cs typeface="Segoe UI Semibold" panose="020B0702040204020203" pitchFamily="34" charset="0"/>
              </a:rPr>
              <a:t>.</a:t>
            </a:r>
          </a:p>
          <a:p>
            <a:pPr marL="0" indent="0" eaLnBrk="1" hangingPunct="1">
              <a:buFontTx/>
              <a:buNone/>
            </a:pPr>
            <a:endParaRPr lang="en-US" sz="1200" dirty="0"/>
          </a:p>
          <a:p>
            <a:pPr marL="228600" indent="-228600" eaLnBrk="1" hangingPunct="1"/>
            <a:r>
              <a:rPr lang="en-US" sz="1200" dirty="0"/>
              <a:t>tb031003202</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140084047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Siloam Channel was constructed in the Middle Bronze period (2200–1550 BC), and channeled water from the Gihon Spring to the southern end of the City of David, following the slope along the eastern shoulder of</a:t>
            </a:r>
            <a:r>
              <a:rPr lang="en-US" baseline="0" dirty="0"/>
              <a:t> the city</a:t>
            </a:r>
            <a:r>
              <a:rPr lang="en-US" dirty="0"/>
              <a:t>. As can be seen in this photo, at least parts of this channel were once open and roofed over with large rocks.</a:t>
            </a:r>
          </a:p>
          <a:p>
            <a:pPr eaLnBrk="1" hangingPunct="1"/>
            <a:endParaRPr lang="en-US" dirty="0"/>
          </a:p>
          <a:p>
            <a:pPr eaLnBrk="1" hangingPunct="1"/>
            <a:r>
              <a:rPr lang="en-US" dirty="0"/>
              <a:t>tb110705595</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40084047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tb123011988</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40084047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photo shows the end of the Siloam Channel prior to excavation in 2004–2005. This feature of the Jebusite</a:t>
            </a:r>
            <a:r>
              <a:rPr lang="en-US" baseline="0" dirty="0"/>
              <a:t> city’s water system was also in existence in David’s day, although it was an irrigation channel only and would not have provided direct access to the city. </a:t>
            </a:r>
            <a:r>
              <a:rPr lang="en-US" dirty="0"/>
              <a:t>This</a:t>
            </a:r>
            <a:r>
              <a:rPr lang="en-US" baseline="0" dirty="0"/>
              <a:t> photo may be compared with the following slide.</a:t>
            </a:r>
            <a:endParaRPr lang="en-US" dirty="0"/>
          </a:p>
          <a:p>
            <a:pPr eaLnBrk="1" hangingPunct="1"/>
            <a:endParaRPr lang="en-US" dirty="0"/>
          </a:p>
          <a:p>
            <a:pPr eaLnBrk="1" hangingPunct="1"/>
            <a:r>
              <a:rPr lang="en-US" dirty="0"/>
              <a:t>tb091102206</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photo shows the end of the Siloam Channel after excavation. The standing man’s head is about at the height that was ground</a:t>
            </a:r>
            <a:r>
              <a:rPr lang="en-US" baseline="0" dirty="0"/>
              <a:t> level prior to the excavation.</a:t>
            </a:r>
            <a:endParaRPr lang="en-US" dirty="0"/>
          </a:p>
          <a:p>
            <a:endParaRPr lang="en-US" dirty="0"/>
          </a:p>
          <a:p>
            <a:r>
              <a:rPr lang="en-US" dirty="0"/>
              <a:t>tb031305001</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Sheep are dependent upon their shepherd to lead them to pasture, provide them with water, and protect them from danger. </a:t>
            </a:r>
          </a:p>
          <a:p>
            <a:endParaRPr lang="en-US" dirty="0"/>
          </a:p>
          <a:p>
            <a:r>
              <a:rPr lang="en-US" dirty="0"/>
              <a:t>cd080416111</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photo reveals the area of the City of David.</a:t>
            </a:r>
            <a:r>
              <a:rPr lang="en-US" baseline="0" dirty="0"/>
              <a:t>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photo reveals the area of the City of David.</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at the Ben Zvi Institute in the Jewish Quarter of the Old City of Jerusalem. The next slides include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tb060216511</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at the Ben Zvi Institute in the Jewish Quarter of the Old City of Jerusalem.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tb060216511</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at the Ben Zvi Institute in the Jewish Quarter of the Old City of Jerusalem.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tb060216511</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0" i="0" kern="1200" dirty="0">
                <a:solidFill>
                  <a:schemeClr val="tx1"/>
                </a:solidFill>
                <a:effectLst/>
                <a:ea typeface="+mn-ea"/>
                <a:cs typeface="+mn-cs"/>
              </a:rPr>
              <a:t>This American Colony photograph was taken </a:t>
            </a:r>
            <a:r>
              <a:rPr lang="en-US" dirty="0">
                <a:cs typeface="Times New Roman" charset="0"/>
              </a:rPr>
              <a:t>between 1898 and 1946. The next slide includes labels.</a:t>
            </a:r>
          </a:p>
          <a:p>
            <a:pPr eaLnBrk="1" hangingPunct="1"/>
            <a:endParaRPr lang="en-US" dirty="0">
              <a:cs typeface="Times New Roman" charset="0"/>
            </a:endParaRPr>
          </a:p>
          <a:p>
            <a:pPr eaLnBrk="1" hangingPunct="1"/>
            <a:r>
              <a:rPr lang="en-US" dirty="0">
                <a:cs typeface="Times New Roman" charset="0"/>
              </a:rPr>
              <a:t>mat08433</a:t>
            </a:r>
            <a:endParaRPr lang="en-GB" dirty="0">
              <a:cs typeface="Times New Roman"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b="0" i="0" kern="1200" dirty="0">
                <a:solidFill>
                  <a:schemeClr val="tx1"/>
                </a:solidFill>
                <a:effectLst/>
                <a:ea typeface="+mn-ea"/>
                <a:cs typeface="+mn-cs"/>
              </a:rPr>
              <a:t>This American Colony photograph was taken </a:t>
            </a:r>
            <a:r>
              <a:rPr lang="en-US" dirty="0">
                <a:cs typeface="Times New Roman" charset="0"/>
              </a:rPr>
              <a:t>between 1898 and 1946.</a:t>
            </a:r>
          </a:p>
          <a:p>
            <a:pPr eaLnBrk="1" hangingPunct="1"/>
            <a:endParaRPr lang="en-US" dirty="0">
              <a:cs typeface="Times New Roman" charset="0"/>
            </a:endParaRPr>
          </a:p>
          <a:p>
            <a:pPr eaLnBrk="1" hangingPunct="1"/>
            <a:r>
              <a:rPr lang="en-US" dirty="0">
                <a:cs typeface="Times New Roman" charset="0"/>
              </a:rPr>
              <a:t>mat08433</a:t>
            </a:r>
            <a:endParaRPr lang="en-GB" dirty="0">
              <a:cs typeface="Times New Roman"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a:t>
            </a:r>
            <a:r>
              <a:rPr lang="en-US" b="0" dirty="0" err="1"/>
              <a:t>Millo</a:t>
            </a:r>
            <a:r>
              <a:rPr lang="en-US" b="0" dirty="0"/>
              <a:t>”</a:t>
            </a:r>
            <a:r>
              <a:rPr lang="en-US" b="0" baseline="0" dirty="0"/>
              <a:t> (Heb. </a:t>
            </a:r>
            <a:r>
              <a:rPr lang="he-IL" sz="1200" b="0" i="0" u="none" strike="noStrike" kern="1200" baseline="0" dirty="0">
                <a:solidFill>
                  <a:schemeClr val="tx1"/>
                </a:solidFill>
                <a:ea typeface="+mn-ea"/>
                <a:cs typeface="+mn-cs"/>
              </a:rPr>
              <a:t>מִלּוֹא</a:t>
            </a:r>
            <a:r>
              <a:rPr lang="en-US" b="0" baseline="0" dirty="0"/>
              <a:t>) of the City of David is mentioned six times in the biblical text (</a:t>
            </a:r>
            <a:r>
              <a:rPr lang="de-DE" sz="1200" b="0" i="0" u="none" strike="noStrike" kern="1200" baseline="0" dirty="0">
                <a:solidFill>
                  <a:schemeClr val="tx1"/>
                </a:solidFill>
                <a:ea typeface="+mn-ea"/>
                <a:cs typeface="+mn-cs"/>
              </a:rPr>
              <a:t>2 Sam 5:9; 1 Kgs 9:15, 24; 11:27; 1 Chr 11:8; 2 Chr 32:5</a:t>
            </a:r>
            <a:r>
              <a:rPr lang="en-US" b="0" baseline="0" dirty="0"/>
              <a:t>). Most biblical scholars understand it to be reference to a rebuilding or refilling of the revetment wall along the steep eastern side of the City of David. </a:t>
            </a:r>
            <a:endParaRPr lang="en-US" b="0" dirty="0"/>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tb012603203</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39452664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large section of stone wall shown here,</a:t>
            </a:r>
            <a:r>
              <a:rPr lang="en-US" baseline="0" dirty="0"/>
              <a:t> made of larger stones, is from the Iron Age (circa 1200–586 BC). The revetment walls behind and above it are modern constructions intended to stabilize the steep hillside. This is likely the kind of thing David is credited here with building. The scattering of even larger stones in the foreground (behind the white water heater) is the line of a Middle Bronze Age city wall.</a:t>
            </a:r>
          </a:p>
          <a:p>
            <a:endParaRPr lang="en-US" dirty="0"/>
          </a:p>
          <a:p>
            <a:r>
              <a:rPr lang="en-US" dirty="0"/>
              <a:t>tb021504853</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Recently, </a:t>
            </a:r>
            <a:r>
              <a:rPr lang="en-US" dirty="0" err="1"/>
              <a:t>Tavger</a:t>
            </a:r>
            <a:r>
              <a:rPr lang="en-US" dirty="0"/>
              <a:t> and McKinny (2019) have argued that the </a:t>
            </a:r>
            <a:r>
              <a:rPr lang="en-US" dirty="0" err="1"/>
              <a:t>Millo</a:t>
            </a:r>
            <a:r>
              <a:rPr lang="en-US" dirty="0"/>
              <a:t> should be connected with the Spring Tower and its accompanying structures that surround and protect the Gihon Spring.</a:t>
            </a:r>
          </a:p>
          <a:p>
            <a:endParaRPr lang="en-US" baseline="0" dirty="0"/>
          </a:p>
          <a:p>
            <a:r>
              <a:rPr lang="en-US" b="1" baseline="0" dirty="0"/>
              <a:t>Reference:</a:t>
            </a:r>
          </a:p>
          <a:p>
            <a:r>
              <a:rPr lang="en-US" dirty="0" err="1">
                <a:effectLst/>
              </a:rPr>
              <a:t>Tavger</a:t>
            </a:r>
            <a:r>
              <a:rPr lang="en-US" dirty="0">
                <a:effectLst/>
              </a:rPr>
              <a:t>, A. and McKinny, C.</a:t>
            </a:r>
          </a:p>
          <a:p>
            <a:pPr marL="685800" indent="-457200"/>
            <a:r>
              <a:rPr lang="en-US" dirty="0">
                <a:effectLst/>
              </a:rPr>
              <a:t>2019	What Connects the Ninth Century BCE Fortifications by the Gihon Spring and the Murder of King </a:t>
            </a:r>
            <a:r>
              <a:rPr lang="en-US" dirty="0" err="1">
                <a:effectLst/>
              </a:rPr>
              <a:t>Joash</a:t>
            </a:r>
            <a:r>
              <a:rPr lang="en-US" dirty="0">
                <a:effectLst/>
              </a:rPr>
              <a:t> in the House of </a:t>
            </a:r>
            <a:r>
              <a:rPr lang="en-US" dirty="0" err="1">
                <a:effectLst/>
              </a:rPr>
              <a:t>Millo</a:t>
            </a:r>
            <a:r>
              <a:rPr lang="en-US" dirty="0">
                <a:effectLst/>
              </a:rPr>
              <a:t>? (Hebrew) </a:t>
            </a:r>
            <a:r>
              <a:rPr lang="en-US" i="1" dirty="0">
                <a:effectLst/>
              </a:rPr>
              <a:t>New Studies in the Archaeology of Jerusalem and its Region</a:t>
            </a:r>
            <a:r>
              <a:rPr lang="en-US" dirty="0">
                <a:effectLst/>
              </a:rPr>
              <a:t> XIII: 135–150.</a:t>
            </a:r>
            <a:endParaRPr lang="en-US" baseline="0" dirty="0"/>
          </a:p>
          <a:p>
            <a:endParaRPr lang="en-US" dirty="0"/>
          </a:p>
          <a:p>
            <a:r>
              <a:rPr lang="en-US" dirty="0"/>
              <a:t>tb031614835</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555306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2/6/21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4.wdp"/></Relationships>
</file>

<file path=ppt/slides/_rels/slide100.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89.jp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90.jpeg"/></Relationships>
</file>

<file path=ppt/slides/_rels/slide104.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microsoft.com/office/2007/relationships/hdphoto" Target="../media/hdphoto21.wdp"/></Relationships>
</file>

<file path=ppt/slides/_rels/slide10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microsoft.com/office/2007/relationships/hdphoto" Target="../media/hdphoto22.wdp"/></Relationships>
</file>

<file path=ppt/slides/_rels/slide10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23.wdp"/></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5.wdp"/></Relationships>
</file>

<file path=ppt/slides/_rels/slide110.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microsoft.com/office/2007/relationships/hdphoto" Target="../media/hdphoto24.wdp"/></Relationships>
</file>

<file path=ppt/slides/_rels/slide111.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microsoft.com/office/2007/relationships/hdphoto" Target="../media/hdphoto25.wdp"/></Relationships>
</file>

<file path=ppt/slides/_rels/slide116.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6.wdp"/></Relationships>
</file>

<file path=ppt/slides/_rels/slide12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microsoft.com/office/2007/relationships/hdphoto" Target="../media/hdphoto26.wdp"/></Relationships>
</file>

<file path=ppt/slides/_rels/slide121.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7.wdp"/></Relationships>
</file>

<file path=ppt/slides/_rels/slide130.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microsoft.com/office/2007/relationships/hdphoto" Target="../media/hdphoto27.wdp"/></Relationships>
</file>

<file path=ppt/slides/_rels/slide13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8.wdp"/></Relationships>
</file>

<file path=ppt/slides/_rels/slide140.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130.jpeg"/></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130.jpeg"/></Relationships>
</file>

<file path=ppt/slides/_rels/slide14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5.jpeg"/></Relationships>
</file>

<file path=ppt/slides/_rels/slide15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135.jpeg"/></Relationships>
</file>

<file path=ppt/slides/_rels/slide156.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160.xml"/><Relationship Id="rId1" Type="http://schemas.openxmlformats.org/officeDocument/2006/relationships/slideLayout" Target="../slideLayouts/slideLayout2.xml"/><Relationship Id="rId4" Type="http://schemas.microsoft.com/office/2007/relationships/hdphoto" Target="../media/hdphoto28.wdp"/></Relationships>
</file>

<file path=ppt/slides/_rels/slide161.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162.xml"/><Relationship Id="rId1" Type="http://schemas.openxmlformats.org/officeDocument/2006/relationships/slideLayout" Target="../slideLayouts/slideLayout2.xml"/><Relationship Id="rId4" Type="http://schemas.microsoft.com/office/2007/relationships/hdphoto" Target="../media/hdphoto29.wdp"/></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2.xml"/><Relationship Id="rId1" Type="http://schemas.openxmlformats.org/officeDocument/2006/relationships/tags" Target="../tags/tag37.xml"/><Relationship Id="rId5" Type="http://schemas.microsoft.com/office/2007/relationships/hdphoto" Target="../media/hdphoto30.wdp"/><Relationship Id="rId4" Type="http://schemas.openxmlformats.org/officeDocument/2006/relationships/image" Target="../media/image142.jpeg"/></Relationships>
</file>

<file path=ppt/slides/_rels/slide164.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65.xml"/><Relationship Id="rId1" Type="http://schemas.openxmlformats.org/officeDocument/2006/relationships/slideLayout" Target="../slideLayouts/slideLayout2.xml"/><Relationship Id="rId4" Type="http://schemas.microsoft.com/office/2007/relationships/hdphoto" Target="../media/hdphoto31.wdp"/></Relationships>
</file>

<file path=ppt/slides/_rels/slide166.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66.xml"/><Relationship Id="rId1" Type="http://schemas.openxmlformats.org/officeDocument/2006/relationships/slideLayout" Target="../slideLayouts/slideLayout2.xml"/><Relationship Id="rId4" Type="http://schemas.microsoft.com/office/2007/relationships/hdphoto" Target="../media/hdphoto32.wdp"/></Relationships>
</file>

<file path=ppt/slides/_rels/slide167.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67.xml"/><Relationship Id="rId1" Type="http://schemas.openxmlformats.org/officeDocument/2006/relationships/slideLayout" Target="../slideLayouts/slideLayout2.xml"/><Relationship Id="rId5" Type="http://schemas.openxmlformats.org/officeDocument/2006/relationships/image" Target="../media/image146.jpg"/><Relationship Id="rId4" Type="http://schemas.microsoft.com/office/2007/relationships/hdphoto" Target="../media/hdphoto32.wdp"/></Relationships>
</file>

<file path=ppt/slides/_rels/slide168.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168.xml"/><Relationship Id="rId1" Type="http://schemas.openxmlformats.org/officeDocument/2006/relationships/slideLayout" Target="../slideLayouts/slideLayout2.xml"/><Relationship Id="rId4" Type="http://schemas.microsoft.com/office/2007/relationships/hdphoto" Target="../media/hdphoto33.wdp"/></Relationships>
</file>

<file path=ppt/slides/_rels/slide169.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169.xml"/><Relationship Id="rId1" Type="http://schemas.openxmlformats.org/officeDocument/2006/relationships/slideLayout" Target="../slideLayouts/slideLayout2.xml"/><Relationship Id="rId4" Type="http://schemas.microsoft.com/office/2007/relationships/hdphoto" Target="../media/hdphoto34.wdp"/></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150.jpg"/><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173.xml"/><Relationship Id="rId1" Type="http://schemas.openxmlformats.org/officeDocument/2006/relationships/slideLayout" Target="../slideLayouts/slideLayout2.xml"/><Relationship Id="rId4" Type="http://schemas.microsoft.com/office/2007/relationships/hdphoto" Target="../media/hdphoto35.wdp"/></Relationships>
</file>

<file path=ppt/slides/_rels/slide174.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158.jpg"/><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162.jpg"/><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90.xml"/><Relationship Id="rId1" Type="http://schemas.openxmlformats.org/officeDocument/2006/relationships/slideLayout" Target="../slideLayouts/slideLayout2.xml"/><Relationship Id="rId4" Type="http://schemas.microsoft.com/office/2007/relationships/hdphoto" Target="../media/hdphoto36.wdp"/></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164.jpeg"/></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164.jpeg"/></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165.jpeg"/></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165.jpeg"/></Relationships>
</file>

<file path=ppt/slides/_rels/slide195.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167.jpg"/><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2.xml"/><Relationship Id="rId1" Type="http://schemas.openxmlformats.org/officeDocument/2006/relationships/tags" Target="../tags/tag42.xml"/><Relationship Id="rId4" Type="http://schemas.openxmlformats.org/officeDocument/2006/relationships/image" Target="../media/image168.jpeg"/></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168.jpeg"/></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2.xml"/><Relationship Id="rId1" Type="http://schemas.openxmlformats.org/officeDocument/2006/relationships/tags" Target="../tags/tag44.xml"/><Relationship Id="rId4" Type="http://schemas.openxmlformats.org/officeDocument/2006/relationships/image" Target="../media/image169.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2.xml"/><Relationship Id="rId1" Type="http://schemas.openxmlformats.org/officeDocument/2006/relationships/tags" Target="../tags/tag45.xml"/><Relationship Id="rId4" Type="http://schemas.openxmlformats.org/officeDocument/2006/relationships/image" Target="../media/image169.jpeg"/></Relationships>
</file>

<file path=ppt/slides/_rels/slide201.xml.rels><?xml version="1.0" encoding="UTF-8" standalone="yes"?>
<Relationships xmlns="http://schemas.openxmlformats.org/package/2006/relationships"><Relationship Id="rId3" Type="http://schemas.openxmlformats.org/officeDocument/2006/relationships/image" Target="../media/image170.jpg"/><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image" Target="../media/image172.jpg"/><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172.jpg"/><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image" Target="../media/image173.jpg"/><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notesSlide" Target="../notesSlides/notesSlide207.xml"/><Relationship Id="rId1" Type="http://schemas.openxmlformats.org/officeDocument/2006/relationships/slideLayout" Target="../slideLayouts/slideLayout2.xml"/><Relationship Id="rId4" Type="http://schemas.microsoft.com/office/2007/relationships/hdphoto" Target="../media/hdphoto37.wdp"/></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4.xml"/><Relationship Id="rId5" Type="http://schemas.microsoft.com/office/2007/relationships/hdphoto" Target="../media/hdphoto9.wdp"/><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5.xml"/><Relationship Id="rId5" Type="http://schemas.microsoft.com/office/2007/relationships/hdphoto" Target="../media/hdphoto9.wdp"/><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37.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7.xml"/><Relationship Id="rId5" Type="http://schemas.microsoft.com/office/2007/relationships/hdphoto" Target="../media/hdphoto10.wdp"/><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8.xml"/><Relationship Id="rId5" Type="http://schemas.microsoft.com/office/2007/relationships/hdphoto" Target="../media/hdphoto10.wdp"/><Relationship Id="rId4" Type="http://schemas.openxmlformats.org/officeDocument/2006/relationships/image" Target="../media/image3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9.xml"/><Relationship Id="rId5" Type="http://schemas.microsoft.com/office/2007/relationships/hdphoto" Target="../media/hdphoto11.wdp"/><Relationship Id="rId4" Type="http://schemas.openxmlformats.org/officeDocument/2006/relationships/image" Target="../media/image39.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10.xml"/><Relationship Id="rId5" Type="http://schemas.microsoft.com/office/2007/relationships/hdphoto" Target="../media/hdphoto11.wdp"/><Relationship Id="rId4" Type="http://schemas.openxmlformats.org/officeDocument/2006/relationships/image" Target="../media/image39.jpeg"/></Relationships>
</file>

<file path=ppt/slides/_rels/slide4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microsoft.com/office/2007/relationships/hdphoto" Target="../media/hdphoto12.wdp"/></Relationships>
</file>

<file path=ppt/slides/_rels/slide4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12.wdp"/></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11.xml"/><Relationship Id="rId5" Type="http://schemas.microsoft.com/office/2007/relationships/hdphoto" Target="../media/hdphoto13.wdp"/><Relationship Id="rId4" Type="http://schemas.openxmlformats.org/officeDocument/2006/relationships/image" Target="../media/image42.jpeg"/></Relationships>
</file>

<file path=ppt/slides/_rels/slide4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12.xml"/><Relationship Id="rId5" Type="http://schemas.microsoft.com/office/2007/relationships/hdphoto" Target="../media/hdphoto14.wdp"/><Relationship Id="rId4" Type="http://schemas.openxmlformats.org/officeDocument/2006/relationships/image" Target="../media/image45.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4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47.jpeg"/></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microsoft.com/office/2007/relationships/hdphoto" Target="../media/hdphoto15.wdp"/></Relationships>
</file>

<file path=ppt/slides/_rels/slide5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microsoft.com/office/2007/relationships/hdphoto" Target="../media/hdphoto15.wdp"/></Relationships>
</file>

<file path=ppt/slides/_rels/slide5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52.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52.jpeg"/></Relationships>
</file>

<file path=ppt/slides/_rels/slide5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17.xml"/><Relationship Id="rId5" Type="http://schemas.microsoft.com/office/2007/relationships/hdphoto" Target="../media/hdphoto16.wdp"/><Relationship Id="rId4" Type="http://schemas.openxmlformats.org/officeDocument/2006/relationships/image" Target="../media/image55.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56.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56.jpeg"/></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58.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21.xml"/><Relationship Id="rId5" Type="http://schemas.microsoft.com/office/2007/relationships/hdphoto" Target="../media/hdphoto17.wdp"/><Relationship Id="rId4" Type="http://schemas.openxmlformats.org/officeDocument/2006/relationships/image" Target="../media/image59.jpeg"/></Relationships>
</file>

<file path=ppt/slides/_rels/slide6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2.xml"/><Relationship Id="rId5" Type="http://schemas.microsoft.com/office/2007/relationships/hdphoto" Target="../media/hdphoto18.wdp"/><Relationship Id="rId4" Type="http://schemas.openxmlformats.org/officeDocument/2006/relationships/image" Target="../media/image61.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23.xml"/><Relationship Id="rId5" Type="http://schemas.microsoft.com/office/2007/relationships/hdphoto" Target="../media/hdphoto19.wdp"/><Relationship Id="rId4" Type="http://schemas.openxmlformats.org/officeDocument/2006/relationships/image" Target="../media/image62.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63.jpe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64.jpeg"/></Relationships>
</file>

<file path=ppt/slides/_rels/slide7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67.jpeg"/></Relationships>
</file>

<file path=ppt/slides/_rels/slide7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69.jpeg"/></Relationships>
</file>

<file path=ppt/slides/_rels/slide7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8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75.jpe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76.jpeg"/></Relationships>
</file>

<file path=ppt/slides/_rels/slide86.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79.jpeg"/></Relationships>
</file>

<file path=ppt/slides/_rels/slide89.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3.wdp"/></Relationships>
</file>

<file path=ppt/slides/_rels/slide90.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83.jpe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83.jpeg"/></Relationships>
</file>

<file path=ppt/slides/_rels/slide97.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microsoft.com/office/2007/relationships/hdphoto" Target="../media/hdphoto20.wdp"/></Relationships>
</file>

<file path=ppt/slides/_rels/slide99.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a:t>
            </a:r>
            <a:r>
              <a:rPr lang="en-US"/>
              <a:t>Samuel 5</a:t>
            </a:r>
            <a:endParaRPr lang="en-US" dirty="0"/>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eep with their shepherd, mat01285.jpg"/>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35261" b="7173"/>
          <a:stretch/>
        </p:blipFill>
        <p:spPr>
          <a:xfrm>
            <a:off x="0" y="140676"/>
            <a:ext cx="9144000" cy="6705655"/>
          </a:xfrm>
          <a:prstGeom prst="rect">
            <a:avLst/>
          </a:prstGeom>
        </p:spPr>
      </p:pic>
      <p:sp>
        <p:nvSpPr>
          <p:cNvPr id="2" name="Text Placeholder 1"/>
          <p:cNvSpPr>
            <a:spLocks noGrp="1"/>
          </p:cNvSpPr>
          <p:nvPr>
            <p:ph type="body" sz="quarter" idx="10"/>
          </p:nvPr>
        </p:nvSpPr>
        <p:spPr/>
        <p:txBody>
          <a:bodyPr/>
          <a:lstStyle/>
          <a:p>
            <a:r>
              <a:rPr lang="en-US" dirty="0"/>
              <a:t>Shepherd with sheep</a:t>
            </a:r>
          </a:p>
        </p:txBody>
      </p:sp>
      <p:sp>
        <p:nvSpPr>
          <p:cNvPr id="3" name="Text Placeholder 2"/>
          <p:cNvSpPr>
            <a:spLocks noGrp="1"/>
          </p:cNvSpPr>
          <p:nvPr>
            <p:ph type="body" sz="quarter" idx="12"/>
          </p:nvPr>
        </p:nvSpPr>
        <p:spPr/>
        <p:txBody>
          <a:bodyPr/>
          <a:lstStyle/>
          <a:p>
            <a:r>
              <a:rPr lang="is-IS" dirty="0"/>
              <a:t>5:2</a:t>
            </a:r>
            <a:endParaRPr lang="en-US" dirty="0"/>
          </a:p>
        </p:txBody>
      </p:sp>
      <p:sp>
        <p:nvSpPr>
          <p:cNvPr id="4" name="Title 3"/>
          <p:cNvSpPr>
            <a:spLocks noGrp="1"/>
          </p:cNvSpPr>
          <p:nvPr>
            <p:ph type="title"/>
          </p:nvPr>
        </p:nvSpPr>
        <p:spPr/>
        <p:txBody>
          <a:bodyPr/>
          <a:lstStyle/>
          <a:p>
            <a:r>
              <a:rPr lang="en-US" dirty="0"/>
              <a:t>Yahweh said to you, “You shall be shepherd of my people Israel”</a:t>
            </a:r>
          </a:p>
        </p:txBody>
      </p:sp>
    </p:spTree>
    <p:extLst>
      <p:ext uri="{BB962C8B-B14F-4D97-AF65-F5344CB8AC3E}">
        <p14:creationId xmlns:p14="http://schemas.microsoft.com/office/powerpoint/2010/main" val="48813268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ing David street sign in Jerusalem, df07240497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“King David Street” sign in Jerusalem</a:t>
            </a:r>
          </a:p>
        </p:txBody>
      </p:sp>
      <p:sp>
        <p:nvSpPr>
          <p:cNvPr id="3" name="Text Placeholder 2"/>
          <p:cNvSpPr>
            <a:spLocks noGrp="1"/>
          </p:cNvSpPr>
          <p:nvPr>
            <p:ph type="body" sz="quarter" idx="12"/>
          </p:nvPr>
        </p:nvSpPr>
        <p:spPr/>
        <p:txBody>
          <a:bodyPr/>
          <a:lstStyle/>
          <a:p>
            <a:r>
              <a:rPr lang="en-US" dirty="0"/>
              <a:t>5:10</a:t>
            </a:r>
          </a:p>
        </p:txBody>
      </p:sp>
      <p:sp>
        <p:nvSpPr>
          <p:cNvPr id="4" name="Title 3"/>
          <p:cNvSpPr>
            <a:spLocks noGrp="1"/>
          </p:cNvSpPr>
          <p:nvPr>
            <p:ph type="title"/>
          </p:nvPr>
        </p:nvSpPr>
        <p:spPr/>
        <p:txBody>
          <a:bodyPr/>
          <a:lstStyle/>
          <a:p>
            <a:r>
              <a:rPr lang="en-US" dirty="0"/>
              <a:t>David became greater and greater, for Yahweh, the God of hosts, was with him</a:t>
            </a:r>
          </a:p>
        </p:txBody>
      </p:sp>
    </p:spTree>
    <p:extLst>
      <p:ext uri="{BB962C8B-B14F-4D97-AF65-F5344CB8AC3E}">
        <p14:creationId xmlns:p14="http://schemas.microsoft.com/office/powerpoint/2010/main" val="204420647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392AB382-BC85-4F80-922A-BB7A641D8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
        <p:nvSpPr>
          <p:cNvPr id="2" name="Text Placeholder 1"/>
          <p:cNvSpPr>
            <a:spLocks noGrp="1"/>
          </p:cNvSpPr>
          <p:nvPr>
            <p:ph type="body" sz="quarter" idx="10"/>
          </p:nvPr>
        </p:nvSpPr>
        <p:spPr/>
        <p:txBody>
          <a:bodyPr/>
          <a:lstStyle/>
          <a:p>
            <a:r>
              <a:rPr lang="en-US" dirty="0"/>
              <a:t>Hebrew inscription mentioning “Yahweh of Armies,” 8th century BC</a:t>
            </a:r>
          </a:p>
        </p:txBody>
      </p:sp>
      <p:sp>
        <p:nvSpPr>
          <p:cNvPr id="3" name="Text Placeholder 2"/>
          <p:cNvSpPr>
            <a:spLocks noGrp="1"/>
          </p:cNvSpPr>
          <p:nvPr>
            <p:ph type="body" sz="quarter" idx="12"/>
          </p:nvPr>
        </p:nvSpPr>
        <p:spPr/>
        <p:txBody>
          <a:bodyPr/>
          <a:lstStyle/>
          <a:p>
            <a:r>
              <a:rPr lang="en-US" dirty="0"/>
              <a:t>5:10</a:t>
            </a:r>
          </a:p>
        </p:txBody>
      </p:sp>
      <p:sp>
        <p:nvSpPr>
          <p:cNvPr id="4" name="Title 3"/>
          <p:cNvSpPr>
            <a:spLocks noGrp="1"/>
          </p:cNvSpPr>
          <p:nvPr>
            <p:ph type="title"/>
          </p:nvPr>
        </p:nvSpPr>
        <p:spPr/>
        <p:txBody>
          <a:bodyPr/>
          <a:lstStyle/>
          <a:p>
            <a:r>
              <a:rPr lang="en-US" dirty="0"/>
              <a:t>David became greater and greater, for Yahweh, the God of hosts, was with him</a:t>
            </a:r>
          </a:p>
        </p:txBody>
      </p:sp>
    </p:spTree>
    <p:extLst>
      <p:ext uri="{BB962C8B-B14F-4D97-AF65-F5344CB8AC3E}">
        <p14:creationId xmlns:p14="http://schemas.microsoft.com/office/powerpoint/2010/main" val="86853364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392AB382-BC85-4F80-922A-BB7A641D8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
        <p:nvSpPr>
          <p:cNvPr id="2" name="Text Placeholder 1"/>
          <p:cNvSpPr>
            <a:spLocks noGrp="1"/>
          </p:cNvSpPr>
          <p:nvPr>
            <p:ph type="body" sz="quarter" idx="10"/>
          </p:nvPr>
        </p:nvSpPr>
        <p:spPr/>
        <p:txBody>
          <a:bodyPr/>
          <a:lstStyle/>
          <a:p>
            <a:r>
              <a:rPr lang="en-US" dirty="0"/>
              <a:t>Hebrew inscription mentioning “Yahweh of Armies,” 8th century BC</a:t>
            </a:r>
          </a:p>
        </p:txBody>
      </p:sp>
      <p:sp>
        <p:nvSpPr>
          <p:cNvPr id="3" name="Text Placeholder 2"/>
          <p:cNvSpPr>
            <a:spLocks noGrp="1"/>
          </p:cNvSpPr>
          <p:nvPr>
            <p:ph type="body" sz="quarter" idx="12"/>
          </p:nvPr>
        </p:nvSpPr>
        <p:spPr/>
        <p:txBody>
          <a:bodyPr/>
          <a:lstStyle/>
          <a:p>
            <a:r>
              <a:rPr lang="en-US" dirty="0"/>
              <a:t>5:10</a:t>
            </a:r>
          </a:p>
        </p:txBody>
      </p:sp>
      <p:sp>
        <p:nvSpPr>
          <p:cNvPr id="4" name="Title 3"/>
          <p:cNvSpPr>
            <a:spLocks noGrp="1"/>
          </p:cNvSpPr>
          <p:nvPr>
            <p:ph type="title"/>
          </p:nvPr>
        </p:nvSpPr>
        <p:spPr/>
        <p:txBody>
          <a:bodyPr/>
          <a:lstStyle/>
          <a:p>
            <a:r>
              <a:rPr lang="en-US" dirty="0"/>
              <a:t>David became greater and greater, for Yahweh, the God of hosts, was with him</a:t>
            </a:r>
          </a:p>
        </p:txBody>
      </p:sp>
      <p:sp>
        <p:nvSpPr>
          <p:cNvPr id="5" name="Freeform 4"/>
          <p:cNvSpPr/>
          <p:nvPr/>
        </p:nvSpPr>
        <p:spPr>
          <a:xfrm>
            <a:off x="3666551" y="3503614"/>
            <a:ext cx="978477" cy="538162"/>
          </a:xfrm>
          <a:custGeom>
            <a:avLst/>
            <a:gdLst>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79450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12775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47625 w 1035050"/>
              <a:gd name="connsiteY1" fmla="*/ 315912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19326 w 987701"/>
              <a:gd name="connsiteY0" fmla="*/ 0 h 523875"/>
              <a:gd name="connsiteX1" fmla="*/ 276 w 987701"/>
              <a:gd name="connsiteY1" fmla="*/ 287337 h 523875"/>
              <a:gd name="connsiteX2" fmla="*/ 646388 w 987701"/>
              <a:gd name="connsiteY2" fmla="*/ 138112 h 523875"/>
              <a:gd name="connsiteX3" fmla="*/ 224114 w 987701"/>
              <a:gd name="connsiteY3" fmla="*/ 328612 h 523875"/>
              <a:gd name="connsiteX4" fmla="*/ 911501 w 987701"/>
              <a:gd name="connsiteY4" fmla="*/ 244475 h 523875"/>
              <a:gd name="connsiteX5" fmla="*/ 987701 w 987701"/>
              <a:gd name="connsiteY5" fmla="*/ 142875 h 523875"/>
              <a:gd name="connsiteX6" fmla="*/ 924201 w 987701"/>
              <a:gd name="connsiteY6" fmla="*/ 244475 h 523875"/>
              <a:gd name="connsiteX7" fmla="*/ 333651 w 987701"/>
              <a:gd name="connsiteY7" fmla="*/ 523875 h 523875"/>
              <a:gd name="connsiteX0" fmla="*/ 14621 w 987758"/>
              <a:gd name="connsiteY0" fmla="*/ 0 h 542925"/>
              <a:gd name="connsiteX1" fmla="*/ 333 w 987758"/>
              <a:gd name="connsiteY1" fmla="*/ 306387 h 542925"/>
              <a:gd name="connsiteX2" fmla="*/ 646445 w 987758"/>
              <a:gd name="connsiteY2" fmla="*/ 157162 h 542925"/>
              <a:gd name="connsiteX3" fmla="*/ 224171 w 987758"/>
              <a:gd name="connsiteY3" fmla="*/ 347662 h 542925"/>
              <a:gd name="connsiteX4" fmla="*/ 911558 w 987758"/>
              <a:gd name="connsiteY4" fmla="*/ 263525 h 542925"/>
              <a:gd name="connsiteX5" fmla="*/ 987758 w 987758"/>
              <a:gd name="connsiteY5" fmla="*/ 161925 h 542925"/>
              <a:gd name="connsiteX6" fmla="*/ 924258 w 987758"/>
              <a:gd name="connsiteY6" fmla="*/ 263525 h 542925"/>
              <a:gd name="connsiteX7" fmla="*/ 333708 w 987758"/>
              <a:gd name="connsiteY7" fmla="*/ 542925 h 542925"/>
              <a:gd name="connsiteX0" fmla="*/ 5340 w 978477"/>
              <a:gd name="connsiteY0" fmla="*/ 0 h 542925"/>
              <a:gd name="connsiteX1" fmla="*/ 577 w 978477"/>
              <a:gd name="connsiteY1" fmla="*/ 306387 h 542925"/>
              <a:gd name="connsiteX2" fmla="*/ 637164 w 978477"/>
              <a:gd name="connsiteY2" fmla="*/ 157162 h 542925"/>
              <a:gd name="connsiteX3" fmla="*/ 214890 w 978477"/>
              <a:gd name="connsiteY3" fmla="*/ 347662 h 542925"/>
              <a:gd name="connsiteX4" fmla="*/ 902277 w 978477"/>
              <a:gd name="connsiteY4" fmla="*/ 263525 h 542925"/>
              <a:gd name="connsiteX5" fmla="*/ 978477 w 978477"/>
              <a:gd name="connsiteY5" fmla="*/ 161925 h 542925"/>
              <a:gd name="connsiteX6" fmla="*/ 914977 w 978477"/>
              <a:gd name="connsiteY6" fmla="*/ 263525 h 542925"/>
              <a:gd name="connsiteX7" fmla="*/ 324427 w 978477"/>
              <a:gd name="connsiteY7" fmla="*/ 542925 h 542925"/>
              <a:gd name="connsiteX0" fmla="*/ 5340 w 978477"/>
              <a:gd name="connsiteY0" fmla="*/ 0 h 542925"/>
              <a:gd name="connsiteX1" fmla="*/ 577 w 978477"/>
              <a:gd name="connsiteY1" fmla="*/ 306387 h 542925"/>
              <a:gd name="connsiteX2" fmla="*/ 637164 w 978477"/>
              <a:gd name="connsiteY2" fmla="*/ 157162 h 542925"/>
              <a:gd name="connsiteX3" fmla="*/ 248227 w 978477"/>
              <a:gd name="connsiteY3" fmla="*/ 352425 h 542925"/>
              <a:gd name="connsiteX4" fmla="*/ 902277 w 978477"/>
              <a:gd name="connsiteY4" fmla="*/ 263525 h 542925"/>
              <a:gd name="connsiteX5" fmla="*/ 978477 w 978477"/>
              <a:gd name="connsiteY5" fmla="*/ 161925 h 542925"/>
              <a:gd name="connsiteX6" fmla="*/ 914977 w 978477"/>
              <a:gd name="connsiteY6" fmla="*/ 263525 h 542925"/>
              <a:gd name="connsiteX7" fmla="*/ 324427 w 978477"/>
              <a:gd name="connsiteY7" fmla="*/ 542925 h 542925"/>
              <a:gd name="connsiteX0" fmla="*/ 5340 w 978477"/>
              <a:gd name="connsiteY0" fmla="*/ 0 h 538162"/>
              <a:gd name="connsiteX1" fmla="*/ 577 w 978477"/>
              <a:gd name="connsiteY1" fmla="*/ 306387 h 538162"/>
              <a:gd name="connsiteX2" fmla="*/ 637164 w 978477"/>
              <a:gd name="connsiteY2" fmla="*/ 157162 h 538162"/>
              <a:gd name="connsiteX3" fmla="*/ 248227 w 978477"/>
              <a:gd name="connsiteY3" fmla="*/ 352425 h 538162"/>
              <a:gd name="connsiteX4" fmla="*/ 902277 w 978477"/>
              <a:gd name="connsiteY4" fmla="*/ 263525 h 538162"/>
              <a:gd name="connsiteX5" fmla="*/ 978477 w 978477"/>
              <a:gd name="connsiteY5" fmla="*/ 161925 h 538162"/>
              <a:gd name="connsiteX6" fmla="*/ 914977 w 978477"/>
              <a:gd name="connsiteY6" fmla="*/ 263525 h 538162"/>
              <a:gd name="connsiteX7" fmla="*/ 362527 w 978477"/>
              <a:gd name="connsiteY7" fmla="*/ 538162 h 53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8477" h="538162">
                <a:moveTo>
                  <a:pt x="5340" y="0"/>
                </a:moveTo>
                <a:cubicBezTo>
                  <a:pt x="8515" y="97367"/>
                  <a:pt x="-2598" y="209020"/>
                  <a:pt x="577" y="306387"/>
                </a:cubicBezTo>
                <a:cubicBezTo>
                  <a:pt x="373904" y="200289"/>
                  <a:pt x="409093" y="198966"/>
                  <a:pt x="637164" y="157162"/>
                </a:cubicBezTo>
                <a:lnTo>
                  <a:pt x="248227" y="352425"/>
                </a:lnTo>
                <a:lnTo>
                  <a:pt x="902277" y="263525"/>
                </a:lnTo>
                <a:cubicBezTo>
                  <a:pt x="927677" y="229658"/>
                  <a:pt x="957840" y="229129"/>
                  <a:pt x="978477" y="161925"/>
                </a:cubicBezTo>
                <a:cubicBezTo>
                  <a:pt x="957310" y="210080"/>
                  <a:pt x="936144" y="229658"/>
                  <a:pt x="914977" y="263525"/>
                </a:cubicBezTo>
                <a:cubicBezTo>
                  <a:pt x="718127" y="356658"/>
                  <a:pt x="630815" y="440266"/>
                  <a:pt x="362527" y="538162"/>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2066926" y="3473452"/>
            <a:ext cx="1371600" cy="1116012"/>
          </a:xfrm>
          <a:custGeom>
            <a:avLst/>
            <a:gdLst>
              <a:gd name="connsiteX0" fmla="*/ 1282700 w 1371600"/>
              <a:gd name="connsiteY0" fmla="*/ 323850 h 1187450"/>
              <a:gd name="connsiteX1" fmla="*/ 81280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54137 w 1371600"/>
              <a:gd name="connsiteY0" fmla="*/ 319087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44513 w 1371600"/>
              <a:gd name="connsiteY6" fmla="*/ 1082675 h 1187450"/>
              <a:gd name="connsiteX7" fmla="*/ 0 w 1371600"/>
              <a:gd name="connsiteY7" fmla="*/ 1187450 h 1187450"/>
              <a:gd name="connsiteX0" fmla="*/ 1335087 w 1371600"/>
              <a:gd name="connsiteY0" fmla="*/ 333374 h 1187450"/>
              <a:gd name="connsiteX1" fmla="*/ 85090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44513 w 1371600"/>
              <a:gd name="connsiteY6" fmla="*/ 1082675 h 1187450"/>
              <a:gd name="connsiteX7" fmla="*/ 0 w 1371600"/>
              <a:gd name="connsiteY7" fmla="*/ 1187450 h 1187450"/>
              <a:gd name="connsiteX0" fmla="*/ 1335087 w 1371600"/>
              <a:gd name="connsiteY0" fmla="*/ 285749 h 1139825"/>
              <a:gd name="connsiteX1" fmla="*/ 850900 w 1371600"/>
              <a:gd name="connsiteY1" fmla="*/ 377825 h 1139825"/>
              <a:gd name="connsiteX2" fmla="*/ 1366837 w 1371600"/>
              <a:gd name="connsiteY2" fmla="*/ 0 h 1139825"/>
              <a:gd name="connsiteX3" fmla="*/ 1371600 w 1371600"/>
              <a:gd name="connsiteY3" fmla="*/ 288925 h 1139825"/>
              <a:gd name="connsiteX4" fmla="*/ 1250950 w 1371600"/>
              <a:gd name="connsiteY4" fmla="*/ 879475 h 1139825"/>
              <a:gd name="connsiteX5" fmla="*/ 812800 w 1371600"/>
              <a:gd name="connsiteY5" fmla="*/ 993775 h 1139825"/>
              <a:gd name="connsiteX6" fmla="*/ 544513 w 1371600"/>
              <a:gd name="connsiteY6" fmla="*/ 1035050 h 1139825"/>
              <a:gd name="connsiteX7" fmla="*/ 0 w 1371600"/>
              <a:gd name="connsiteY7" fmla="*/ 1139825 h 1139825"/>
              <a:gd name="connsiteX0" fmla="*/ 1335087 w 1371600"/>
              <a:gd name="connsiteY0" fmla="*/ 261936 h 1116012"/>
              <a:gd name="connsiteX1" fmla="*/ 850900 w 1371600"/>
              <a:gd name="connsiteY1" fmla="*/ 354012 h 1116012"/>
              <a:gd name="connsiteX2" fmla="*/ 1366837 w 1371600"/>
              <a:gd name="connsiteY2" fmla="*/ 0 h 1116012"/>
              <a:gd name="connsiteX3" fmla="*/ 1371600 w 1371600"/>
              <a:gd name="connsiteY3" fmla="*/ 265112 h 1116012"/>
              <a:gd name="connsiteX4" fmla="*/ 1250950 w 1371600"/>
              <a:gd name="connsiteY4" fmla="*/ 855662 h 1116012"/>
              <a:gd name="connsiteX5" fmla="*/ 812800 w 1371600"/>
              <a:gd name="connsiteY5" fmla="*/ 969962 h 1116012"/>
              <a:gd name="connsiteX6" fmla="*/ 544513 w 1371600"/>
              <a:gd name="connsiteY6" fmla="*/ 1011237 h 1116012"/>
              <a:gd name="connsiteX7" fmla="*/ 0 w 1371600"/>
              <a:gd name="connsiteY7" fmla="*/ 1116012 h 111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116012">
                <a:moveTo>
                  <a:pt x="1335087" y="261936"/>
                </a:moveTo>
                <a:cubicBezTo>
                  <a:pt x="1154641" y="292628"/>
                  <a:pt x="1031346" y="323320"/>
                  <a:pt x="850900" y="354012"/>
                </a:cubicBezTo>
                <a:cubicBezTo>
                  <a:pt x="1046692" y="159808"/>
                  <a:pt x="1194857" y="89429"/>
                  <a:pt x="1366837" y="0"/>
                </a:cubicBezTo>
                <a:cubicBezTo>
                  <a:pt x="1368425" y="96308"/>
                  <a:pt x="1370012" y="168804"/>
                  <a:pt x="1371600" y="265112"/>
                </a:cubicBezTo>
                <a:lnTo>
                  <a:pt x="1250950" y="855662"/>
                </a:lnTo>
                <a:cubicBezTo>
                  <a:pt x="1191154" y="877888"/>
                  <a:pt x="930539" y="944033"/>
                  <a:pt x="812800" y="969962"/>
                </a:cubicBezTo>
                <a:cubicBezTo>
                  <a:pt x="695061" y="995891"/>
                  <a:pt x="678132" y="997275"/>
                  <a:pt x="544513" y="1011237"/>
                </a:cubicBezTo>
                <a:cubicBezTo>
                  <a:pt x="360190" y="1030497"/>
                  <a:pt x="179917" y="1071562"/>
                  <a:pt x="0" y="1116012"/>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2316161" y="3408363"/>
            <a:ext cx="641350" cy="1473200"/>
          </a:xfrm>
          <a:custGeom>
            <a:avLst/>
            <a:gdLst>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350" h="1473200">
                <a:moveTo>
                  <a:pt x="546100" y="0"/>
                </a:moveTo>
                <a:lnTo>
                  <a:pt x="0" y="355600"/>
                </a:lnTo>
                <a:lnTo>
                  <a:pt x="641350" y="146050"/>
                </a:lnTo>
                <a:lnTo>
                  <a:pt x="241300" y="273050"/>
                </a:lnTo>
                <a:lnTo>
                  <a:pt x="139700" y="19050"/>
                </a:lnTo>
                <a:cubicBezTo>
                  <a:pt x="151342" y="47625"/>
                  <a:pt x="267758" y="285750"/>
                  <a:pt x="311150" y="444500"/>
                </a:cubicBezTo>
                <a:cubicBezTo>
                  <a:pt x="354542" y="603250"/>
                  <a:pt x="357141" y="799435"/>
                  <a:pt x="400050" y="971550"/>
                </a:cubicBezTo>
                <a:cubicBezTo>
                  <a:pt x="442797" y="1143015"/>
                  <a:pt x="514350" y="1305983"/>
                  <a:pt x="571500" y="1473200"/>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1528755" y="3505200"/>
            <a:ext cx="984250" cy="654050"/>
          </a:xfrm>
          <a:custGeom>
            <a:avLst/>
            <a:gdLst>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4250" h="654050">
                <a:moveTo>
                  <a:pt x="781050" y="0"/>
                </a:moveTo>
                <a:lnTo>
                  <a:pt x="508000" y="177800"/>
                </a:lnTo>
                <a:lnTo>
                  <a:pt x="984250" y="501650"/>
                </a:lnTo>
                <a:lnTo>
                  <a:pt x="323850" y="38100"/>
                </a:lnTo>
                <a:lnTo>
                  <a:pt x="508000" y="165100"/>
                </a:lnTo>
                <a:cubicBezTo>
                  <a:pt x="488950" y="215900"/>
                  <a:pt x="256157" y="304320"/>
                  <a:pt x="209550" y="342900"/>
                </a:cubicBezTo>
                <a:cubicBezTo>
                  <a:pt x="147680" y="394114"/>
                  <a:pt x="69850" y="550333"/>
                  <a:pt x="0" y="654050"/>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4765040" y="3002756"/>
            <a:ext cx="2915920" cy="1943894"/>
            <a:chOff x="4765040" y="3002756"/>
            <a:chExt cx="2915920" cy="1943894"/>
          </a:xfrm>
        </p:grpSpPr>
        <p:sp>
          <p:nvSpPr>
            <p:cNvPr id="23" name="Freeform 22"/>
            <p:cNvSpPr/>
            <p:nvPr/>
          </p:nvSpPr>
          <p:spPr>
            <a:xfrm>
              <a:off x="6918960" y="3048000"/>
              <a:ext cx="762000" cy="499984"/>
            </a:xfrm>
            <a:custGeom>
              <a:avLst/>
              <a:gdLst>
                <a:gd name="connsiteX0" fmla="*/ 0 w 762000"/>
                <a:gd name="connsiteY0" fmla="*/ 251460 h 518160"/>
                <a:gd name="connsiteX1" fmla="*/ 472440 w 762000"/>
                <a:gd name="connsiteY1" fmla="*/ 0 h 518160"/>
                <a:gd name="connsiteX2" fmla="*/ 373380 w 762000"/>
                <a:gd name="connsiteY2" fmla="*/ 281940 h 518160"/>
                <a:gd name="connsiteX3" fmla="*/ 53340 w 762000"/>
                <a:gd name="connsiteY3" fmla="*/ 358140 h 518160"/>
                <a:gd name="connsiteX4" fmla="*/ 373380 w 762000"/>
                <a:gd name="connsiteY4" fmla="*/ 281940 h 518160"/>
                <a:gd name="connsiteX5" fmla="*/ 358140 w 762000"/>
                <a:gd name="connsiteY5" fmla="*/ 518160 h 518160"/>
                <a:gd name="connsiteX6" fmla="*/ 762000 w 762000"/>
                <a:gd name="connsiteY6" fmla="*/ 320040 h 518160"/>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66237 w 762000"/>
                <a:gd name="connsiteY4" fmla="*/ 267652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66237 w 762000"/>
                <a:gd name="connsiteY4" fmla="*/ 267652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1000 w 762000"/>
                <a:gd name="connsiteY4" fmla="*/ 281940 h 518926"/>
                <a:gd name="connsiteX5" fmla="*/ 358140 w 762000"/>
                <a:gd name="connsiteY5" fmla="*/ 518160 h 518926"/>
                <a:gd name="connsiteX6" fmla="*/ 762000 w 762000"/>
                <a:gd name="connsiteY6" fmla="*/ 320040 h 518926"/>
                <a:gd name="connsiteX0" fmla="*/ 0 w 762000"/>
                <a:gd name="connsiteY0" fmla="*/ 251460 h 485798"/>
                <a:gd name="connsiteX1" fmla="*/ 472440 w 762000"/>
                <a:gd name="connsiteY1" fmla="*/ 0 h 485798"/>
                <a:gd name="connsiteX2" fmla="*/ 373380 w 762000"/>
                <a:gd name="connsiteY2" fmla="*/ 281940 h 485798"/>
                <a:gd name="connsiteX3" fmla="*/ 53340 w 762000"/>
                <a:gd name="connsiteY3" fmla="*/ 358140 h 485798"/>
                <a:gd name="connsiteX4" fmla="*/ 371000 w 762000"/>
                <a:gd name="connsiteY4" fmla="*/ 281940 h 485798"/>
                <a:gd name="connsiteX5" fmla="*/ 362902 w 762000"/>
                <a:gd name="connsiteY5" fmla="*/ 484823 h 485798"/>
                <a:gd name="connsiteX6" fmla="*/ 762000 w 762000"/>
                <a:gd name="connsiteY6" fmla="*/ 320040 h 485798"/>
                <a:gd name="connsiteX0" fmla="*/ 0 w 762000"/>
                <a:gd name="connsiteY0" fmla="*/ 251460 h 499984"/>
                <a:gd name="connsiteX1" fmla="*/ 472440 w 762000"/>
                <a:gd name="connsiteY1" fmla="*/ 0 h 499984"/>
                <a:gd name="connsiteX2" fmla="*/ 373380 w 762000"/>
                <a:gd name="connsiteY2" fmla="*/ 281940 h 499984"/>
                <a:gd name="connsiteX3" fmla="*/ 53340 w 762000"/>
                <a:gd name="connsiteY3" fmla="*/ 358140 h 499984"/>
                <a:gd name="connsiteX4" fmla="*/ 371000 w 762000"/>
                <a:gd name="connsiteY4" fmla="*/ 281940 h 499984"/>
                <a:gd name="connsiteX5" fmla="*/ 360520 w 762000"/>
                <a:gd name="connsiteY5" fmla="*/ 499111 h 499984"/>
                <a:gd name="connsiteX6" fmla="*/ 762000 w 762000"/>
                <a:gd name="connsiteY6" fmla="*/ 320040 h 499984"/>
                <a:gd name="connsiteX0" fmla="*/ 0 w 762000"/>
                <a:gd name="connsiteY0" fmla="*/ 251460 h 499984"/>
                <a:gd name="connsiteX1" fmla="*/ 472440 w 762000"/>
                <a:gd name="connsiteY1" fmla="*/ 0 h 499984"/>
                <a:gd name="connsiteX2" fmla="*/ 373380 w 762000"/>
                <a:gd name="connsiteY2" fmla="*/ 281940 h 499984"/>
                <a:gd name="connsiteX3" fmla="*/ 53340 w 762000"/>
                <a:gd name="connsiteY3" fmla="*/ 358140 h 499984"/>
                <a:gd name="connsiteX4" fmla="*/ 371000 w 762000"/>
                <a:gd name="connsiteY4" fmla="*/ 281940 h 499984"/>
                <a:gd name="connsiteX5" fmla="*/ 360520 w 762000"/>
                <a:gd name="connsiteY5" fmla="*/ 499111 h 499984"/>
                <a:gd name="connsiteX6" fmla="*/ 762000 w 762000"/>
                <a:gd name="connsiteY6" fmla="*/ 320040 h 4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0" h="499984">
                  <a:moveTo>
                    <a:pt x="0" y="251460"/>
                  </a:moveTo>
                  <a:cubicBezTo>
                    <a:pt x="226537" y="72390"/>
                    <a:pt x="448310" y="-11430"/>
                    <a:pt x="472440" y="0"/>
                  </a:cubicBezTo>
                  <a:cubicBezTo>
                    <a:pt x="444182" y="115412"/>
                    <a:pt x="375444" y="218916"/>
                    <a:pt x="373380" y="281940"/>
                  </a:cubicBezTo>
                  <a:lnTo>
                    <a:pt x="53340" y="358140"/>
                  </a:lnTo>
                  <a:cubicBezTo>
                    <a:pt x="146685" y="333533"/>
                    <a:pt x="264320" y="307340"/>
                    <a:pt x="371000" y="281940"/>
                  </a:cubicBezTo>
                  <a:cubicBezTo>
                    <a:pt x="354014" y="365443"/>
                    <a:pt x="358456" y="422752"/>
                    <a:pt x="360520" y="499111"/>
                  </a:cubicBezTo>
                  <a:cubicBezTo>
                    <a:pt x="392746" y="511652"/>
                    <a:pt x="627380" y="386080"/>
                    <a:pt x="762000" y="32004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6187440" y="3055620"/>
              <a:ext cx="1127760" cy="1303020"/>
            </a:xfrm>
            <a:custGeom>
              <a:avLst/>
              <a:gdLst>
                <a:gd name="connsiteX0" fmla="*/ 1127760 w 1127760"/>
                <a:gd name="connsiteY0" fmla="*/ 1303020 h 1303020"/>
                <a:gd name="connsiteX1" fmla="*/ 632460 w 1127760"/>
                <a:gd name="connsiteY1" fmla="*/ 411480 h 1303020"/>
                <a:gd name="connsiteX2" fmla="*/ 144780 w 1127760"/>
                <a:gd name="connsiteY2" fmla="*/ 754380 h 1303020"/>
                <a:gd name="connsiteX3" fmla="*/ 647700 w 1127760"/>
                <a:gd name="connsiteY3" fmla="*/ 419100 h 1303020"/>
                <a:gd name="connsiteX4" fmla="*/ 533400 w 1127760"/>
                <a:gd name="connsiteY4" fmla="*/ 281940 h 1303020"/>
                <a:gd name="connsiteX5" fmla="*/ 76200 w 1127760"/>
                <a:gd name="connsiteY5" fmla="*/ 510540 h 1303020"/>
                <a:gd name="connsiteX6" fmla="*/ 548640 w 1127760"/>
                <a:gd name="connsiteY6" fmla="*/ 281940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48640 w 1127760"/>
                <a:gd name="connsiteY6" fmla="*/ 281940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67189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66675 w 1127760"/>
                <a:gd name="connsiteY5" fmla="*/ 508159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67189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420053 w 1127760"/>
                <a:gd name="connsiteY3" fmla="*/ 639128 h 1303020"/>
                <a:gd name="connsiteX4" fmla="*/ 633413 w 1127760"/>
                <a:gd name="connsiteY4" fmla="*/ 411956 h 1303020"/>
                <a:gd name="connsiteX5" fmla="*/ 533400 w 1127760"/>
                <a:gd name="connsiteY5" fmla="*/ 281940 h 1303020"/>
                <a:gd name="connsiteX6" fmla="*/ 66675 w 1127760"/>
                <a:gd name="connsiteY6" fmla="*/ 508159 h 1303020"/>
                <a:gd name="connsiteX7" fmla="*/ 534353 w 1127760"/>
                <a:gd name="connsiteY7" fmla="*/ 286702 h 1303020"/>
                <a:gd name="connsiteX8" fmla="*/ 417195 w 1127760"/>
                <a:gd name="connsiteY8" fmla="*/ 124778 h 1303020"/>
                <a:gd name="connsiteX9" fmla="*/ 541020 w 1127760"/>
                <a:gd name="connsiteY9" fmla="*/ 0 h 1303020"/>
                <a:gd name="connsiteX10" fmla="*/ 0 w 1127760"/>
                <a:gd name="connsiteY10" fmla="*/ 367189 h 1303020"/>
                <a:gd name="connsiteX0" fmla="*/ 1127760 w 1127760"/>
                <a:gd name="connsiteY0" fmla="*/ 1303020 h 1303020"/>
                <a:gd name="connsiteX1" fmla="*/ 632460 w 1127760"/>
                <a:gd name="connsiteY1" fmla="*/ 411480 h 1303020"/>
                <a:gd name="connsiteX2" fmla="*/ 420053 w 1127760"/>
                <a:gd name="connsiteY2" fmla="*/ 646271 h 1303020"/>
                <a:gd name="connsiteX3" fmla="*/ 144780 w 1127760"/>
                <a:gd name="connsiteY3" fmla="*/ 754380 h 1303020"/>
                <a:gd name="connsiteX4" fmla="*/ 420053 w 1127760"/>
                <a:gd name="connsiteY4" fmla="*/ 639128 h 1303020"/>
                <a:gd name="connsiteX5" fmla="*/ 633413 w 1127760"/>
                <a:gd name="connsiteY5" fmla="*/ 411956 h 1303020"/>
                <a:gd name="connsiteX6" fmla="*/ 533400 w 1127760"/>
                <a:gd name="connsiteY6" fmla="*/ 281940 h 1303020"/>
                <a:gd name="connsiteX7" fmla="*/ 66675 w 1127760"/>
                <a:gd name="connsiteY7" fmla="*/ 508159 h 1303020"/>
                <a:gd name="connsiteX8" fmla="*/ 534353 w 1127760"/>
                <a:gd name="connsiteY8" fmla="*/ 286702 h 1303020"/>
                <a:gd name="connsiteX9" fmla="*/ 417195 w 1127760"/>
                <a:gd name="connsiteY9" fmla="*/ 124778 h 1303020"/>
                <a:gd name="connsiteX10" fmla="*/ 541020 w 1127760"/>
                <a:gd name="connsiteY10" fmla="*/ 0 h 1303020"/>
                <a:gd name="connsiteX11" fmla="*/ 0 w 1127760"/>
                <a:gd name="connsiteY11" fmla="*/ 367189 h 1303020"/>
                <a:gd name="connsiteX0" fmla="*/ 1127760 w 1127760"/>
                <a:gd name="connsiteY0" fmla="*/ 1303020 h 1303020"/>
                <a:gd name="connsiteX1" fmla="*/ 632460 w 1127760"/>
                <a:gd name="connsiteY1" fmla="*/ 411480 h 1303020"/>
                <a:gd name="connsiteX2" fmla="*/ 420053 w 1127760"/>
                <a:gd name="connsiteY2" fmla="*/ 646271 h 1303020"/>
                <a:gd name="connsiteX3" fmla="*/ 144780 w 1127760"/>
                <a:gd name="connsiteY3" fmla="*/ 754380 h 1303020"/>
                <a:gd name="connsiteX4" fmla="*/ 420053 w 1127760"/>
                <a:gd name="connsiteY4" fmla="*/ 639128 h 1303020"/>
                <a:gd name="connsiteX5" fmla="*/ 633413 w 1127760"/>
                <a:gd name="connsiteY5" fmla="*/ 411956 h 1303020"/>
                <a:gd name="connsiteX6" fmla="*/ 533400 w 1127760"/>
                <a:gd name="connsiteY6" fmla="*/ 281940 h 1303020"/>
                <a:gd name="connsiteX7" fmla="*/ 66675 w 1127760"/>
                <a:gd name="connsiteY7" fmla="*/ 508159 h 1303020"/>
                <a:gd name="connsiteX8" fmla="*/ 534353 w 1127760"/>
                <a:gd name="connsiteY8" fmla="*/ 286702 h 1303020"/>
                <a:gd name="connsiteX9" fmla="*/ 417195 w 1127760"/>
                <a:gd name="connsiteY9" fmla="*/ 124778 h 1303020"/>
                <a:gd name="connsiteX10" fmla="*/ 541020 w 1127760"/>
                <a:gd name="connsiteY10" fmla="*/ 0 h 1303020"/>
                <a:gd name="connsiteX11" fmla="*/ 0 w 1127760"/>
                <a:gd name="connsiteY11" fmla="*/ 367189 h 130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760" h="1303020">
                  <a:moveTo>
                    <a:pt x="1127760" y="1303020"/>
                  </a:moveTo>
                  <a:lnTo>
                    <a:pt x="632460" y="411480"/>
                  </a:lnTo>
                  <a:cubicBezTo>
                    <a:pt x="544195" y="472281"/>
                    <a:pt x="489268" y="575945"/>
                    <a:pt x="420053" y="646271"/>
                  </a:cubicBezTo>
                  <a:lnTo>
                    <a:pt x="144780" y="754380"/>
                  </a:lnTo>
                  <a:cubicBezTo>
                    <a:pt x="196850" y="719138"/>
                    <a:pt x="367983" y="674370"/>
                    <a:pt x="420053" y="639128"/>
                  </a:cubicBezTo>
                  <a:lnTo>
                    <a:pt x="633413" y="411956"/>
                  </a:lnTo>
                  <a:lnTo>
                    <a:pt x="533400" y="281940"/>
                  </a:lnTo>
                  <a:lnTo>
                    <a:pt x="66675" y="508159"/>
                  </a:lnTo>
                  <a:lnTo>
                    <a:pt x="534353" y="286702"/>
                  </a:lnTo>
                  <a:lnTo>
                    <a:pt x="417195" y="124778"/>
                  </a:lnTo>
                  <a:lnTo>
                    <a:pt x="541020" y="0"/>
                  </a:lnTo>
                  <a:cubicBezTo>
                    <a:pt x="360680" y="129540"/>
                    <a:pt x="363696" y="209074"/>
                    <a:pt x="0" y="367189"/>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5897880" y="3002756"/>
              <a:ext cx="708660" cy="1912143"/>
            </a:xfrm>
            <a:custGeom>
              <a:avLst/>
              <a:gdLst>
                <a:gd name="connsiteX0" fmla="*/ 708660 w 708660"/>
                <a:gd name="connsiteY0" fmla="*/ 1905000 h 1905000"/>
                <a:gd name="connsiteX1" fmla="*/ 525780 w 708660"/>
                <a:gd name="connsiteY1" fmla="*/ 1242060 h 1905000"/>
                <a:gd name="connsiteX2" fmla="*/ 182880 w 708660"/>
                <a:gd name="connsiteY2" fmla="*/ 259080 h 1905000"/>
                <a:gd name="connsiteX3" fmla="*/ 68580 w 708660"/>
                <a:gd name="connsiteY3" fmla="*/ 396240 h 1905000"/>
                <a:gd name="connsiteX4" fmla="*/ 281940 w 708660"/>
                <a:gd name="connsiteY4" fmla="*/ 121920 h 1905000"/>
                <a:gd name="connsiteX5" fmla="*/ 0 w 708660"/>
                <a:gd name="connsiteY5" fmla="*/ 167640 h 1905000"/>
                <a:gd name="connsiteX6" fmla="*/ 167640 w 708660"/>
                <a:gd name="connsiteY6" fmla="*/ 0 h 1905000"/>
                <a:gd name="connsiteX0" fmla="*/ 708660 w 708660"/>
                <a:gd name="connsiteY0" fmla="*/ 1905000 h 1905000"/>
                <a:gd name="connsiteX1" fmla="*/ 525780 w 708660"/>
                <a:gd name="connsiteY1" fmla="*/ 1242060 h 1905000"/>
                <a:gd name="connsiteX2" fmla="*/ 182880 w 708660"/>
                <a:gd name="connsiteY2" fmla="*/ 259080 h 1905000"/>
                <a:gd name="connsiteX3" fmla="*/ 68580 w 708660"/>
                <a:gd name="connsiteY3" fmla="*/ 396240 h 1905000"/>
                <a:gd name="connsiteX4" fmla="*/ 281940 w 708660"/>
                <a:gd name="connsiteY4" fmla="*/ 121920 h 1905000"/>
                <a:gd name="connsiteX5" fmla="*/ 0 w 708660"/>
                <a:gd name="connsiteY5" fmla="*/ 167640 h 1905000"/>
                <a:gd name="connsiteX6" fmla="*/ 167640 w 708660"/>
                <a:gd name="connsiteY6" fmla="*/ 0 h 1905000"/>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73355 w 708660"/>
                <a:gd name="connsiteY2" fmla="*/ 244791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73355 w 708660"/>
                <a:gd name="connsiteY2" fmla="*/ 244791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8660" h="1912143">
                  <a:moveTo>
                    <a:pt x="708660" y="1912143"/>
                  </a:moveTo>
                  <a:lnTo>
                    <a:pt x="525780" y="1249203"/>
                  </a:lnTo>
                  <a:lnTo>
                    <a:pt x="173355" y="244791"/>
                  </a:lnTo>
                  <a:cubicBezTo>
                    <a:pt x="116204" y="303212"/>
                    <a:pt x="87630" y="352106"/>
                    <a:pt x="44767" y="405764"/>
                  </a:cubicBezTo>
                  <a:cubicBezTo>
                    <a:pt x="137319" y="259556"/>
                    <a:pt x="265589" y="163353"/>
                    <a:pt x="281940" y="129063"/>
                  </a:cubicBezTo>
                  <a:cubicBezTo>
                    <a:pt x="254635" y="125253"/>
                    <a:pt x="39212" y="183355"/>
                    <a:pt x="0" y="174783"/>
                  </a:cubicBezTo>
                  <a:cubicBezTo>
                    <a:pt x="13017" y="111759"/>
                    <a:pt x="92710" y="55880"/>
                    <a:pt x="148590" y="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4765040" y="3460750"/>
              <a:ext cx="1775460" cy="1485900"/>
            </a:xfrm>
            <a:custGeom>
              <a:avLst/>
              <a:gdLst>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487680 w 1775460"/>
                <a:gd name="connsiteY5" fmla="*/ 434340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487680 w 1775460"/>
                <a:gd name="connsiteY5" fmla="*/ 434340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68229 w 1775460"/>
                <a:gd name="connsiteY2" fmla="*/ 589121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68229 w 1775460"/>
                <a:gd name="connsiteY2" fmla="*/ 589121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5460" h="1485900">
                  <a:moveTo>
                    <a:pt x="1775460" y="1485900"/>
                  </a:moveTo>
                  <a:cubicBezTo>
                    <a:pt x="1676400" y="1325880"/>
                    <a:pt x="1596152" y="1155303"/>
                    <a:pt x="1478280" y="1005840"/>
                  </a:cubicBezTo>
                  <a:cubicBezTo>
                    <a:pt x="1360408" y="856377"/>
                    <a:pt x="1183243" y="719693"/>
                    <a:pt x="1068229" y="589121"/>
                  </a:cubicBezTo>
                  <a:cubicBezTo>
                    <a:pt x="953215" y="458549"/>
                    <a:pt x="891382" y="386874"/>
                    <a:pt x="788194" y="222409"/>
                  </a:cubicBezTo>
                  <a:lnTo>
                    <a:pt x="1089660" y="0"/>
                  </a:lnTo>
                  <a:cubicBezTo>
                    <a:pt x="1037590" y="31750"/>
                    <a:pt x="712152" y="287337"/>
                    <a:pt x="530542" y="391477"/>
                  </a:cubicBezTo>
                  <a:cubicBezTo>
                    <a:pt x="348932" y="495617"/>
                    <a:pt x="162560" y="561340"/>
                    <a:pt x="0" y="62484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5072221" y="3887469"/>
              <a:ext cx="523399" cy="268605"/>
            </a:xfrm>
            <a:custGeom>
              <a:avLst/>
              <a:gdLst>
                <a:gd name="connsiteX0" fmla="*/ 563880 w 563880"/>
                <a:gd name="connsiteY0" fmla="*/ 0 h 297180"/>
                <a:gd name="connsiteX1" fmla="*/ 297180 w 563880"/>
                <a:gd name="connsiteY1" fmla="*/ 182880 h 297180"/>
                <a:gd name="connsiteX2" fmla="*/ 0 w 563880"/>
                <a:gd name="connsiteY2" fmla="*/ 297180 h 297180"/>
                <a:gd name="connsiteX0" fmla="*/ 563880 w 563880"/>
                <a:gd name="connsiteY0" fmla="*/ 0 h 297180"/>
                <a:gd name="connsiteX1" fmla="*/ 297180 w 563880"/>
                <a:gd name="connsiteY1" fmla="*/ 182880 h 297180"/>
                <a:gd name="connsiteX2" fmla="*/ 0 w 563880"/>
                <a:gd name="connsiteY2" fmla="*/ 297180 h 297180"/>
                <a:gd name="connsiteX0" fmla="*/ 523399 w 523399"/>
                <a:gd name="connsiteY0" fmla="*/ 0 h 268605"/>
                <a:gd name="connsiteX1" fmla="*/ 256699 w 523399"/>
                <a:gd name="connsiteY1" fmla="*/ 182880 h 268605"/>
                <a:gd name="connsiteX2" fmla="*/ 0 w 523399"/>
                <a:gd name="connsiteY2" fmla="*/ 268605 h 268605"/>
                <a:gd name="connsiteX0" fmla="*/ 523399 w 523399"/>
                <a:gd name="connsiteY0" fmla="*/ 0 h 268605"/>
                <a:gd name="connsiteX1" fmla="*/ 261462 w 523399"/>
                <a:gd name="connsiteY1" fmla="*/ 168592 h 268605"/>
                <a:gd name="connsiteX2" fmla="*/ 0 w 523399"/>
                <a:gd name="connsiteY2" fmla="*/ 268605 h 268605"/>
              </a:gdLst>
              <a:ahLst/>
              <a:cxnLst>
                <a:cxn ang="0">
                  <a:pos x="connsiteX0" y="connsiteY0"/>
                </a:cxn>
                <a:cxn ang="0">
                  <a:pos x="connsiteX1" y="connsiteY1"/>
                </a:cxn>
                <a:cxn ang="0">
                  <a:pos x="connsiteX2" y="connsiteY2"/>
                </a:cxn>
              </a:cxnLst>
              <a:rect l="l" t="t" r="r" b="b"/>
              <a:pathLst>
                <a:path w="523399" h="268605">
                  <a:moveTo>
                    <a:pt x="523399" y="0"/>
                  </a:moveTo>
                  <a:cubicBezTo>
                    <a:pt x="434499" y="60960"/>
                    <a:pt x="355442" y="119062"/>
                    <a:pt x="261462" y="168592"/>
                  </a:cubicBezTo>
                  <a:cubicBezTo>
                    <a:pt x="167482" y="218122"/>
                    <a:pt x="99060" y="230505"/>
                    <a:pt x="0" y="268605"/>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a:off x="5109369" y="4070350"/>
              <a:ext cx="562451" cy="320516"/>
            </a:xfrm>
            <a:custGeom>
              <a:avLst/>
              <a:gdLst>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29089 h 365760"/>
                <a:gd name="connsiteX3" fmla="*/ 0 w 579120"/>
                <a:gd name="connsiteY3" fmla="*/ 365760 h 365760"/>
                <a:gd name="connsiteX0" fmla="*/ 579120 w 579120"/>
                <a:gd name="connsiteY0" fmla="*/ 0 h 365760"/>
                <a:gd name="connsiteX1" fmla="*/ 360521 w 579120"/>
                <a:gd name="connsiteY1" fmla="*/ 196215 h 365760"/>
                <a:gd name="connsiteX2" fmla="*/ 152400 w 579120"/>
                <a:gd name="connsiteY2" fmla="*/ 329089 h 365760"/>
                <a:gd name="connsiteX3" fmla="*/ 0 w 579120"/>
                <a:gd name="connsiteY3" fmla="*/ 365760 h 365760"/>
                <a:gd name="connsiteX0" fmla="*/ 579120 w 579120"/>
                <a:gd name="connsiteY0" fmla="*/ 0 h 365760"/>
                <a:gd name="connsiteX1" fmla="*/ 360521 w 579120"/>
                <a:gd name="connsiteY1" fmla="*/ 196215 h 365760"/>
                <a:gd name="connsiteX2" fmla="*/ 152400 w 579120"/>
                <a:gd name="connsiteY2" fmla="*/ 329089 h 365760"/>
                <a:gd name="connsiteX3" fmla="*/ 0 w 579120"/>
                <a:gd name="connsiteY3" fmla="*/ 365760 h 365760"/>
                <a:gd name="connsiteX0" fmla="*/ 562451 w 562451"/>
                <a:gd name="connsiteY0" fmla="*/ 0 h 335490"/>
                <a:gd name="connsiteX1" fmla="*/ 343852 w 562451"/>
                <a:gd name="connsiteY1" fmla="*/ 196215 h 335490"/>
                <a:gd name="connsiteX2" fmla="*/ 135731 w 562451"/>
                <a:gd name="connsiteY2" fmla="*/ 329089 h 335490"/>
                <a:gd name="connsiteX3" fmla="*/ 0 w 562451"/>
                <a:gd name="connsiteY3" fmla="*/ 320516 h 335490"/>
                <a:gd name="connsiteX0" fmla="*/ 562451 w 562451"/>
                <a:gd name="connsiteY0" fmla="*/ 0 h 320516"/>
                <a:gd name="connsiteX1" fmla="*/ 343852 w 562451"/>
                <a:gd name="connsiteY1" fmla="*/ 196215 h 320516"/>
                <a:gd name="connsiteX2" fmla="*/ 0 w 562451"/>
                <a:gd name="connsiteY2" fmla="*/ 320516 h 320516"/>
                <a:gd name="connsiteX0" fmla="*/ 562451 w 562451"/>
                <a:gd name="connsiteY0" fmla="*/ 0 h 320516"/>
                <a:gd name="connsiteX1" fmla="*/ 327183 w 562451"/>
                <a:gd name="connsiteY1" fmla="*/ 186690 h 320516"/>
                <a:gd name="connsiteX2" fmla="*/ 0 w 562451"/>
                <a:gd name="connsiteY2" fmla="*/ 320516 h 320516"/>
              </a:gdLst>
              <a:ahLst/>
              <a:cxnLst>
                <a:cxn ang="0">
                  <a:pos x="connsiteX0" y="connsiteY0"/>
                </a:cxn>
                <a:cxn ang="0">
                  <a:pos x="connsiteX1" y="connsiteY1"/>
                </a:cxn>
                <a:cxn ang="0">
                  <a:pos x="connsiteX2" y="connsiteY2"/>
                </a:cxn>
              </a:cxnLst>
              <a:rect l="l" t="t" r="r" b="b"/>
              <a:pathLst>
                <a:path w="562451" h="320516">
                  <a:moveTo>
                    <a:pt x="562451" y="0"/>
                  </a:moveTo>
                  <a:cubicBezTo>
                    <a:pt x="463391" y="81280"/>
                    <a:pt x="420925" y="133271"/>
                    <a:pt x="327183" y="186690"/>
                  </a:cubicBezTo>
                  <a:cubicBezTo>
                    <a:pt x="233441" y="240109"/>
                    <a:pt x="71636" y="294620"/>
                    <a:pt x="0" y="320516"/>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descr="A close up of a stone building&#10;&#10;Description automatically generated">
            <a:extLst>
              <a:ext uri="{FF2B5EF4-FFF2-40B4-BE49-F238E27FC236}">
                <a16:creationId xmlns:a16="http://schemas.microsoft.com/office/drawing/2014/main" id="{21E2BD7F-5D3E-450C-AC71-4B758922FF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Tree>
    <p:extLst>
      <p:ext uri="{BB962C8B-B14F-4D97-AF65-F5344CB8AC3E}">
        <p14:creationId xmlns:p14="http://schemas.microsoft.com/office/powerpoint/2010/main" val="99652166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E:\0Projects\Dalman aerial photos\sr\059 Tyre.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3091" t="2247" r="4163" b="1253"/>
          <a:stretch/>
        </p:blipFill>
        <p:spPr bwMode="auto">
          <a:xfrm>
            <a:off x="-1" y="152400"/>
            <a:ext cx="9144001" cy="654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Tyre, circa 1918 (aerial view from the east)</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Then Hiram, king of Tyre, sent messengers to David</a:t>
            </a:r>
          </a:p>
        </p:txBody>
      </p:sp>
    </p:spTree>
    <p:extLst>
      <p:ext uri="{BB962C8B-B14F-4D97-AF65-F5344CB8AC3E}">
        <p14:creationId xmlns:p14="http://schemas.microsoft.com/office/powerpoint/2010/main" val="211170733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2CD3FC6F-7F12-4E14-AC10-86FF4B2CAC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764"/>
            <a:ext cx="9144000" cy="6062472"/>
          </a:xfrm>
          <a:prstGeom prst="rect">
            <a:avLst/>
          </a:prstGeom>
        </p:spPr>
      </p:pic>
      <p:sp>
        <p:nvSpPr>
          <p:cNvPr id="2" name="Text Placeholder 1"/>
          <p:cNvSpPr>
            <a:spLocks noGrp="1"/>
          </p:cNvSpPr>
          <p:nvPr>
            <p:ph type="body" sz="quarter" idx="10"/>
          </p:nvPr>
        </p:nvSpPr>
        <p:spPr/>
        <p:txBody>
          <a:bodyPr/>
          <a:lstStyle/>
          <a:p>
            <a:r>
              <a:rPr lang="en-US" dirty="0"/>
              <a:t>Chart of the kings of Tyre</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Then Hiram, king of Tyre, sent messengers to David</a:t>
            </a:r>
          </a:p>
        </p:txBody>
      </p:sp>
    </p:spTree>
    <p:extLst>
      <p:ext uri="{BB962C8B-B14F-4D97-AF65-F5344CB8AC3E}">
        <p14:creationId xmlns:p14="http://schemas.microsoft.com/office/powerpoint/2010/main" val="59873611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large rock&#10;&#10;Description automatically generated">
            <a:extLst>
              <a:ext uri="{FF2B5EF4-FFF2-40B4-BE49-F238E27FC236}">
                <a16:creationId xmlns:a16="http://schemas.microsoft.com/office/drawing/2014/main" id="{8F361E2D-9841-44E0-96A5-C964798636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8"/>
            <a:ext cx="9144000" cy="6821424"/>
          </a:xfrm>
          <a:prstGeom prst="rect">
            <a:avLst/>
          </a:prstGeom>
        </p:spPr>
      </p:pic>
      <p:sp>
        <p:nvSpPr>
          <p:cNvPr id="2" name="Text Placeholder 1"/>
          <p:cNvSpPr>
            <a:spLocks noGrp="1"/>
          </p:cNvSpPr>
          <p:nvPr>
            <p:ph type="body" sz="quarter" idx="10"/>
          </p:nvPr>
        </p:nvSpPr>
        <p:spPr/>
        <p:txBody>
          <a:bodyPr/>
          <a:lstStyle/>
          <a:p>
            <a:r>
              <a:rPr lang="en-US" dirty="0"/>
              <a:t>Assyrian soldiers cut down trees, on bronze gate bands of Shalmaneser III, 9th century BC</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87220232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F339E1-3967-43BD-8649-D97DAC8BFE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1500"/>
            <a:ext cx="9144000" cy="5715000"/>
          </a:xfrm>
          <a:prstGeom prst="rect">
            <a:avLst/>
          </a:prstGeom>
        </p:spPr>
      </p:pic>
      <p:sp>
        <p:nvSpPr>
          <p:cNvPr id="2" name="Text Placeholder 1"/>
          <p:cNvSpPr>
            <a:spLocks noGrp="1"/>
          </p:cNvSpPr>
          <p:nvPr>
            <p:ph type="body" sz="quarter" idx="10"/>
          </p:nvPr>
        </p:nvSpPr>
        <p:spPr/>
        <p:txBody>
          <a:bodyPr/>
          <a:lstStyle/>
          <a:p>
            <a:r>
              <a:rPr lang="en-US" dirty="0"/>
              <a:t>Relief of two Assyrian soldiers cutting down a tree (sketch)</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348985791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edar of Lebanon, adr090510667.jpg"/>
          <p:cNvPicPr>
            <a:picLocks noChangeAspect="1"/>
          </p:cNvPicPr>
          <p:nvPr/>
        </p:nvPicPr>
        <p:blipFill rotWithShape="1">
          <a:blip r:embed="rId3">
            <a:extLst>
              <a:ext uri="{BEBA8EAE-BF5A-486C-A8C5-ECC9F3942E4B}">
                <a14:imgProps xmlns:a14="http://schemas.microsoft.com/office/drawing/2010/main">
                  <a14:imgLayer r:embed="rId4">
                    <a14:imgEffect>
                      <a14:saturation sat="130000"/>
                    </a14:imgEffect>
                  </a14:imgLayer>
                </a14:imgProps>
              </a:ext>
              <a:ext uri="{28A0092B-C50C-407E-A947-70E740481C1C}">
                <a14:useLocalDpi xmlns:a14="http://schemas.microsoft.com/office/drawing/2010/main" val="0"/>
              </a:ext>
            </a:extLst>
          </a:blip>
          <a:srcRect l="1131"/>
          <a:stretch/>
        </p:blipFill>
        <p:spPr>
          <a:xfrm>
            <a:off x="0" y="369332"/>
            <a:ext cx="9143999" cy="6150340"/>
          </a:xfrm>
          <a:prstGeom prst="rect">
            <a:avLst/>
          </a:prstGeom>
        </p:spPr>
      </p:pic>
      <p:sp>
        <p:nvSpPr>
          <p:cNvPr id="2" name="Text Placeholder 1"/>
          <p:cNvSpPr>
            <a:spLocks noGrp="1"/>
          </p:cNvSpPr>
          <p:nvPr>
            <p:ph type="body" sz="quarter" idx="10"/>
          </p:nvPr>
        </p:nvSpPr>
        <p:spPr/>
        <p:txBody>
          <a:bodyPr/>
          <a:lstStyle/>
          <a:p>
            <a:r>
              <a:rPr lang="en-US" dirty="0"/>
              <a:t>Cedar of Lebanon</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374773348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08 Lebanon\Arz ar-Rab - The Cedars\Cedars of Lebanon at Arz ar-Rab cedar forest, adr130711808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3986"/>
          <a:stretch/>
        </p:blipFill>
        <p:spPr bwMode="auto">
          <a:xfrm>
            <a:off x="-1" y="228600"/>
            <a:ext cx="9144001" cy="632425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Cedars of Lebanon at </a:t>
            </a:r>
            <a:r>
              <a:rPr lang="en-US" dirty="0" err="1"/>
              <a:t>Arz</a:t>
            </a:r>
            <a:r>
              <a:rPr lang="en-US" dirty="0"/>
              <a:t> </a:t>
            </a:r>
            <a:r>
              <a:rPr lang="en-US" dirty="0" err="1"/>
              <a:t>ar-Rab</a:t>
            </a:r>
            <a:r>
              <a:rPr lang="en-US" dirty="0"/>
              <a:t> cedar forest, Lebanon</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211160221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08 Lebanon\Arz ar-Rab - The Cedars\Cedars of Lebanon at Arz ar-Rab cedar forest, adr130711809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1271"/>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Cedars of Lebanon at </a:t>
            </a:r>
            <a:r>
              <a:rPr lang="en-US" dirty="0" err="1"/>
              <a:t>Arz</a:t>
            </a:r>
            <a:r>
              <a:rPr lang="en-US" dirty="0"/>
              <a:t> </a:t>
            </a:r>
            <a:r>
              <a:rPr lang="en-US" dirty="0" err="1"/>
              <a:t>ar-Rab</a:t>
            </a:r>
            <a:r>
              <a:rPr lang="en-US" dirty="0"/>
              <a:t> cedar forest, Lebanon</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418348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Shepherd with sheep in the </a:t>
            </a:r>
            <a:r>
              <a:rPr lang="en-US" dirty="0" err="1"/>
              <a:t>Shephelah</a:t>
            </a:r>
            <a:endParaRPr lang="en-US" dirty="0"/>
          </a:p>
        </p:txBody>
      </p:sp>
      <p:sp>
        <p:nvSpPr>
          <p:cNvPr id="3" name="Text Placeholder 2"/>
          <p:cNvSpPr>
            <a:spLocks noGrp="1"/>
          </p:cNvSpPr>
          <p:nvPr>
            <p:ph type="body" sz="quarter" idx="12"/>
          </p:nvPr>
        </p:nvSpPr>
        <p:spPr/>
        <p:txBody>
          <a:bodyPr/>
          <a:lstStyle/>
          <a:p>
            <a:r>
              <a:rPr lang="is-IS" dirty="0"/>
              <a:t>5:2</a:t>
            </a:r>
            <a:endParaRPr lang="en-US" dirty="0"/>
          </a:p>
        </p:txBody>
      </p:sp>
      <p:sp>
        <p:nvSpPr>
          <p:cNvPr id="4" name="Title 3"/>
          <p:cNvSpPr>
            <a:spLocks noGrp="1"/>
          </p:cNvSpPr>
          <p:nvPr>
            <p:ph type="title"/>
          </p:nvPr>
        </p:nvSpPr>
        <p:spPr/>
        <p:txBody>
          <a:bodyPr/>
          <a:lstStyle/>
          <a:p>
            <a:r>
              <a:rPr lang="en-US" dirty="0"/>
              <a:t>Yahweh said to you, “You shall be shepherd of my people Israel”</a:t>
            </a:r>
          </a:p>
        </p:txBody>
      </p:sp>
      <p:pic>
        <p:nvPicPr>
          <p:cNvPr id="6" name="Picture 5" descr="Shepherd with sheep in Shephelah, cd100418504.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6000" contrast="-10000"/>
                    </a14:imgEffect>
                  </a14:imgLayer>
                </a14:imgProps>
              </a:ext>
              <a:ext uri="{28A0092B-C50C-407E-A947-70E740481C1C}">
                <a14:useLocalDpi xmlns:a14="http://schemas.microsoft.com/office/drawing/2010/main" val="0"/>
              </a:ext>
            </a:extLst>
          </a:blip>
          <a:srcRect r="446"/>
          <a:stretch/>
        </p:blipFill>
        <p:spPr>
          <a:xfrm>
            <a:off x="-1" y="365760"/>
            <a:ext cx="9144001" cy="6153912"/>
          </a:xfrm>
          <a:prstGeom prst="rect">
            <a:avLst/>
          </a:prstGeom>
        </p:spPr>
      </p:pic>
    </p:spTree>
    <p:extLst>
      <p:ext uri="{BB962C8B-B14F-4D97-AF65-F5344CB8AC3E}">
        <p14:creationId xmlns:p14="http://schemas.microsoft.com/office/powerpoint/2010/main" val="223853224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Cedar of Lebanon</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6" name="Picture 5" descr="Cedar of Lebanon, adr090510670.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405490981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4 Lebanon, Syria, and Jordan\Cedars of Lebanon\Cedars of Lebanon, straight trees like Solomon used, mat02138.jpg"/>
          <p:cNvPicPr>
            <a:picLocks noChangeAspect="1" noChangeArrowheads="1"/>
          </p:cNvPicPr>
          <p:nvPr/>
        </p:nvPicPr>
        <p:blipFill rotWithShape="1">
          <a:blip r:embed="rId3">
            <a:extLst>
              <a:ext uri="{28A0092B-C50C-407E-A947-70E740481C1C}">
                <a14:useLocalDpi xmlns:a14="http://schemas.microsoft.com/office/drawing/2010/main" val="0"/>
              </a:ext>
            </a:extLst>
          </a:blip>
          <a:srcRect t="12500" b="12500"/>
          <a:stretch/>
        </p:blipFill>
        <p:spPr bwMode="auto">
          <a:xfrm>
            <a:off x="1228725" y="0"/>
            <a:ext cx="66849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Grove of straight Cedars </a:t>
            </a:r>
            <a:r>
              <a:rPr lang="en-US"/>
              <a:t>of Lebanon</a:t>
            </a:r>
            <a:endParaRPr lang="en-US" dirty="0"/>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111351404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l Aqsa Mosque, cedar pulpit, mat00901.jpg"/>
          <p:cNvPicPr>
            <a:picLocks noChangeAspect="1"/>
          </p:cNvPicPr>
          <p:nvPr/>
        </p:nvPicPr>
        <p:blipFill rotWithShape="1">
          <a:blip r:embed="rId3">
            <a:extLst>
              <a:ext uri="{28A0092B-C50C-407E-A947-70E740481C1C}">
                <a14:useLocalDpi xmlns:a14="http://schemas.microsoft.com/office/drawing/2010/main" val="0"/>
              </a:ext>
            </a:extLst>
          </a:blip>
          <a:srcRect b="13638"/>
          <a:stretch/>
        </p:blipFill>
        <p:spPr>
          <a:xfrm>
            <a:off x="1866710" y="-1"/>
            <a:ext cx="5410581" cy="6781801"/>
          </a:xfrm>
          <a:prstGeom prst="rect">
            <a:avLst/>
          </a:prstGeom>
        </p:spPr>
      </p:pic>
      <p:sp>
        <p:nvSpPr>
          <p:cNvPr id="2" name="Text Placeholder 1"/>
          <p:cNvSpPr>
            <a:spLocks noGrp="1"/>
          </p:cNvSpPr>
          <p:nvPr>
            <p:ph type="body" sz="quarter" idx="10"/>
          </p:nvPr>
        </p:nvSpPr>
        <p:spPr/>
        <p:txBody>
          <a:bodyPr/>
          <a:lstStyle/>
          <a:p>
            <a:r>
              <a:rPr lang="en-US" dirty="0"/>
              <a:t>Cedar beams in the Al Aqsa Mosque, Jerusalem, circa 1910</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50567223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l Aqsa Mosque, cedar pulpit, mat00901.jpg"/>
          <p:cNvPicPr>
            <a:picLocks noChangeAspect="1"/>
          </p:cNvPicPr>
          <p:nvPr/>
        </p:nvPicPr>
        <p:blipFill rotWithShape="1">
          <a:blip r:embed="rId3">
            <a:extLst>
              <a:ext uri="{28A0092B-C50C-407E-A947-70E740481C1C}">
                <a14:useLocalDpi xmlns:a14="http://schemas.microsoft.com/office/drawing/2010/main" val="0"/>
              </a:ext>
            </a:extLst>
          </a:blip>
          <a:srcRect b="13638"/>
          <a:stretch/>
        </p:blipFill>
        <p:spPr>
          <a:xfrm>
            <a:off x="1866710" y="-1"/>
            <a:ext cx="5410581" cy="6781801"/>
          </a:xfrm>
          <a:prstGeom prst="rect">
            <a:avLst/>
          </a:prstGeom>
        </p:spPr>
      </p:pic>
      <p:sp>
        <p:nvSpPr>
          <p:cNvPr id="2" name="Text Placeholder 1"/>
          <p:cNvSpPr>
            <a:spLocks noGrp="1"/>
          </p:cNvSpPr>
          <p:nvPr>
            <p:ph type="body" sz="quarter" idx="10"/>
          </p:nvPr>
        </p:nvSpPr>
        <p:spPr/>
        <p:txBody>
          <a:bodyPr/>
          <a:lstStyle/>
          <a:p>
            <a:r>
              <a:rPr lang="en-US" dirty="0"/>
              <a:t>Cedar beams in the Al Aqsa Mosque, Jerusalem, circa 1910</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
        <p:nvSpPr>
          <p:cNvPr id="7" name="Text Box 11"/>
          <p:cNvSpPr txBox="1">
            <a:spLocks noChangeArrowheads="1"/>
          </p:cNvSpPr>
          <p:nvPr/>
        </p:nvSpPr>
        <p:spPr bwMode="auto">
          <a:xfrm>
            <a:off x="4930319" y="1683657"/>
            <a:ext cx="2346971" cy="400110"/>
          </a:xfrm>
          <a:prstGeom prst="rect">
            <a:avLst/>
          </a:prstGeom>
          <a:noFill/>
          <a:ln w="9525">
            <a:noFill/>
            <a:miter lim="800000"/>
            <a:headEnd/>
            <a:tailEnd/>
          </a:ln>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sz="2000" kern="0">
                <a:solidFill>
                  <a:srgbClr val="FEFF00"/>
                </a:solidFill>
                <a:effectLst>
                  <a:glow rad="76200">
                    <a:srgbClr val="000000">
                      <a:alpha val="60000"/>
                    </a:srgbClr>
                  </a:glow>
                </a:effectLst>
                <a:latin typeface="Calibri" pitchFamily="34" charset="0"/>
                <a:cs typeface="Calibri" pitchFamily="34" charset="0"/>
              </a:defRPr>
            </a:lvl1pPr>
          </a:lstStyle>
          <a:p>
            <a:r>
              <a:rPr lang="en-US" dirty="0"/>
              <a:t>Cedar beams</a:t>
            </a:r>
          </a:p>
        </p:txBody>
      </p:sp>
      <p:sp>
        <p:nvSpPr>
          <p:cNvPr id="8" name="Line 9"/>
          <p:cNvSpPr>
            <a:spLocks noChangeShapeType="1"/>
          </p:cNvSpPr>
          <p:nvPr/>
        </p:nvSpPr>
        <p:spPr bwMode="auto">
          <a:xfrm>
            <a:off x="6261100" y="2075543"/>
            <a:ext cx="450850" cy="1175657"/>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9" name="Line 9"/>
          <p:cNvSpPr>
            <a:spLocks noChangeShapeType="1"/>
          </p:cNvSpPr>
          <p:nvPr/>
        </p:nvSpPr>
        <p:spPr bwMode="auto">
          <a:xfrm flipH="1">
            <a:off x="4679950" y="2060120"/>
            <a:ext cx="742043" cy="994229"/>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0" name="Line 9"/>
          <p:cNvSpPr>
            <a:spLocks noChangeShapeType="1"/>
          </p:cNvSpPr>
          <p:nvPr/>
        </p:nvSpPr>
        <p:spPr bwMode="auto">
          <a:xfrm flipH="1" flipV="1">
            <a:off x="4483098" y="889000"/>
            <a:ext cx="894444" cy="8763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9511811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3 Museums 2014\Israel Museums\Rockefeller Museum\General\Al Aqsa mosque carved wooden beams, tb0424030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Carved cedar beams from the Al Aqsa Mosque</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146371415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“Cedars Street” sign in Mevasseret</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6" name="Picture 5" descr="Arazim, Cedars, street sign in Mevasseret, tb090906009.jpg"/>
          <p:cNvPicPr>
            <a:picLocks noChangeAspect="1"/>
          </p:cNvPicPr>
          <p:nvPr/>
        </p:nvPicPr>
        <p:blipFill>
          <a:blip r:embed="rId3">
            <a:extLst>
              <a:ext uri="{BEBA8EAE-BF5A-486C-A8C5-ECC9F3942E4B}">
                <a14:imgProps xmlns:a14="http://schemas.microsoft.com/office/drawing/2010/main">
                  <a14:imgLayer r:embed="rId4">
                    <a14:imgEffect>
                      <a14:brightnessContrast bright="22000"/>
                    </a14:imgEffect>
                  </a14:imgLayer>
                </a14:imgProps>
              </a:ex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41639512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0A4825D2-BCFC-4C09-8C33-173F386FEC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6616"/>
            <a:ext cx="9144000" cy="6144768"/>
          </a:xfrm>
          <a:prstGeom prst="rect">
            <a:avLst/>
          </a:prstGeom>
        </p:spPr>
      </p:pic>
      <p:sp>
        <p:nvSpPr>
          <p:cNvPr id="2" name="Text Placeholder 1"/>
          <p:cNvSpPr>
            <a:spLocks noGrp="1"/>
          </p:cNvSpPr>
          <p:nvPr>
            <p:ph type="body" sz="quarter" idx="10"/>
          </p:nvPr>
        </p:nvSpPr>
        <p:spPr/>
        <p:txBody>
          <a:bodyPr/>
          <a:lstStyle/>
          <a:p>
            <a:r>
              <a:rPr lang="en-US" dirty="0"/>
              <a:t>Assyrians transporting timber with ships, from the palace at Khorsabad, circa 710 BC</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45300673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ruit, stone&#10;&#10;Description automatically generated">
            <a:extLst>
              <a:ext uri="{FF2B5EF4-FFF2-40B4-BE49-F238E27FC236}">
                <a16:creationId xmlns:a16="http://schemas.microsoft.com/office/drawing/2014/main" id="{BC7E0A11-1004-4B33-8D4F-EA9E166AEB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p:txBody>
          <a:bodyPr/>
          <a:lstStyle/>
          <a:p>
            <a:r>
              <a:rPr lang="en-US" dirty="0"/>
              <a:t>Assyrians transporting timber with ships, from the palace at Khorsabad, circa 710 BC</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141518377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stone&#10;&#10;Description automatically generated">
            <a:extLst>
              <a:ext uri="{FF2B5EF4-FFF2-40B4-BE49-F238E27FC236}">
                <a16:creationId xmlns:a16="http://schemas.microsoft.com/office/drawing/2014/main" id="{5E45C292-8A9C-4DB2-9555-32944D8A6DBD}"/>
              </a:ext>
            </a:extLst>
          </p:cNvPr>
          <p:cNvPicPr>
            <a:picLocks noChangeAspect="1"/>
          </p:cNvPicPr>
          <p:nvPr/>
        </p:nvPicPr>
        <p:blipFill rotWithShape="1">
          <a:blip r:embed="rId3">
            <a:extLst>
              <a:ext uri="{28A0092B-C50C-407E-A947-70E740481C1C}">
                <a14:useLocalDpi xmlns:a14="http://schemas.microsoft.com/office/drawing/2010/main" val="0"/>
              </a:ext>
            </a:extLst>
          </a:blip>
          <a:srcRect b="3672"/>
          <a:stretch/>
        </p:blipFill>
        <p:spPr>
          <a:xfrm>
            <a:off x="0" y="260604"/>
            <a:ext cx="9144000" cy="6597396"/>
          </a:xfrm>
          <a:prstGeom prst="rect">
            <a:avLst/>
          </a:prstGeom>
        </p:spPr>
      </p:pic>
      <p:sp>
        <p:nvSpPr>
          <p:cNvPr id="2" name="Text Placeholder 1"/>
          <p:cNvSpPr>
            <a:spLocks noGrp="1"/>
          </p:cNvSpPr>
          <p:nvPr>
            <p:ph type="body" sz="quarter" idx="10"/>
          </p:nvPr>
        </p:nvSpPr>
        <p:spPr/>
        <p:txBody>
          <a:bodyPr/>
          <a:lstStyle/>
          <a:p>
            <a:r>
              <a:rPr lang="en-US" dirty="0"/>
              <a:t>Assyrians transporting timber with ships, from the palace at Khorsabad, circa 710 BC</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324146024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A5B4E0-37CD-40B2-A663-2E6950AE7F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67512"/>
            <a:ext cx="9144000" cy="5522976"/>
          </a:xfrm>
          <a:prstGeom prst="rect">
            <a:avLst/>
          </a:prstGeom>
        </p:spPr>
      </p:pic>
      <p:sp>
        <p:nvSpPr>
          <p:cNvPr id="2" name="Text Placeholder 1"/>
          <p:cNvSpPr>
            <a:spLocks noGrp="1"/>
          </p:cNvSpPr>
          <p:nvPr>
            <p:ph type="body" sz="quarter" idx="10"/>
          </p:nvPr>
        </p:nvSpPr>
        <p:spPr/>
        <p:txBody>
          <a:bodyPr/>
          <a:lstStyle/>
          <a:p>
            <a:r>
              <a:rPr lang="en-US" dirty="0"/>
              <a:t>Assyrians transporting timber with ships, from the palace at Khorsabad, circa 710 BC</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393759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eep and shepherd in eastern Samaria, tb031405269-001.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rcRect l="1131"/>
          <a:stretch/>
        </p:blipFill>
        <p:spPr>
          <a:xfrm>
            <a:off x="0" y="369332"/>
            <a:ext cx="9144000" cy="6150340"/>
          </a:xfrm>
          <a:prstGeom prst="rect">
            <a:avLst/>
          </a:prstGeom>
        </p:spPr>
      </p:pic>
      <p:sp>
        <p:nvSpPr>
          <p:cNvPr id="2" name="Text Placeholder 1"/>
          <p:cNvSpPr>
            <a:spLocks noGrp="1"/>
          </p:cNvSpPr>
          <p:nvPr>
            <p:ph type="body" sz="quarter" idx="10"/>
          </p:nvPr>
        </p:nvSpPr>
        <p:spPr/>
        <p:txBody>
          <a:bodyPr/>
          <a:lstStyle/>
          <a:p>
            <a:r>
              <a:rPr lang="en-US" dirty="0"/>
              <a:t>Shepherd with sheep in eastern Samaria</a:t>
            </a:r>
          </a:p>
        </p:txBody>
      </p:sp>
      <p:sp>
        <p:nvSpPr>
          <p:cNvPr id="3" name="Text Placeholder 2"/>
          <p:cNvSpPr>
            <a:spLocks noGrp="1"/>
          </p:cNvSpPr>
          <p:nvPr>
            <p:ph type="body" sz="quarter" idx="12"/>
          </p:nvPr>
        </p:nvSpPr>
        <p:spPr/>
        <p:txBody>
          <a:bodyPr/>
          <a:lstStyle/>
          <a:p>
            <a:r>
              <a:rPr lang="is-IS" dirty="0"/>
              <a:t>5:2</a:t>
            </a:r>
            <a:endParaRPr lang="en-US" dirty="0"/>
          </a:p>
        </p:txBody>
      </p:sp>
      <p:sp>
        <p:nvSpPr>
          <p:cNvPr id="4" name="Title 3"/>
          <p:cNvSpPr>
            <a:spLocks noGrp="1"/>
          </p:cNvSpPr>
          <p:nvPr>
            <p:ph type="title"/>
          </p:nvPr>
        </p:nvSpPr>
        <p:spPr/>
        <p:txBody>
          <a:bodyPr/>
          <a:lstStyle/>
          <a:p>
            <a:r>
              <a:rPr lang="en-US" dirty="0"/>
              <a:t>Yahweh said to you, “You shall be shepherd of my people Israel”</a:t>
            </a:r>
          </a:p>
        </p:txBody>
      </p:sp>
    </p:spTree>
    <p:extLst>
      <p:ext uri="{BB962C8B-B14F-4D97-AF65-F5344CB8AC3E}">
        <p14:creationId xmlns:p14="http://schemas.microsoft.com/office/powerpoint/2010/main" val="394887179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tone mason at Gerasa, tb031701152.jpg"/>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8100"/>
                    </a14:imgEffect>
                    <a14:imgEffect>
                      <a14:saturation sat="120000"/>
                    </a14:imgEffect>
                    <a14:imgEffect>
                      <a14:brightnessContrast bright="4000"/>
                    </a14:imgEffect>
                  </a14:imgLayer>
                </a14:imgProps>
              </a:ext>
              <a:ext uri="{28A0092B-C50C-407E-A947-70E740481C1C}">
                <a14:useLocalDpi xmlns:a14="http://schemas.microsoft.com/office/drawing/2010/main" val="0"/>
              </a:ext>
            </a:extLst>
          </a:blip>
          <a:srcRect b="5721"/>
          <a:stretch/>
        </p:blipFill>
        <p:spPr>
          <a:xfrm>
            <a:off x="0" y="-1"/>
            <a:ext cx="9143999" cy="6629401"/>
          </a:xfrm>
          <a:prstGeom prst="rect">
            <a:avLst/>
          </a:prstGeom>
        </p:spPr>
      </p:pic>
      <p:sp>
        <p:nvSpPr>
          <p:cNvPr id="2" name="Text Placeholder 1"/>
          <p:cNvSpPr>
            <a:spLocks noGrp="1"/>
          </p:cNvSpPr>
          <p:nvPr>
            <p:ph type="body" sz="quarter" idx="10"/>
          </p:nvPr>
        </p:nvSpPr>
        <p:spPr/>
        <p:txBody>
          <a:bodyPr/>
          <a:lstStyle/>
          <a:p>
            <a:r>
              <a:rPr lang="en-US" dirty="0"/>
              <a:t>Stone mason at </a:t>
            </a:r>
            <a:r>
              <a:rPr lang="en-US" dirty="0" err="1"/>
              <a:t>Gerasa</a:t>
            </a:r>
            <a:endParaRPr lang="en-US" dirty="0"/>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347263372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ria Iron Age acropolis ashlar masonry, tb050106520.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Iron Age ashlar masonry from the acropolis of Samaria, circa 9th century BC</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235694192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an high place Israelite ashlar masonry, tb01150003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Israelite ashlar masonry from the high place at Dan, circa 10th or 9th centuries BC</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330785074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uilding stone house in hill country village, mat06014.jpg"/>
          <p:cNvPicPr>
            <a:picLocks noChangeAspect="1"/>
          </p:cNvPicPr>
          <p:nvPr/>
        </p:nvPicPr>
        <p:blipFill rotWithShape="1">
          <a:blip r:embed="rId3">
            <a:extLst>
              <a:ext uri="{28A0092B-C50C-407E-A947-70E740481C1C}">
                <a14:useLocalDpi xmlns:a14="http://schemas.microsoft.com/office/drawing/2010/main" val="0"/>
              </a:ext>
            </a:extLst>
          </a:blip>
          <a:srcRect b="3611"/>
          <a:stretch/>
        </p:blipFill>
        <p:spPr>
          <a:xfrm>
            <a:off x="0" y="247650"/>
            <a:ext cx="9144000" cy="6610350"/>
          </a:xfrm>
          <a:prstGeom prst="rect">
            <a:avLst/>
          </a:prstGeom>
        </p:spPr>
      </p:pic>
      <p:sp>
        <p:nvSpPr>
          <p:cNvPr id="2" name="Text Placeholder 1"/>
          <p:cNvSpPr>
            <a:spLocks noGrp="1"/>
          </p:cNvSpPr>
          <p:nvPr>
            <p:ph type="body" sz="quarter" idx="10"/>
          </p:nvPr>
        </p:nvSpPr>
        <p:spPr/>
        <p:txBody>
          <a:bodyPr/>
          <a:lstStyle/>
          <a:p>
            <a:r>
              <a:rPr lang="en-US" dirty="0"/>
              <a:t>Stone house being built in a hill country village</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spTree>
    <p:extLst>
      <p:ext uri="{BB962C8B-B14F-4D97-AF65-F5344CB8AC3E}">
        <p14:creationId xmlns:p14="http://schemas.microsoft.com/office/powerpoint/2010/main" val="381392386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Stepped Stone Structure and the “Palace of David” in Area G of the City of David</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6" name="Picture 5" descr="City of David Area G, Stepped Stone Structure and Palace of David, tb05190776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405155937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City of David, palace area (aerial view from the southeast)</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6" name="Picture 5" descr="City of David Area G from southeast, tb0913063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262"/>
            <a:ext cx="9144000" cy="6126480"/>
          </a:xfrm>
          <a:prstGeom prst="rect">
            <a:avLst/>
          </a:prstGeom>
        </p:spPr>
      </p:pic>
    </p:spTree>
    <p:extLst>
      <p:ext uri="{BB962C8B-B14F-4D97-AF65-F5344CB8AC3E}">
        <p14:creationId xmlns:p14="http://schemas.microsoft.com/office/powerpoint/2010/main" val="237904183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City of David, palace area (aerial view from the southeast)</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6" name="Picture 5" descr="City of David Area G from southeast, tb0913063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262"/>
            <a:ext cx="9144000" cy="6126480"/>
          </a:xfrm>
          <a:prstGeom prst="rect">
            <a:avLst/>
          </a:prstGeom>
        </p:spPr>
      </p:pic>
      <p:sp>
        <p:nvSpPr>
          <p:cNvPr id="13" name="Line 7"/>
          <p:cNvSpPr>
            <a:spLocks noChangeShapeType="1"/>
          </p:cNvSpPr>
          <p:nvPr/>
        </p:nvSpPr>
        <p:spPr bwMode="auto">
          <a:xfrm>
            <a:off x="2438400" y="1859542"/>
            <a:ext cx="609600" cy="990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Text Box 13"/>
          <p:cNvSpPr txBox="1">
            <a:spLocks noChangeArrowheads="1"/>
          </p:cNvSpPr>
          <p:nvPr/>
        </p:nvSpPr>
        <p:spPr bwMode="auto">
          <a:xfrm>
            <a:off x="0" y="1478542"/>
            <a:ext cx="2730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Stepped Stone Structure</a:t>
            </a:r>
          </a:p>
        </p:txBody>
      </p:sp>
      <p:sp>
        <p:nvSpPr>
          <p:cNvPr id="15" name="Line 7"/>
          <p:cNvSpPr>
            <a:spLocks noChangeShapeType="1"/>
          </p:cNvSpPr>
          <p:nvPr/>
        </p:nvSpPr>
        <p:spPr bwMode="auto">
          <a:xfrm>
            <a:off x="1790700" y="3764542"/>
            <a:ext cx="9144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Text Box 13"/>
          <p:cNvSpPr txBox="1">
            <a:spLocks noChangeArrowheads="1"/>
          </p:cNvSpPr>
          <p:nvPr/>
        </p:nvSpPr>
        <p:spPr bwMode="auto">
          <a:xfrm>
            <a:off x="114300" y="3516832"/>
            <a:ext cx="170038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House of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Ahiel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7" name="Line 7"/>
          <p:cNvSpPr>
            <a:spLocks noChangeShapeType="1"/>
          </p:cNvSpPr>
          <p:nvPr/>
        </p:nvSpPr>
        <p:spPr bwMode="auto">
          <a:xfrm flipH="1">
            <a:off x="4495800" y="1478542"/>
            <a:ext cx="723900" cy="228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Text Box 13"/>
          <p:cNvSpPr txBox="1">
            <a:spLocks noChangeArrowheads="1"/>
          </p:cNvSpPr>
          <p:nvPr/>
        </p:nvSpPr>
        <p:spPr bwMode="auto">
          <a:xfrm>
            <a:off x="5219700" y="1223534"/>
            <a:ext cx="176763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Palace of David</a:t>
            </a:r>
          </a:p>
        </p:txBody>
      </p:sp>
    </p:spTree>
    <p:extLst>
      <p:ext uri="{BB962C8B-B14F-4D97-AF65-F5344CB8AC3E}">
        <p14:creationId xmlns:p14="http://schemas.microsoft.com/office/powerpoint/2010/main" val="240199159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 Area of the “Palace of David” in the City of David</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7" name="Picture 6" descr="City of David, Palace of David excavation area, tb102306085.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8247"/>
            <a:ext cx="9144000" cy="6121506"/>
          </a:xfrm>
          <a:prstGeom prst="rect">
            <a:avLst/>
          </a:prstGeom>
        </p:spPr>
      </p:pic>
    </p:spTree>
    <p:extLst>
      <p:ext uri="{BB962C8B-B14F-4D97-AF65-F5344CB8AC3E}">
        <p14:creationId xmlns:p14="http://schemas.microsoft.com/office/powerpoint/2010/main" val="190930152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Excavations at the “Palace of David,” with </a:t>
            </a:r>
            <a:r>
              <a:rPr lang="en-US" dirty="0" err="1"/>
              <a:t>Eilat</a:t>
            </a:r>
            <a:r>
              <a:rPr lang="en-US" dirty="0"/>
              <a:t> Mazar</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5" name="Picture 4" descr="City of David, Palace of David excavations with Eilat Mazar, tb10230609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80273290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Large Stone Structure near the “Palace of David” in the City of David</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6" name="Picture 5" descr="City of David, Palace of David area, large stone wall, tb10230618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944158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1b PLBL, PCB size\13 Cyprus and Crete\Crete\Mount Ida\Sheep going into sheepfold on Mount Ida, tb041404518.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Sheep going into a sheepfold on Mount Ida on the island of Crete</a:t>
            </a:r>
          </a:p>
        </p:txBody>
      </p:sp>
      <p:sp>
        <p:nvSpPr>
          <p:cNvPr id="3" name="Text Placeholder 2"/>
          <p:cNvSpPr>
            <a:spLocks noGrp="1"/>
          </p:cNvSpPr>
          <p:nvPr>
            <p:ph type="body" sz="quarter" idx="12"/>
          </p:nvPr>
        </p:nvSpPr>
        <p:spPr/>
        <p:txBody>
          <a:bodyPr/>
          <a:lstStyle/>
          <a:p>
            <a:r>
              <a:rPr lang="is-IS" dirty="0"/>
              <a:t>5:2</a:t>
            </a:r>
            <a:endParaRPr lang="en-US" dirty="0"/>
          </a:p>
        </p:txBody>
      </p:sp>
      <p:sp>
        <p:nvSpPr>
          <p:cNvPr id="4" name="Title 3"/>
          <p:cNvSpPr>
            <a:spLocks noGrp="1"/>
          </p:cNvSpPr>
          <p:nvPr>
            <p:ph type="title"/>
          </p:nvPr>
        </p:nvSpPr>
        <p:spPr/>
        <p:txBody>
          <a:bodyPr/>
          <a:lstStyle/>
          <a:p>
            <a:r>
              <a:rPr lang="en-US" dirty="0"/>
              <a:t>Yahweh said to you, “You shall be shepherd of my people Israel”</a:t>
            </a:r>
          </a:p>
        </p:txBody>
      </p:sp>
    </p:spTree>
    <p:extLst>
      <p:ext uri="{BB962C8B-B14F-4D97-AF65-F5344CB8AC3E}">
        <p14:creationId xmlns:p14="http://schemas.microsoft.com/office/powerpoint/2010/main" val="300716728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Large Stone Structure near the “Palace of David” in the City of David</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5" name="Picture 4" descr="City of David, Palace of David area, large stone wall, tb10230617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73313050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Interior walls near the “Palace of David” in the City of David</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4098" name="Picture 2" descr="C:\Users\Kris\Documents\Bolen\04 0Adds 2012\03 Jerusalem\City of David\Palace of David excavations, tb050312220.jpg"/>
          <p:cNvPicPr>
            <a:picLocks noChangeAspect="1" noChangeArrowheads="1"/>
          </p:cNvPicPr>
          <p:nvPr/>
        </p:nvPicPr>
        <p:blipFill rotWithShape="1">
          <a:blip r:embed="rId3">
            <a:extLs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157144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reception rooms in Sennacherib’s palace at Nineveh</a:t>
            </a:r>
          </a:p>
        </p:txBody>
      </p:sp>
      <p:sp>
        <p:nvSpPr>
          <p:cNvPr id="3" name="Text Placeholder 2"/>
          <p:cNvSpPr>
            <a:spLocks noGrp="1"/>
          </p:cNvSpPr>
          <p:nvPr>
            <p:ph type="body" sz="quarter" idx="12"/>
          </p:nvPr>
        </p:nvSpPr>
        <p:spPr/>
        <p:txBody>
          <a:bodyPr/>
          <a:lstStyle/>
          <a:p>
            <a:r>
              <a:rPr lang="en-US" dirty="0"/>
              <a:t>5:11</a:t>
            </a:r>
          </a:p>
        </p:txBody>
      </p:sp>
      <p:sp>
        <p:nvSpPr>
          <p:cNvPr id="4" name="Title 3"/>
          <p:cNvSpPr>
            <a:spLocks noGrp="1"/>
          </p:cNvSpPr>
          <p:nvPr>
            <p:ph type="title"/>
          </p:nvPr>
        </p:nvSpPr>
        <p:spPr/>
        <p:txBody>
          <a:bodyPr/>
          <a:lstStyle/>
          <a:p>
            <a:r>
              <a:rPr lang="en-US" dirty="0"/>
              <a:t>He sent cedar trees, carpenters, and stone masons, and they built David a house</a:t>
            </a:r>
          </a:p>
        </p:txBody>
      </p:sp>
      <p:pic>
        <p:nvPicPr>
          <p:cNvPr id="1026" name="Picture 2" descr="C:\Users\Kris\Documents\Bolen\PCB size\Bible Lands Museum 2019-pcb\Assyria and Babylonia\Model of reception rooms in Sennacherib's palace at Nineveh, 1 to 50 m scale, mjb1903102992.jpg"/>
          <p:cNvPicPr>
            <a:picLocks noChangeAspect="1" noChangeArrowheads="1"/>
          </p:cNvPicPr>
          <p:nvPr/>
        </p:nvPicPr>
        <p:blipFill rotWithShape="1">
          <a:blip r:embed="rId3">
            <a:extLst>
              <a:ext uri="{28A0092B-C50C-407E-A947-70E740481C1C}">
                <a14:useLocalDpi xmlns:a14="http://schemas.microsoft.com/office/drawing/2010/main" val="0"/>
              </a:ext>
            </a:extLst>
          </a:blip>
          <a:srcRect l="4167" r="5833"/>
          <a:stretch/>
        </p:blipFill>
        <p:spPr bwMode="auto">
          <a:xfrm>
            <a:off x="0" y="858132"/>
            <a:ext cx="9144000" cy="5141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96442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Rijksmuseum van Oudheden\Ancient Near East\Nimrud, Tiglath-pileser III on throne holding rod and feet on stool, adr1805206784.jpg"/>
          <p:cNvPicPr>
            <a:picLocks noChangeAspect="1" noChangeArrowheads="1"/>
          </p:cNvPicPr>
          <p:nvPr/>
        </p:nvPicPr>
        <p:blipFill rotWithShape="1">
          <a:blip r:embed="rId3">
            <a:extLst>
              <a:ext uri="{28A0092B-C50C-407E-A947-70E740481C1C}">
                <a14:useLocalDpi xmlns:a14="http://schemas.microsoft.com/office/drawing/2010/main" val="0"/>
              </a:ext>
            </a:extLst>
          </a:blip>
          <a:srcRect l="9723" t="5955" r="12500" b="7701"/>
          <a:stretch/>
        </p:blipFill>
        <p:spPr bwMode="auto">
          <a:xfrm>
            <a:off x="2527300" y="0"/>
            <a:ext cx="40894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Tiglath-pileser III on his throne, with his feet on a footstool, from Nimrud, 8th century BC</a:t>
            </a:r>
          </a:p>
        </p:txBody>
      </p:sp>
      <p:sp>
        <p:nvSpPr>
          <p:cNvPr id="3" name="Text Placeholder 2"/>
          <p:cNvSpPr>
            <a:spLocks noGrp="1"/>
          </p:cNvSpPr>
          <p:nvPr>
            <p:ph type="body" sz="quarter" idx="12"/>
          </p:nvPr>
        </p:nvSpPr>
        <p:spPr/>
        <p:txBody>
          <a:bodyPr/>
          <a:lstStyle/>
          <a:p>
            <a:r>
              <a:rPr lang="en-US" dirty="0"/>
              <a:t>5:12</a:t>
            </a:r>
          </a:p>
        </p:txBody>
      </p:sp>
      <p:sp>
        <p:nvSpPr>
          <p:cNvPr id="4" name="Title 3"/>
          <p:cNvSpPr>
            <a:spLocks noGrp="1"/>
          </p:cNvSpPr>
          <p:nvPr>
            <p:ph type="title"/>
          </p:nvPr>
        </p:nvSpPr>
        <p:spPr/>
        <p:txBody>
          <a:bodyPr/>
          <a:lstStyle/>
          <a:p>
            <a:r>
              <a:rPr lang="en-US" dirty="0"/>
              <a:t>Then David knew that Yahweh had established him as king over Israel</a:t>
            </a:r>
          </a:p>
        </p:txBody>
      </p:sp>
    </p:spTree>
    <p:extLst>
      <p:ext uri="{BB962C8B-B14F-4D97-AF65-F5344CB8AC3E}">
        <p14:creationId xmlns:p14="http://schemas.microsoft.com/office/powerpoint/2010/main" val="375158655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Getty Villa\Assyrian reliefs\Relief of banquet of Ashurbanipal, Assyrian, from north palace at Nineveh, 645-640 BC, tb100919348.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 banquet of Ashurbanipal, from the north palace at Nineveh, 7th century BC</a:t>
            </a:r>
          </a:p>
        </p:txBody>
      </p:sp>
      <p:sp>
        <p:nvSpPr>
          <p:cNvPr id="3" name="Text Placeholder 2"/>
          <p:cNvSpPr>
            <a:spLocks noGrp="1"/>
          </p:cNvSpPr>
          <p:nvPr>
            <p:ph type="body" sz="quarter" idx="12"/>
          </p:nvPr>
        </p:nvSpPr>
        <p:spPr/>
        <p:txBody>
          <a:bodyPr/>
          <a:lstStyle/>
          <a:p>
            <a:r>
              <a:rPr lang="en-US" dirty="0"/>
              <a:t>5:13</a:t>
            </a:r>
          </a:p>
        </p:txBody>
      </p:sp>
      <p:sp>
        <p:nvSpPr>
          <p:cNvPr id="4" name="Title 3"/>
          <p:cNvSpPr>
            <a:spLocks noGrp="1"/>
          </p:cNvSpPr>
          <p:nvPr>
            <p:ph type="title"/>
          </p:nvPr>
        </p:nvSpPr>
        <p:spPr/>
        <p:txBody>
          <a:bodyPr/>
          <a:lstStyle/>
          <a:p>
            <a:r>
              <a:rPr lang="en-US" dirty="0"/>
              <a:t>Then David took more concubines and wives from Jerusalem, after he came from Hebron</a:t>
            </a:r>
          </a:p>
        </p:txBody>
      </p:sp>
    </p:spTree>
    <p:extLst>
      <p:ext uri="{BB962C8B-B14F-4D97-AF65-F5344CB8AC3E}">
        <p14:creationId xmlns:p14="http://schemas.microsoft.com/office/powerpoint/2010/main" val="220896053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ing Solomon street sign in Jerusalem, df07240497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“King Solomon Street” sign in Jerusalem</a:t>
            </a:r>
          </a:p>
        </p:txBody>
      </p:sp>
      <p:sp>
        <p:nvSpPr>
          <p:cNvPr id="3" name="Text Placeholder 2"/>
          <p:cNvSpPr>
            <a:spLocks noGrp="1"/>
          </p:cNvSpPr>
          <p:nvPr>
            <p:ph type="body" sz="quarter" idx="12"/>
          </p:nvPr>
        </p:nvSpPr>
        <p:spPr/>
        <p:txBody>
          <a:bodyPr/>
          <a:lstStyle/>
          <a:p>
            <a:r>
              <a:rPr lang="en-US" dirty="0"/>
              <a:t>5:14</a:t>
            </a:r>
          </a:p>
        </p:txBody>
      </p:sp>
      <p:sp>
        <p:nvSpPr>
          <p:cNvPr id="4" name="Title 3"/>
          <p:cNvSpPr>
            <a:spLocks noGrp="1"/>
          </p:cNvSpPr>
          <p:nvPr>
            <p:ph type="title"/>
          </p:nvPr>
        </p:nvSpPr>
        <p:spPr/>
        <p:txBody>
          <a:bodyPr/>
          <a:lstStyle/>
          <a:p>
            <a:r>
              <a:rPr lang="en-US" dirty="0"/>
              <a:t>The sons born to David in Jerusalem were </a:t>
            </a:r>
            <a:r>
              <a:rPr lang="en-US" dirty="0" err="1"/>
              <a:t>Shammua</a:t>
            </a:r>
            <a:r>
              <a:rPr lang="en-US" dirty="0"/>
              <a:t>, </a:t>
            </a:r>
            <a:r>
              <a:rPr lang="en-US" dirty="0" err="1"/>
              <a:t>Shobab</a:t>
            </a:r>
            <a:r>
              <a:rPr lang="en-US" dirty="0"/>
              <a:t>, Nathan, Solomon</a:t>
            </a:r>
          </a:p>
        </p:txBody>
      </p:sp>
    </p:spTree>
    <p:extLst>
      <p:ext uri="{BB962C8B-B14F-4D97-AF65-F5344CB8AC3E}">
        <p14:creationId xmlns:p14="http://schemas.microsoft.com/office/powerpoint/2010/main" val="199271281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Boys playing soccer in the Jewish Quarter, Jerusalem</a:t>
            </a:r>
          </a:p>
        </p:txBody>
      </p:sp>
      <p:sp>
        <p:nvSpPr>
          <p:cNvPr id="3" name="Text Placeholder 2"/>
          <p:cNvSpPr>
            <a:spLocks noGrp="1"/>
          </p:cNvSpPr>
          <p:nvPr>
            <p:ph type="body" sz="quarter" idx="12"/>
          </p:nvPr>
        </p:nvSpPr>
        <p:spPr/>
        <p:txBody>
          <a:bodyPr/>
          <a:lstStyle/>
          <a:p>
            <a:r>
              <a:rPr lang="en-US" dirty="0"/>
              <a:t>5:14-15</a:t>
            </a:r>
          </a:p>
        </p:txBody>
      </p:sp>
      <p:sp>
        <p:nvSpPr>
          <p:cNvPr id="4" name="Title 3"/>
          <p:cNvSpPr>
            <a:spLocks noGrp="1"/>
          </p:cNvSpPr>
          <p:nvPr>
            <p:ph type="title"/>
          </p:nvPr>
        </p:nvSpPr>
        <p:spPr/>
        <p:txBody>
          <a:bodyPr/>
          <a:lstStyle/>
          <a:p>
            <a:r>
              <a:rPr lang="en-US" dirty="0"/>
              <a:t>The sons born to David in Jerusalem were . . . Ibhar, </a:t>
            </a:r>
            <a:r>
              <a:rPr lang="en-US" dirty="0" err="1"/>
              <a:t>Elishua</a:t>
            </a:r>
            <a:r>
              <a:rPr lang="en-US" dirty="0"/>
              <a:t>, Nepheg, </a:t>
            </a:r>
            <a:r>
              <a:rPr lang="en-US" dirty="0" err="1"/>
              <a:t>Japhia</a:t>
            </a:r>
            <a:endParaRPr lang="en-US" dirty="0"/>
          </a:p>
        </p:txBody>
      </p:sp>
      <p:pic>
        <p:nvPicPr>
          <p:cNvPr id="4099" name="Picture 3" descr="C:\Users\Kris\Documents\Bolen\01b PLBL, PCB size\03 Jerusalem\Jewish Quarter\Boys playing soccer in Jewish Quarter, tb083104511.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569766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ris\Documents\Bolen\01b PLBL, PCB size\03 Jerusalem\Temple Mount\Boys washing on Temple Mount, tb092103212.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4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Boys washing on the Temple Mount, Jerusalem</a:t>
            </a:r>
          </a:p>
        </p:txBody>
      </p:sp>
      <p:sp>
        <p:nvSpPr>
          <p:cNvPr id="3" name="Text Placeholder 2"/>
          <p:cNvSpPr>
            <a:spLocks noGrp="1"/>
          </p:cNvSpPr>
          <p:nvPr>
            <p:ph type="body" sz="quarter" idx="12"/>
          </p:nvPr>
        </p:nvSpPr>
        <p:spPr/>
        <p:txBody>
          <a:bodyPr/>
          <a:lstStyle/>
          <a:p>
            <a:r>
              <a:rPr lang="en-US" dirty="0"/>
              <a:t>5:14-16</a:t>
            </a:r>
          </a:p>
        </p:txBody>
      </p:sp>
      <p:sp>
        <p:nvSpPr>
          <p:cNvPr id="4" name="Title 3"/>
          <p:cNvSpPr>
            <a:spLocks noGrp="1"/>
          </p:cNvSpPr>
          <p:nvPr>
            <p:ph type="title"/>
          </p:nvPr>
        </p:nvSpPr>
        <p:spPr/>
        <p:txBody>
          <a:bodyPr/>
          <a:lstStyle/>
          <a:p>
            <a:r>
              <a:rPr lang="en-US" dirty="0"/>
              <a:t>The sons born to David in Jerusalem were . . . </a:t>
            </a:r>
            <a:r>
              <a:rPr lang="en-US" dirty="0" err="1"/>
              <a:t>Elishama</a:t>
            </a:r>
            <a:r>
              <a:rPr lang="en-US" dirty="0"/>
              <a:t>, </a:t>
            </a:r>
            <a:r>
              <a:rPr lang="en-US" dirty="0" err="1"/>
              <a:t>Eliada</a:t>
            </a:r>
            <a:r>
              <a:rPr lang="en-US" dirty="0"/>
              <a:t>, and </a:t>
            </a:r>
            <a:r>
              <a:rPr lang="en-US" dirty="0" err="1"/>
              <a:t>Eliphelet</a:t>
            </a:r>
            <a:endParaRPr lang="en-US" dirty="0"/>
          </a:p>
        </p:txBody>
      </p:sp>
    </p:spTree>
    <p:extLst>
      <p:ext uri="{BB962C8B-B14F-4D97-AF65-F5344CB8AC3E}">
        <p14:creationId xmlns:p14="http://schemas.microsoft.com/office/powerpoint/2010/main" val="190566226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salm 23,5b Thou anointest my head with oil, mat05678.jpg"/>
          <p:cNvPicPr>
            <a:picLocks noChangeAspect="1"/>
          </p:cNvPicPr>
          <p:nvPr/>
        </p:nvPicPr>
        <p:blipFill rotWithShape="1">
          <a:blip r:embed="rId3">
            <a:extLst>
              <a:ext uri="{28A0092B-C50C-407E-A947-70E740481C1C}">
                <a14:useLocalDpi xmlns:a14="http://schemas.microsoft.com/office/drawing/2010/main" val="0"/>
              </a:ext>
            </a:extLst>
          </a:blip>
          <a:srcRect t="18164" b="18922"/>
          <a:stretch/>
        </p:blipFill>
        <p:spPr>
          <a:xfrm>
            <a:off x="440676" y="0"/>
            <a:ext cx="8262649" cy="6858000"/>
          </a:xfrm>
          <a:prstGeom prst="rect">
            <a:avLst/>
          </a:prstGeom>
        </p:spPr>
      </p:pic>
      <p:sp>
        <p:nvSpPr>
          <p:cNvPr id="2" name="Text Placeholder 1"/>
          <p:cNvSpPr>
            <a:spLocks noGrp="1"/>
          </p:cNvSpPr>
          <p:nvPr>
            <p:ph type="body" sz="quarter" idx="10"/>
          </p:nvPr>
        </p:nvSpPr>
        <p:spPr/>
        <p:txBody>
          <a:bodyPr/>
          <a:lstStyle/>
          <a:p>
            <a:r>
              <a:rPr lang="en-US" dirty="0"/>
              <a:t>Shepherd anointing sheep with oil</a:t>
            </a:r>
          </a:p>
        </p:txBody>
      </p:sp>
      <p:sp>
        <p:nvSpPr>
          <p:cNvPr id="3" name="Text Placeholder 2"/>
          <p:cNvSpPr>
            <a:spLocks noGrp="1"/>
          </p:cNvSpPr>
          <p:nvPr>
            <p:ph type="body" sz="quarter" idx="12"/>
          </p:nvPr>
        </p:nvSpPr>
        <p:spPr/>
        <p:txBody>
          <a:bodyPr/>
          <a:lstStyle/>
          <a:p>
            <a:r>
              <a:rPr lang="en-US" dirty="0"/>
              <a:t>5:17</a:t>
            </a:r>
          </a:p>
        </p:txBody>
      </p:sp>
      <p:sp>
        <p:nvSpPr>
          <p:cNvPr id="4" name="Title 3"/>
          <p:cNvSpPr>
            <a:spLocks noGrp="1"/>
          </p:cNvSpPr>
          <p:nvPr>
            <p:ph type="title"/>
          </p:nvPr>
        </p:nvSpPr>
        <p:spPr/>
        <p:txBody>
          <a:bodyPr/>
          <a:lstStyle/>
          <a:p>
            <a:r>
              <a:rPr lang="en-US" dirty="0"/>
              <a:t>When the Philistines heard that they had anointed David king over Israel</a:t>
            </a:r>
          </a:p>
        </p:txBody>
      </p:sp>
    </p:spTree>
    <p:extLst>
      <p:ext uri="{BB962C8B-B14F-4D97-AF65-F5344CB8AC3E}">
        <p14:creationId xmlns:p14="http://schemas.microsoft.com/office/powerpoint/2010/main" val="377512595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stone building&#10;&#10;Description automatically generated">
            <a:extLst>
              <a:ext uri="{FF2B5EF4-FFF2-40B4-BE49-F238E27FC236}">
                <a16:creationId xmlns:a16="http://schemas.microsoft.com/office/drawing/2014/main" id="{C9C6BE5E-27A3-4E48-B31E-132F795158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9" name="Text Placeholder 8">
            <a:extLst>
              <a:ext uri="{FF2B5EF4-FFF2-40B4-BE49-F238E27FC236}">
                <a16:creationId xmlns:a16="http://schemas.microsoft.com/office/drawing/2014/main" id="{CDB2F506-20CC-4A45-BD6E-BDCE9ADD9D15}"/>
              </a:ext>
            </a:extLst>
          </p:cNvPr>
          <p:cNvSpPr>
            <a:spLocks noGrp="1"/>
          </p:cNvSpPr>
          <p:nvPr>
            <p:ph type="body" sz="quarter" idx="10"/>
          </p:nvPr>
        </p:nvSpPr>
        <p:spPr/>
        <p:txBody>
          <a:bodyPr/>
          <a:lstStyle/>
          <a:p>
            <a:r>
              <a:rPr lang="en-US" dirty="0"/>
              <a:t>Philistine captives at an Egyptian victory celebration, from Medinet Habu, 12th century BC</a:t>
            </a:r>
          </a:p>
        </p:txBody>
      </p:sp>
      <p:sp>
        <p:nvSpPr>
          <p:cNvPr id="10" name="Text Placeholder 9">
            <a:extLst>
              <a:ext uri="{FF2B5EF4-FFF2-40B4-BE49-F238E27FC236}">
                <a16:creationId xmlns:a16="http://schemas.microsoft.com/office/drawing/2014/main" id="{3186F81E-9216-4679-979D-8084D2CB941C}"/>
              </a:ext>
            </a:extLst>
          </p:cNvPr>
          <p:cNvSpPr>
            <a:spLocks noGrp="1"/>
          </p:cNvSpPr>
          <p:nvPr>
            <p:ph type="body" sz="quarter" idx="12"/>
          </p:nvPr>
        </p:nvSpPr>
        <p:spPr/>
        <p:txBody>
          <a:bodyPr/>
          <a:lstStyle/>
          <a:p>
            <a:r>
              <a:rPr lang="en-US" dirty="0"/>
              <a:t>5:17</a:t>
            </a:r>
          </a:p>
        </p:txBody>
      </p:sp>
      <p:sp>
        <p:nvSpPr>
          <p:cNvPr id="8" name="Title 7">
            <a:extLst>
              <a:ext uri="{FF2B5EF4-FFF2-40B4-BE49-F238E27FC236}">
                <a16:creationId xmlns:a16="http://schemas.microsoft.com/office/drawing/2014/main" id="{CA632887-E7F6-43B2-991E-84174189B70B}"/>
              </a:ext>
            </a:extLst>
          </p:cNvPr>
          <p:cNvSpPr>
            <a:spLocks noGrp="1"/>
          </p:cNvSpPr>
          <p:nvPr>
            <p:ph type="title"/>
          </p:nvPr>
        </p:nvSpPr>
        <p:spPr/>
        <p:txBody>
          <a:bodyPr/>
          <a:lstStyle/>
          <a:p>
            <a:r>
              <a:rPr lang="en-US" dirty="0"/>
              <a:t>Then all the Philistines went up to seek David</a:t>
            </a:r>
          </a:p>
        </p:txBody>
      </p:sp>
    </p:spTree>
    <p:extLst>
      <p:ext uri="{BB962C8B-B14F-4D97-AF65-F5344CB8AC3E}">
        <p14:creationId xmlns:p14="http://schemas.microsoft.com/office/powerpoint/2010/main" val="2894141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Shepherd with sheep in eastern Samaria</a:t>
            </a:r>
          </a:p>
        </p:txBody>
      </p:sp>
      <p:sp>
        <p:nvSpPr>
          <p:cNvPr id="3" name="Text Placeholder 2"/>
          <p:cNvSpPr>
            <a:spLocks noGrp="1"/>
          </p:cNvSpPr>
          <p:nvPr>
            <p:ph type="body" sz="quarter" idx="12"/>
          </p:nvPr>
        </p:nvSpPr>
        <p:spPr/>
        <p:txBody>
          <a:bodyPr/>
          <a:lstStyle/>
          <a:p>
            <a:r>
              <a:rPr lang="is-IS" dirty="0"/>
              <a:t>5:2</a:t>
            </a:r>
            <a:endParaRPr lang="en-US" dirty="0"/>
          </a:p>
        </p:txBody>
      </p:sp>
      <p:sp>
        <p:nvSpPr>
          <p:cNvPr id="4" name="Title 3"/>
          <p:cNvSpPr>
            <a:spLocks noGrp="1"/>
          </p:cNvSpPr>
          <p:nvPr>
            <p:ph type="title"/>
          </p:nvPr>
        </p:nvSpPr>
        <p:spPr/>
        <p:txBody>
          <a:bodyPr/>
          <a:lstStyle/>
          <a:p>
            <a:r>
              <a:rPr lang="en-US" dirty="0"/>
              <a:t>Yahweh said to you, “You shall be shepherd of my people Israel”</a:t>
            </a:r>
          </a:p>
        </p:txBody>
      </p:sp>
      <p:pic>
        <p:nvPicPr>
          <p:cNvPr id="5" name="Picture 4" descr="Sheep and shepherd in eastern Samaria, tb031405252.jpg"/>
          <p:cNvPicPr>
            <a:picLocks noChangeAspect="1"/>
          </p:cNvPicPr>
          <p:nvPr/>
        </p:nvPicPr>
        <p:blipFill rotWithShape="1">
          <a:blip r:embed="rId3">
            <a:extLst>
              <a:ext uri="{BEBA8EAE-BF5A-486C-A8C5-ECC9F3942E4B}">
                <a14:imgProps xmlns:a14="http://schemas.microsoft.com/office/drawing/2010/main">
                  <a14:imgLayer r:embed="rId4">
                    <a14:imgEffect>
                      <a14:saturation sat="130000"/>
                    </a14:imgEffect>
                  </a14:imgLayer>
                </a14:imgProps>
              </a:ex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294243867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Coastal Plain south of Ashdod (aerial view from the south)</a:t>
            </a:r>
          </a:p>
        </p:txBody>
      </p:sp>
      <p:sp>
        <p:nvSpPr>
          <p:cNvPr id="3" name="Text Placeholder 2"/>
          <p:cNvSpPr>
            <a:spLocks noGrp="1"/>
          </p:cNvSpPr>
          <p:nvPr>
            <p:ph type="body" sz="quarter" idx="12"/>
          </p:nvPr>
        </p:nvSpPr>
        <p:spPr/>
        <p:txBody>
          <a:bodyPr/>
          <a:lstStyle/>
          <a:p>
            <a:r>
              <a:rPr lang="en-US" dirty="0"/>
              <a:t>5:17</a:t>
            </a:r>
          </a:p>
        </p:txBody>
      </p:sp>
      <p:sp>
        <p:nvSpPr>
          <p:cNvPr id="4" name="Title 3"/>
          <p:cNvSpPr>
            <a:spLocks noGrp="1"/>
          </p:cNvSpPr>
          <p:nvPr>
            <p:ph type="title"/>
          </p:nvPr>
        </p:nvSpPr>
        <p:spPr/>
        <p:txBody>
          <a:bodyPr/>
          <a:lstStyle/>
          <a:p>
            <a:r>
              <a:rPr lang="en-US" dirty="0"/>
              <a:t>Then all the Philistines went up to seek David</a:t>
            </a:r>
          </a:p>
        </p:txBody>
      </p:sp>
      <p:pic>
        <p:nvPicPr>
          <p:cNvPr id="6" name="Picture 5" descr="Coastal plain south of Ashdod aerial from south, tb121704850.jpg"/>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
        <p:nvSpPr>
          <p:cNvPr id="7" name="Text Box 11"/>
          <p:cNvSpPr txBox="1">
            <a:spLocks noChangeArrowheads="1"/>
          </p:cNvSpPr>
          <p:nvPr/>
        </p:nvSpPr>
        <p:spPr bwMode="auto">
          <a:xfrm>
            <a:off x="7636316" y="1708150"/>
            <a:ext cx="13879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Ashdod</a:t>
            </a:r>
          </a:p>
        </p:txBody>
      </p:sp>
      <p:cxnSp>
        <p:nvCxnSpPr>
          <p:cNvPr id="8" name="Straight Arrow Connector 7"/>
          <p:cNvCxnSpPr/>
          <p:nvPr/>
        </p:nvCxnSpPr>
        <p:spPr>
          <a:xfrm>
            <a:off x="8564880" y="2093605"/>
            <a:ext cx="0" cy="471795"/>
          </a:xfrm>
          <a:prstGeom prst="straightConnector1">
            <a:avLst/>
          </a:prstGeom>
          <a:ln w="25400">
            <a:solidFill>
              <a:srgbClr val="FEFFFF"/>
            </a:solidFill>
            <a:tailEnd type="triangle"/>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315833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shdod tell aerial from east, tbs130240112.jpg"/>
          <p:cNvPicPr>
            <a:picLocks noChangeAspect="1"/>
          </p:cNvPicPr>
          <p:nvPr/>
        </p:nvPicPr>
        <p:blipFill rotWithShape="1">
          <a:blip r:embed="rId3">
            <a:extLst>
              <a:ext uri="{28A0092B-C50C-407E-A947-70E740481C1C}">
                <a14:useLocalDpi xmlns:a14="http://schemas.microsoft.com/office/drawing/2010/main" val="0"/>
              </a:ext>
            </a:extLst>
          </a:blip>
          <a:srcRect l="685"/>
          <a:stretch/>
        </p:blipFill>
        <p:spPr>
          <a:xfrm>
            <a:off x="0" y="369332"/>
            <a:ext cx="9144000" cy="6150340"/>
          </a:xfrm>
          <a:prstGeom prst="rect">
            <a:avLst/>
          </a:prstGeom>
        </p:spPr>
      </p:pic>
      <p:sp>
        <p:nvSpPr>
          <p:cNvPr id="2" name="Text Placeholder 1"/>
          <p:cNvSpPr>
            <a:spLocks noGrp="1"/>
          </p:cNvSpPr>
          <p:nvPr>
            <p:ph type="body" sz="quarter" idx="10"/>
          </p:nvPr>
        </p:nvSpPr>
        <p:spPr/>
        <p:txBody>
          <a:bodyPr/>
          <a:lstStyle/>
          <a:p>
            <a:r>
              <a:rPr lang="en-US" dirty="0"/>
              <a:t>Ashdod (aerial view from the east)</a:t>
            </a:r>
          </a:p>
        </p:txBody>
      </p:sp>
      <p:sp>
        <p:nvSpPr>
          <p:cNvPr id="3" name="Text Placeholder 2"/>
          <p:cNvSpPr>
            <a:spLocks noGrp="1"/>
          </p:cNvSpPr>
          <p:nvPr>
            <p:ph type="body" sz="quarter" idx="12"/>
          </p:nvPr>
        </p:nvSpPr>
        <p:spPr/>
        <p:txBody>
          <a:bodyPr/>
          <a:lstStyle/>
          <a:p>
            <a:r>
              <a:rPr lang="en-US" dirty="0"/>
              <a:t>5:17</a:t>
            </a:r>
          </a:p>
        </p:txBody>
      </p:sp>
      <p:sp>
        <p:nvSpPr>
          <p:cNvPr id="4" name="Title 3"/>
          <p:cNvSpPr>
            <a:spLocks noGrp="1"/>
          </p:cNvSpPr>
          <p:nvPr>
            <p:ph type="title"/>
          </p:nvPr>
        </p:nvSpPr>
        <p:spPr/>
        <p:txBody>
          <a:bodyPr/>
          <a:lstStyle/>
          <a:p>
            <a:r>
              <a:rPr lang="en-US" dirty="0"/>
              <a:t>Then all the Philistines went up to seek David</a:t>
            </a:r>
          </a:p>
        </p:txBody>
      </p:sp>
    </p:spTree>
    <p:extLst>
      <p:ext uri="{BB962C8B-B14F-4D97-AF65-F5344CB8AC3E}">
        <p14:creationId xmlns:p14="http://schemas.microsoft.com/office/powerpoint/2010/main" val="380457528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98D40FD-4C01-4B48-AF9B-F903649784B9}"/>
              </a:ext>
            </a:extLst>
          </p:cNvPr>
          <p:cNvPicPr>
            <a:picLocks noChangeAspect="1"/>
          </p:cNvPicPr>
          <p:nvPr/>
        </p:nvPicPr>
        <p:blipFill rotWithShape="1">
          <a:blip r:embed="rId3">
            <a:extLst>
              <a:ext uri="{28A0092B-C50C-407E-A947-70E740481C1C}">
                <a14:useLocalDpi xmlns:a14="http://schemas.microsoft.com/office/drawing/2010/main" val="0"/>
              </a:ext>
            </a:extLst>
          </a:blip>
          <a:srcRect r="827"/>
          <a:stretch/>
        </p:blipFill>
        <p:spPr>
          <a:xfrm>
            <a:off x="-1" y="369332"/>
            <a:ext cx="9144001" cy="6159094"/>
          </a:xfrm>
          <a:prstGeom prst="rect">
            <a:avLst/>
          </a:prstGeom>
        </p:spPr>
      </p:pic>
      <p:sp>
        <p:nvSpPr>
          <p:cNvPr id="2" name="Text Placeholder 1"/>
          <p:cNvSpPr>
            <a:spLocks noGrp="1"/>
          </p:cNvSpPr>
          <p:nvPr>
            <p:ph type="body" sz="quarter" idx="10"/>
          </p:nvPr>
        </p:nvSpPr>
        <p:spPr/>
        <p:txBody>
          <a:bodyPr/>
          <a:lstStyle/>
          <a:p>
            <a:r>
              <a:rPr lang="en-US" dirty="0"/>
              <a:t>Ashkelon (aerial view from the southwest)</a:t>
            </a:r>
          </a:p>
        </p:txBody>
      </p:sp>
      <p:sp>
        <p:nvSpPr>
          <p:cNvPr id="3" name="Text Placeholder 2"/>
          <p:cNvSpPr>
            <a:spLocks noGrp="1"/>
          </p:cNvSpPr>
          <p:nvPr>
            <p:ph type="body" sz="quarter" idx="12"/>
          </p:nvPr>
        </p:nvSpPr>
        <p:spPr/>
        <p:txBody>
          <a:bodyPr/>
          <a:lstStyle/>
          <a:p>
            <a:r>
              <a:rPr lang="en-US" dirty="0"/>
              <a:t>5:17</a:t>
            </a:r>
          </a:p>
        </p:txBody>
      </p:sp>
      <p:sp>
        <p:nvSpPr>
          <p:cNvPr id="4" name="Title 3"/>
          <p:cNvSpPr>
            <a:spLocks noGrp="1"/>
          </p:cNvSpPr>
          <p:nvPr>
            <p:ph type="title"/>
          </p:nvPr>
        </p:nvSpPr>
        <p:spPr/>
        <p:txBody>
          <a:bodyPr/>
          <a:lstStyle/>
          <a:p>
            <a:r>
              <a:rPr lang="en-US" dirty="0"/>
              <a:t>Then all the Philistines went up to seek David</a:t>
            </a:r>
          </a:p>
        </p:txBody>
      </p:sp>
    </p:spTree>
    <p:extLst>
      <p:ext uri="{BB962C8B-B14F-4D97-AF65-F5344CB8AC3E}">
        <p14:creationId xmlns:p14="http://schemas.microsoft.com/office/powerpoint/2010/main" val="9053562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8D40FD-4C01-4B48-AF9B-F903649784B9}"/>
              </a:ext>
            </a:extLst>
          </p:cNvPr>
          <p:cNvPicPr>
            <a:picLocks noChangeAspect="1"/>
          </p:cNvPicPr>
          <p:nvPr/>
        </p:nvPicPr>
        <p:blipFill rotWithShape="1">
          <a:blip r:embed="rId3">
            <a:extLst>
              <a:ext uri="{28A0092B-C50C-407E-A947-70E740481C1C}">
                <a14:useLocalDpi xmlns:a14="http://schemas.microsoft.com/office/drawing/2010/main" val="0"/>
              </a:ext>
            </a:extLst>
          </a:blip>
          <a:srcRect r="827"/>
          <a:stretch/>
        </p:blipFill>
        <p:spPr>
          <a:xfrm>
            <a:off x="-1" y="369332"/>
            <a:ext cx="9144001" cy="6159094"/>
          </a:xfrm>
          <a:prstGeom prst="rect">
            <a:avLst/>
          </a:prstGeom>
        </p:spPr>
      </p:pic>
      <p:sp>
        <p:nvSpPr>
          <p:cNvPr id="2" name="Text Placeholder 1"/>
          <p:cNvSpPr>
            <a:spLocks noGrp="1"/>
          </p:cNvSpPr>
          <p:nvPr>
            <p:ph type="body" sz="quarter" idx="10"/>
          </p:nvPr>
        </p:nvSpPr>
        <p:spPr/>
        <p:txBody>
          <a:bodyPr/>
          <a:lstStyle/>
          <a:p>
            <a:r>
              <a:rPr lang="en-US" dirty="0"/>
              <a:t>Ashkelon (aerial view from the southwest)</a:t>
            </a:r>
          </a:p>
        </p:txBody>
      </p:sp>
      <p:sp>
        <p:nvSpPr>
          <p:cNvPr id="3" name="Text Placeholder 2"/>
          <p:cNvSpPr>
            <a:spLocks noGrp="1"/>
          </p:cNvSpPr>
          <p:nvPr>
            <p:ph type="body" sz="quarter" idx="12"/>
          </p:nvPr>
        </p:nvSpPr>
        <p:spPr/>
        <p:txBody>
          <a:bodyPr/>
          <a:lstStyle/>
          <a:p>
            <a:r>
              <a:rPr lang="en-US" dirty="0"/>
              <a:t>5:17</a:t>
            </a:r>
          </a:p>
        </p:txBody>
      </p:sp>
      <p:sp>
        <p:nvSpPr>
          <p:cNvPr id="4" name="Title 3"/>
          <p:cNvSpPr>
            <a:spLocks noGrp="1"/>
          </p:cNvSpPr>
          <p:nvPr>
            <p:ph type="title"/>
          </p:nvPr>
        </p:nvSpPr>
        <p:spPr/>
        <p:txBody>
          <a:bodyPr/>
          <a:lstStyle/>
          <a:p>
            <a:r>
              <a:rPr lang="en-US" dirty="0"/>
              <a:t>Then all the Philistines went up to seek David</a:t>
            </a:r>
          </a:p>
        </p:txBody>
      </p:sp>
      <p:sp>
        <p:nvSpPr>
          <p:cNvPr id="17" name="Freeform 16"/>
          <p:cNvSpPr/>
          <p:nvPr/>
        </p:nvSpPr>
        <p:spPr>
          <a:xfrm>
            <a:off x="1146146" y="1774974"/>
            <a:ext cx="6974970" cy="4587489"/>
          </a:xfrm>
          <a:custGeom>
            <a:avLst/>
            <a:gdLst>
              <a:gd name="connsiteX0" fmla="*/ 0 w 6974970"/>
              <a:gd name="connsiteY0" fmla="*/ 699611 h 4587489"/>
              <a:gd name="connsiteX1" fmla="*/ 1936058 w 6974970"/>
              <a:gd name="connsiteY1" fmla="*/ 141987 h 4587489"/>
              <a:gd name="connsiteX2" fmla="*/ 3360996 w 6974970"/>
              <a:gd name="connsiteY2" fmla="*/ 18071 h 4587489"/>
              <a:gd name="connsiteX3" fmla="*/ 4878865 w 6974970"/>
              <a:gd name="connsiteY3" fmla="*/ 250414 h 4587489"/>
              <a:gd name="connsiteX4" fmla="*/ 6164407 w 6974970"/>
              <a:gd name="connsiteY4" fmla="*/ 808038 h 4587489"/>
              <a:gd name="connsiteX5" fmla="*/ 6752969 w 6974970"/>
              <a:gd name="connsiteY5" fmla="*/ 1226256 h 4587489"/>
              <a:gd name="connsiteX6" fmla="*/ 6954319 w 6974970"/>
              <a:gd name="connsiteY6" fmla="*/ 1690943 h 4587489"/>
              <a:gd name="connsiteX7" fmla="*/ 6876877 w 6974970"/>
              <a:gd name="connsiteY7" fmla="*/ 2496400 h 4587489"/>
              <a:gd name="connsiteX8" fmla="*/ 6598084 w 6974970"/>
              <a:gd name="connsiteY8" fmla="*/ 3208919 h 4587489"/>
              <a:gd name="connsiteX9" fmla="*/ 6086965 w 6974970"/>
              <a:gd name="connsiteY9" fmla="*/ 3921439 h 4587489"/>
              <a:gd name="connsiteX10" fmla="*/ 5436450 w 6974970"/>
              <a:gd name="connsiteY10" fmla="*/ 4587489 h 458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74970" h="4587489">
                <a:moveTo>
                  <a:pt x="0" y="699611"/>
                </a:moveTo>
                <a:cubicBezTo>
                  <a:pt x="687946" y="477594"/>
                  <a:pt x="1375892" y="255577"/>
                  <a:pt x="1936058" y="141987"/>
                </a:cubicBezTo>
                <a:cubicBezTo>
                  <a:pt x="2496224" y="28397"/>
                  <a:pt x="2870528" y="0"/>
                  <a:pt x="3360996" y="18071"/>
                </a:cubicBezTo>
                <a:cubicBezTo>
                  <a:pt x="3851464" y="36142"/>
                  <a:pt x="4411630" y="118753"/>
                  <a:pt x="4878865" y="250414"/>
                </a:cubicBezTo>
                <a:cubicBezTo>
                  <a:pt x="5346100" y="382075"/>
                  <a:pt x="5852056" y="645398"/>
                  <a:pt x="6164407" y="808038"/>
                </a:cubicBezTo>
                <a:cubicBezTo>
                  <a:pt x="6476758" y="970678"/>
                  <a:pt x="6621317" y="1079105"/>
                  <a:pt x="6752969" y="1226256"/>
                </a:cubicBezTo>
                <a:cubicBezTo>
                  <a:pt x="6884621" y="1373407"/>
                  <a:pt x="6933668" y="1479252"/>
                  <a:pt x="6954319" y="1690943"/>
                </a:cubicBezTo>
                <a:cubicBezTo>
                  <a:pt x="6974970" y="1902634"/>
                  <a:pt x="6936250" y="2243404"/>
                  <a:pt x="6876877" y="2496400"/>
                </a:cubicBezTo>
                <a:cubicBezTo>
                  <a:pt x="6817505" y="2749396"/>
                  <a:pt x="6729736" y="2971413"/>
                  <a:pt x="6598084" y="3208919"/>
                </a:cubicBezTo>
                <a:cubicBezTo>
                  <a:pt x="6466432" y="3446425"/>
                  <a:pt x="6280571" y="3691677"/>
                  <a:pt x="6086965" y="3921439"/>
                </a:cubicBezTo>
                <a:cubicBezTo>
                  <a:pt x="5893359" y="4151201"/>
                  <a:pt x="5664904" y="4369345"/>
                  <a:pt x="5436450" y="4587489"/>
                </a:cubicBezTo>
              </a:path>
            </a:pathLst>
          </a:custGeom>
          <a:noFill/>
          <a:ln w="25400" cap="flat" cmpd="sng" algn="ctr">
            <a:solidFill>
              <a:srgbClr val="FFFF00"/>
            </a:solidFill>
            <a:prstDash val="solid"/>
            <a:round/>
            <a:headEnd type="none" w="med" len="med"/>
            <a:tailEnd type="non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8" name="Text Box 16"/>
          <p:cNvSpPr txBox="1">
            <a:spLocks noChangeArrowheads="1"/>
          </p:cNvSpPr>
          <p:nvPr/>
        </p:nvSpPr>
        <p:spPr bwMode="auto">
          <a:xfrm>
            <a:off x="1752600" y="2160657"/>
            <a:ext cx="929060"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pitchFamily="34" charset="0"/>
                <a:cs typeface="Calibri" pitchFamily="34" charset="0"/>
              </a:rPr>
              <a:t>north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pitchFamily="34" charset="0"/>
                <a:cs typeface="Calibri" pitchFamily="34" charset="0"/>
              </a:rPr>
              <a:t>mound</a:t>
            </a:r>
          </a:p>
        </p:txBody>
      </p:sp>
      <p:sp>
        <p:nvSpPr>
          <p:cNvPr id="19" name="Text Box 16"/>
          <p:cNvSpPr txBox="1">
            <a:spLocks noChangeArrowheads="1"/>
          </p:cNvSpPr>
          <p:nvPr/>
        </p:nvSpPr>
        <p:spPr bwMode="auto">
          <a:xfrm>
            <a:off x="3200400" y="3200400"/>
            <a:ext cx="15780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pitchFamily="34" charset="0"/>
                <a:cs typeface="Calibri" pitchFamily="34" charset="0"/>
              </a:rPr>
              <a:t>south mound</a:t>
            </a:r>
          </a:p>
        </p:txBody>
      </p:sp>
    </p:spTree>
    <p:extLst>
      <p:ext uri="{BB962C8B-B14F-4D97-AF65-F5344CB8AC3E}">
        <p14:creationId xmlns:p14="http://schemas.microsoft.com/office/powerpoint/2010/main" val="98321040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14F613E-740B-4B00-8486-70B9BF7DCF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0584"/>
            <a:ext cx="9144000" cy="6656832"/>
          </a:xfrm>
          <a:prstGeom prst="rect">
            <a:avLst/>
          </a:prstGeom>
        </p:spPr>
      </p:pic>
      <p:sp>
        <p:nvSpPr>
          <p:cNvPr id="2" name="Text Placeholder 1"/>
          <p:cNvSpPr>
            <a:spLocks noGrp="1"/>
          </p:cNvSpPr>
          <p:nvPr>
            <p:ph type="body" sz="quarter" idx="10"/>
          </p:nvPr>
        </p:nvSpPr>
        <p:spPr/>
        <p:txBody>
          <a:bodyPr/>
          <a:lstStyle/>
          <a:p>
            <a:r>
              <a:rPr lang="en-US" dirty="0"/>
              <a:t>Gaza</a:t>
            </a:r>
          </a:p>
        </p:txBody>
      </p:sp>
      <p:sp>
        <p:nvSpPr>
          <p:cNvPr id="3" name="Text Placeholder 2"/>
          <p:cNvSpPr>
            <a:spLocks noGrp="1"/>
          </p:cNvSpPr>
          <p:nvPr>
            <p:ph type="body" sz="quarter" idx="12"/>
          </p:nvPr>
        </p:nvSpPr>
        <p:spPr/>
        <p:txBody>
          <a:bodyPr/>
          <a:lstStyle/>
          <a:p>
            <a:r>
              <a:rPr lang="en-US" dirty="0"/>
              <a:t>5:17</a:t>
            </a:r>
          </a:p>
        </p:txBody>
      </p:sp>
      <p:sp>
        <p:nvSpPr>
          <p:cNvPr id="4" name="Title 3"/>
          <p:cNvSpPr>
            <a:spLocks noGrp="1"/>
          </p:cNvSpPr>
          <p:nvPr>
            <p:ph type="title"/>
          </p:nvPr>
        </p:nvSpPr>
        <p:spPr/>
        <p:txBody>
          <a:bodyPr/>
          <a:lstStyle/>
          <a:p>
            <a:r>
              <a:rPr lang="en-US" dirty="0"/>
              <a:t>Then all the Philistines went up to seek David</a:t>
            </a:r>
          </a:p>
        </p:txBody>
      </p:sp>
    </p:spTree>
    <p:extLst>
      <p:ext uri="{BB962C8B-B14F-4D97-AF65-F5344CB8AC3E}">
        <p14:creationId xmlns:p14="http://schemas.microsoft.com/office/powerpoint/2010/main" val="315520351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ss, outdoor, dirt, train&#10;&#10;Description automatically generated">
            <a:extLst>
              <a:ext uri="{FF2B5EF4-FFF2-40B4-BE49-F238E27FC236}">
                <a16:creationId xmlns:a16="http://schemas.microsoft.com/office/drawing/2014/main" id="{553A8624-1992-486F-A1EC-42B64CC27E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4612"/>
            <a:ext cx="9144000" cy="6208776"/>
          </a:xfrm>
          <a:prstGeom prst="rect">
            <a:avLst/>
          </a:prstGeom>
        </p:spPr>
      </p:pic>
      <p:sp>
        <p:nvSpPr>
          <p:cNvPr id="2" name="Text Placeholder 1"/>
          <p:cNvSpPr>
            <a:spLocks noGrp="1"/>
          </p:cNvSpPr>
          <p:nvPr>
            <p:ph type="body" sz="quarter" idx="10"/>
          </p:nvPr>
        </p:nvSpPr>
        <p:spPr/>
        <p:txBody>
          <a:bodyPr/>
          <a:lstStyle/>
          <a:p>
            <a:r>
              <a:rPr lang="en-US" dirty="0"/>
              <a:t>Ekron (aerial view from the south)</a:t>
            </a:r>
          </a:p>
        </p:txBody>
      </p:sp>
      <p:sp>
        <p:nvSpPr>
          <p:cNvPr id="3" name="Text Placeholder 2"/>
          <p:cNvSpPr>
            <a:spLocks noGrp="1"/>
          </p:cNvSpPr>
          <p:nvPr>
            <p:ph type="body" sz="quarter" idx="12"/>
          </p:nvPr>
        </p:nvSpPr>
        <p:spPr/>
        <p:txBody>
          <a:bodyPr/>
          <a:lstStyle/>
          <a:p>
            <a:r>
              <a:rPr lang="en-US" dirty="0"/>
              <a:t>5:17</a:t>
            </a:r>
          </a:p>
        </p:txBody>
      </p:sp>
      <p:sp>
        <p:nvSpPr>
          <p:cNvPr id="4" name="Title 3"/>
          <p:cNvSpPr>
            <a:spLocks noGrp="1"/>
          </p:cNvSpPr>
          <p:nvPr>
            <p:ph type="title"/>
          </p:nvPr>
        </p:nvSpPr>
        <p:spPr/>
        <p:txBody>
          <a:bodyPr/>
          <a:lstStyle/>
          <a:p>
            <a:r>
              <a:rPr lang="en-US" dirty="0"/>
              <a:t>Then all the Philistines went up to seek David</a:t>
            </a:r>
          </a:p>
        </p:txBody>
      </p:sp>
    </p:spTree>
    <p:extLst>
      <p:ext uri="{BB962C8B-B14F-4D97-AF65-F5344CB8AC3E}">
        <p14:creationId xmlns:p14="http://schemas.microsoft.com/office/powerpoint/2010/main" val="166334242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EC6388D-3D96-44F6-8D0D-3A483B6135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Gath (aerial view from the northwest)</a:t>
            </a:r>
          </a:p>
        </p:txBody>
      </p:sp>
      <p:sp>
        <p:nvSpPr>
          <p:cNvPr id="3" name="Text Placeholder 2"/>
          <p:cNvSpPr>
            <a:spLocks noGrp="1"/>
          </p:cNvSpPr>
          <p:nvPr>
            <p:ph type="body" sz="quarter" idx="12"/>
          </p:nvPr>
        </p:nvSpPr>
        <p:spPr/>
        <p:txBody>
          <a:bodyPr/>
          <a:lstStyle/>
          <a:p>
            <a:r>
              <a:rPr lang="en-US" dirty="0"/>
              <a:t>5:17</a:t>
            </a:r>
          </a:p>
        </p:txBody>
      </p:sp>
      <p:sp>
        <p:nvSpPr>
          <p:cNvPr id="4" name="Title 3"/>
          <p:cNvSpPr>
            <a:spLocks noGrp="1"/>
          </p:cNvSpPr>
          <p:nvPr>
            <p:ph type="title"/>
          </p:nvPr>
        </p:nvSpPr>
        <p:spPr/>
        <p:txBody>
          <a:bodyPr/>
          <a:lstStyle/>
          <a:p>
            <a:r>
              <a:rPr lang="en-US" dirty="0"/>
              <a:t>Yahweh said, “By David my servant I will save my people Israel from the Philistines”</a:t>
            </a:r>
          </a:p>
        </p:txBody>
      </p:sp>
    </p:spTree>
    <p:extLst>
      <p:ext uri="{BB962C8B-B14F-4D97-AF65-F5344CB8AC3E}">
        <p14:creationId xmlns:p14="http://schemas.microsoft.com/office/powerpoint/2010/main" val="175403678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ity of David aerial from east2"/>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(aerial view from the east)</a:t>
            </a:r>
          </a:p>
        </p:txBody>
      </p:sp>
      <p:sp>
        <p:nvSpPr>
          <p:cNvPr id="3" name="Text Placeholder 2"/>
          <p:cNvSpPr>
            <a:spLocks noGrp="1"/>
          </p:cNvSpPr>
          <p:nvPr>
            <p:ph type="body" sz="quarter" idx="12"/>
          </p:nvPr>
        </p:nvSpPr>
        <p:spPr/>
        <p:txBody>
          <a:bodyPr/>
          <a:lstStyle/>
          <a:p>
            <a:r>
              <a:rPr lang="fi-FI" dirty="0"/>
              <a:t>5:17</a:t>
            </a:r>
            <a:endParaRPr lang="en-US" dirty="0"/>
          </a:p>
        </p:txBody>
      </p:sp>
      <p:sp>
        <p:nvSpPr>
          <p:cNvPr id="4" name="Title 3"/>
          <p:cNvSpPr>
            <a:spLocks noGrp="1"/>
          </p:cNvSpPr>
          <p:nvPr>
            <p:ph type="title"/>
          </p:nvPr>
        </p:nvSpPr>
        <p:spPr/>
        <p:txBody>
          <a:bodyPr/>
          <a:lstStyle/>
          <a:p>
            <a:r>
              <a:rPr lang="en-US" dirty="0"/>
              <a:t>But David heard of it and went down to the stronghold</a:t>
            </a:r>
          </a:p>
        </p:txBody>
      </p:sp>
    </p:spTree>
    <p:extLst>
      <p:ext uri="{BB962C8B-B14F-4D97-AF65-F5344CB8AC3E}">
        <p14:creationId xmlns:p14="http://schemas.microsoft.com/office/powerpoint/2010/main" val="14820261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ity of David aerial from east2"/>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(aerial view from the east)</a:t>
            </a:r>
          </a:p>
        </p:txBody>
      </p:sp>
      <p:sp>
        <p:nvSpPr>
          <p:cNvPr id="3" name="Text Placeholder 2"/>
          <p:cNvSpPr>
            <a:spLocks noGrp="1"/>
          </p:cNvSpPr>
          <p:nvPr>
            <p:ph type="body" sz="quarter" idx="12"/>
          </p:nvPr>
        </p:nvSpPr>
        <p:spPr/>
        <p:txBody>
          <a:bodyPr/>
          <a:lstStyle/>
          <a:p>
            <a:r>
              <a:rPr lang="fi-FI" dirty="0"/>
              <a:t>5:17</a:t>
            </a:r>
            <a:endParaRPr lang="en-US" dirty="0"/>
          </a:p>
        </p:txBody>
      </p:sp>
      <p:sp>
        <p:nvSpPr>
          <p:cNvPr id="4" name="Title 3"/>
          <p:cNvSpPr>
            <a:spLocks noGrp="1"/>
          </p:cNvSpPr>
          <p:nvPr>
            <p:ph type="title"/>
          </p:nvPr>
        </p:nvSpPr>
        <p:spPr/>
        <p:txBody>
          <a:bodyPr/>
          <a:lstStyle/>
          <a:p>
            <a:r>
              <a:rPr lang="en-US" dirty="0"/>
              <a:t>But David heard of it and went down to the stronghold</a:t>
            </a:r>
          </a:p>
        </p:txBody>
      </p:sp>
      <p:sp>
        <p:nvSpPr>
          <p:cNvPr id="9" name="Oval 8"/>
          <p:cNvSpPr/>
          <p:nvPr/>
        </p:nvSpPr>
        <p:spPr>
          <a:xfrm rot="21126614">
            <a:off x="1814006" y="3501729"/>
            <a:ext cx="4133598" cy="1076436"/>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6"/>
          <p:cNvSpPr txBox="1">
            <a:spLocks noChangeArrowheads="1"/>
          </p:cNvSpPr>
          <p:nvPr/>
        </p:nvSpPr>
        <p:spPr bwMode="auto">
          <a:xfrm>
            <a:off x="1447800" y="3333690"/>
            <a:ext cx="14976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of David</a:t>
            </a:r>
          </a:p>
        </p:txBody>
      </p:sp>
    </p:spTree>
    <p:extLst>
      <p:ext uri="{BB962C8B-B14F-4D97-AF65-F5344CB8AC3E}">
        <p14:creationId xmlns:p14="http://schemas.microsoft.com/office/powerpoint/2010/main" val="285809298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PLBL\Drone\drone-pcb\4 Judah\Elah Valley\Adullam aerial from northwest, ws0317158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Adullam, possible location of David’s “stronghold” (aerial view from the northwest)</a:t>
            </a:r>
          </a:p>
        </p:txBody>
      </p:sp>
      <p:sp>
        <p:nvSpPr>
          <p:cNvPr id="3" name="Text Placeholder 2"/>
          <p:cNvSpPr>
            <a:spLocks noGrp="1"/>
          </p:cNvSpPr>
          <p:nvPr>
            <p:ph type="body" sz="quarter" idx="12"/>
          </p:nvPr>
        </p:nvSpPr>
        <p:spPr/>
        <p:txBody>
          <a:bodyPr/>
          <a:lstStyle/>
          <a:p>
            <a:r>
              <a:rPr lang="fi-FI" dirty="0"/>
              <a:t>5:17</a:t>
            </a:r>
            <a:endParaRPr lang="en-US" dirty="0"/>
          </a:p>
        </p:txBody>
      </p:sp>
      <p:sp>
        <p:nvSpPr>
          <p:cNvPr id="4" name="Title 3"/>
          <p:cNvSpPr>
            <a:spLocks noGrp="1"/>
          </p:cNvSpPr>
          <p:nvPr>
            <p:ph type="title"/>
          </p:nvPr>
        </p:nvSpPr>
        <p:spPr/>
        <p:txBody>
          <a:bodyPr/>
          <a:lstStyle/>
          <a:p>
            <a:r>
              <a:rPr lang="en-US" dirty="0"/>
              <a:t>But David heard of it and went down to the stronghold</a:t>
            </a:r>
          </a:p>
        </p:txBody>
      </p:sp>
    </p:spTree>
    <p:extLst>
      <p:ext uri="{BB962C8B-B14F-4D97-AF65-F5344CB8AC3E}">
        <p14:creationId xmlns:p14="http://schemas.microsoft.com/office/powerpoint/2010/main" val="24620135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Sheepfold near Michmash, tb q020503"/>
          <p:cNvPicPr preferRelativeResize="0">
            <a:picLocks noChangeAspect="1" noChangeArrowheads="1"/>
          </p:cNvPicPr>
          <p:nvPr>
            <p:custDataLst>
              <p:tags r:id="rId1"/>
            </p:custDataLst>
          </p:nvPr>
        </p:nvPicPr>
        <p:blipFill>
          <a:blip r:embed="rId4" cstate="print"/>
          <a:srcRect/>
          <a:stretch>
            <a:fillRect/>
          </a:stretch>
        </p:blipFill>
        <p:spPr bwMode="auto">
          <a:xfrm>
            <a:off x="-11377" y="-8731"/>
            <a:ext cx="9166755" cy="6875463"/>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Sheepfold near Michmash</a:t>
            </a:r>
          </a:p>
        </p:txBody>
      </p:sp>
      <p:sp>
        <p:nvSpPr>
          <p:cNvPr id="3" name="Text Placeholder 2"/>
          <p:cNvSpPr>
            <a:spLocks noGrp="1"/>
          </p:cNvSpPr>
          <p:nvPr>
            <p:ph type="body" sz="quarter" idx="12"/>
          </p:nvPr>
        </p:nvSpPr>
        <p:spPr/>
        <p:txBody>
          <a:bodyPr/>
          <a:lstStyle/>
          <a:p>
            <a:r>
              <a:rPr lang="is-IS" dirty="0"/>
              <a:t>5:2</a:t>
            </a:r>
            <a:endParaRPr lang="en-US" dirty="0"/>
          </a:p>
        </p:txBody>
      </p:sp>
      <p:sp>
        <p:nvSpPr>
          <p:cNvPr id="4" name="Title 3"/>
          <p:cNvSpPr>
            <a:spLocks noGrp="1"/>
          </p:cNvSpPr>
          <p:nvPr>
            <p:ph type="title"/>
          </p:nvPr>
        </p:nvSpPr>
        <p:spPr/>
        <p:txBody>
          <a:bodyPr/>
          <a:lstStyle/>
          <a:p>
            <a:r>
              <a:rPr lang="en-US" dirty="0"/>
              <a:t>Yahweh said to you, “You shall be shepherd of my people Israel”</a:t>
            </a:r>
          </a:p>
        </p:txBody>
      </p:sp>
    </p:spTree>
    <p:extLst>
      <p:ext uri="{BB962C8B-B14F-4D97-AF65-F5344CB8AC3E}">
        <p14:creationId xmlns:p14="http://schemas.microsoft.com/office/powerpoint/2010/main" val="389100696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PLBL\Drone\drone-pcb\4 Judah\Elah Valley\Adullam aerial from northwest, ws0317158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5">
            <a:extLst>
              <a:ext uri="{FF2B5EF4-FFF2-40B4-BE49-F238E27FC236}">
                <a16:creationId xmlns:a16="http://schemas.microsoft.com/office/drawing/2014/main" id="{00432B09-47FE-4E89-B1E0-10B1C22C0505}"/>
              </a:ext>
            </a:extLst>
          </p:cNvPr>
          <p:cNvSpPr txBox="1">
            <a:spLocks noChangeArrowheads="1"/>
          </p:cNvSpPr>
          <p:nvPr/>
        </p:nvSpPr>
        <p:spPr bwMode="auto">
          <a:xfrm>
            <a:off x="4524703" y="2377248"/>
            <a:ext cx="104803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Adullam</a:t>
            </a:r>
          </a:p>
        </p:txBody>
      </p:sp>
      <p:sp>
        <p:nvSpPr>
          <p:cNvPr id="9" name="Line 9">
            <a:extLst>
              <a:ext uri="{FF2B5EF4-FFF2-40B4-BE49-F238E27FC236}">
                <a16:creationId xmlns:a16="http://schemas.microsoft.com/office/drawing/2014/main" id="{95AD7A6C-A5A9-4088-A856-F376B8DE3556}"/>
              </a:ext>
            </a:extLst>
          </p:cNvPr>
          <p:cNvSpPr>
            <a:spLocks noChangeShapeType="1"/>
          </p:cNvSpPr>
          <p:nvPr/>
        </p:nvSpPr>
        <p:spPr bwMode="auto">
          <a:xfrm flipH="1">
            <a:off x="533400" y="3810000"/>
            <a:ext cx="152400" cy="42748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0" name="Line 9">
            <a:extLst>
              <a:ext uri="{FF2B5EF4-FFF2-40B4-BE49-F238E27FC236}">
                <a16:creationId xmlns:a16="http://schemas.microsoft.com/office/drawing/2014/main" id="{223DC6BC-A964-4E9A-B2C1-214940463482}"/>
              </a:ext>
            </a:extLst>
          </p:cNvPr>
          <p:cNvSpPr>
            <a:spLocks noChangeShapeType="1"/>
          </p:cNvSpPr>
          <p:nvPr/>
        </p:nvSpPr>
        <p:spPr bwMode="auto">
          <a:xfrm>
            <a:off x="5023945" y="2806262"/>
            <a:ext cx="13138" cy="42748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1" name="Text Box 5">
            <a:extLst>
              <a:ext uri="{FF2B5EF4-FFF2-40B4-BE49-F238E27FC236}">
                <a16:creationId xmlns:a16="http://schemas.microsoft.com/office/drawing/2014/main" id="{95C67F92-22EF-43B9-A54F-AF1E896B86E9}"/>
              </a:ext>
            </a:extLst>
          </p:cNvPr>
          <p:cNvSpPr txBox="1">
            <a:spLocks noChangeArrowheads="1"/>
          </p:cNvSpPr>
          <p:nvPr/>
        </p:nvSpPr>
        <p:spPr bwMode="auto">
          <a:xfrm>
            <a:off x="207580" y="3409697"/>
            <a:ext cx="1503938"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Kh. ’Id el-Ma</a:t>
            </a:r>
          </a:p>
        </p:txBody>
      </p:sp>
      <p:sp>
        <p:nvSpPr>
          <p:cNvPr id="12" name="Text Box 5">
            <a:extLst>
              <a:ext uri="{FF2B5EF4-FFF2-40B4-BE49-F238E27FC236}">
                <a16:creationId xmlns:a16="http://schemas.microsoft.com/office/drawing/2014/main" id="{DC784324-078B-4F21-A2CA-AF2E9EC5DD58}"/>
              </a:ext>
            </a:extLst>
          </p:cNvPr>
          <p:cNvSpPr txBox="1">
            <a:spLocks noChangeArrowheads="1"/>
          </p:cNvSpPr>
          <p:nvPr/>
        </p:nvSpPr>
        <p:spPr bwMode="auto">
          <a:xfrm>
            <a:off x="1600200" y="2084313"/>
            <a:ext cx="215155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Judean hill country</a:t>
            </a:r>
          </a:p>
        </p:txBody>
      </p:sp>
      <p:sp>
        <p:nvSpPr>
          <p:cNvPr id="2" name="Text Placeholder 1"/>
          <p:cNvSpPr>
            <a:spLocks noGrp="1"/>
          </p:cNvSpPr>
          <p:nvPr>
            <p:ph type="body" sz="quarter" idx="10"/>
          </p:nvPr>
        </p:nvSpPr>
        <p:spPr/>
        <p:txBody>
          <a:bodyPr/>
          <a:lstStyle/>
          <a:p>
            <a:r>
              <a:rPr lang="en-US" dirty="0"/>
              <a:t>Adullam, possible location of David’s “stronghold” (aerial view from the northwest)</a:t>
            </a:r>
          </a:p>
        </p:txBody>
      </p:sp>
      <p:sp>
        <p:nvSpPr>
          <p:cNvPr id="3" name="Text Placeholder 2"/>
          <p:cNvSpPr>
            <a:spLocks noGrp="1"/>
          </p:cNvSpPr>
          <p:nvPr>
            <p:ph type="body" sz="quarter" idx="12"/>
          </p:nvPr>
        </p:nvSpPr>
        <p:spPr/>
        <p:txBody>
          <a:bodyPr/>
          <a:lstStyle/>
          <a:p>
            <a:r>
              <a:rPr lang="fi-FI" dirty="0"/>
              <a:t>5:17</a:t>
            </a:r>
            <a:endParaRPr lang="en-US" dirty="0"/>
          </a:p>
        </p:txBody>
      </p:sp>
      <p:sp>
        <p:nvSpPr>
          <p:cNvPr id="4" name="Title 3"/>
          <p:cNvSpPr>
            <a:spLocks noGrp="1"/>
          </p:cNvSpPr>
          <p:nvPr>
            <p:ph type="title"/>
          </p:nvPr>
        </p:nvSpPr>
        <p:spPr/>
        <p:txBody>
          <a:bodyPr/>
          <a:lstStyle/>
          <a:p>
            <a:r>
              <a:rPr lang="en-US" dirty="0"/>
              <a:t>But David heard of it and went down to the stronghold</a:t>
            </a:r>
          </a:p>
        </p:txBody>
      </p:sp>
    </p:spTree>
    <p:extLst>
      <p:ext uri="{BB962C8B-B14F-4D97-AF65-F5344CB8AC3E}">
        <p14:creationId xmlns:p14="http://schemas.microsoft.com/office/powerpoint/2010/main" val="198646659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tree in a forest&#10;&#10;Description automatically generated">
            <a:extLst>
              <a:ext uri="{FF2B5EF4-FFF2-40B4-BE49-F238E27FC236}">
                <a16:creationId xmlns:a16="http://schemas.microsoft.com/office/drawing/2014/main" id="{DB7C8E8A-CB6B-47FE-9A80-B24A600E9C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Adullam caves (aerial view from the north)</a:t>
            </a:r>
          </a:p>
        </p:txBody>
      </p:sp>
      <p:sp>
        <p:nvSpPr>
          <p:cNvPr id="3" name="Text Placeholder 2"/>
          <p:cNvSpPr>
            <a:spLocks noGrp="1"/>
          </p:cNvSpPr>
          <p:nvPr>
            <p:ph type="body" sz="quarter" idx="12"/>
          </p:nvPr>
        </p:nvSpPr>
        <p:spPr/>
        <p:txBody>
          <a:bodyPr/>
          <a:lstStyle/>
          <a:p>
            <a:r>
              <a:rPr lang="fi-FI" dirty="0"/>
              <a:t>5:17</a:t>
            </a:r>
            <a:endParaRPr lang="en-US" dirty="0"/>
          </a:p>
        </p:txBody>
      </p:sp>
      <p:sp>
        <p:nvSpPr>
          <p:cNvPr id="4" name="Title 3"/>
          <p:cNvSpPr>
            <a:spLocks noGrp="1"/>
          </p:cNvSpPr>
          <p:nvPr>
            <p:ph type="title"/>
          </p:nvPr>
        </p:nvSpPr>
        <p:spPr/>
        <p:txBody>
          <a:bodyPr/>
          <a:lstStyle/>
          <a:p>
            <a:r>
              <a:rPr lang="en-US" dirty="0"/>
              <a:t>But David heard of it and went down to the stronghold</a:t>
            </a:r>
          </a:p>
        </p:txBody>
      </p:sp>
    </p:spTree>
    <p:extLst>
      <p:ext uri="{BB962C8B-B14F-4D97-AF65-F5344CB8AC3E}">
        <p14:creationId xmlns:p14="http://schemas.microsoft.com/office/powerpoint/2010/main" val="274367303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ap, text&#10;&#10;Description automatically generated">
            <a:extLst>
              <a:ext uri="{FF2B5EF4-FFF2-40B4-BE49-F238E27FC236}">
                <a16:creationId xmlns:a16="http://schemas.microsoft.com/office/drawing/2014/main" id="{EB30EAB0-9F9F-4F39-A79F-C09C3A3573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64"/>
            <a:ext cx="9144000" cy="6748272"/>
          </a:xfrm>
          <a:prstGeom prst="rect">
            <a:avLst/>
          </a:prstGeom>
        </p:spPr>
      </p:pic>
      <p:sp>
        <p:nvSpPr>
          <p:cNvPr id="2" name="Text Placeholder 1"/>
          <p:cNvSpPr>
            <a:spLocks noGrp="1"/>
          </p:cNvSpPr>
          <p:nvPr>
            <p:ph type="body" sz="quarter" idx="10"/>
          </p:nvPr>
        </p:nvSpPr>
        <p:spPr/>
        <p:txBody>
          <a:bodyPr/>
          <a:lstStyle/>
          <a:p>
            <a:r>
              <a:rPr lang="en-US" dirty="0"/>
              <a:t>Map of the Hill Country of Judah, and the valley of Rephaim</a:t>
            </a:r>
          </a:p>
        </p:txBody>
      </p:sp>
      <p:sp>
        <p:nvSpPr>
          <p:cNvPr id="3" name="Text Placeholder 2"/>
          <p:cNvSpPr>
            <a:spLocks noGrp="1"/>
          </p:cNvSpPr>
          <p:nvPr>
            <p:ph type="body" sz="quarter" idx="12"/>
          </p:nvPr>
        </p:nvSpPr>
        <p:spPr/>
        <p:txBody>
          <a:bodyPr/>
          <a:lstStyle/>
          <a:p>
            <a:r>
              <a:rPr lang="en-US" dirty="0"/>
              <a:t>5:18</a:t>
            </a:r>
          </a:p>
        </p:txBody>
      </p:sp>
      <p:sp>
        <p:nvSpPr>
          <p:cNvPr id="4" name="Title 3"/>
          <p:cNvSpPr>
            <a:spLocks noGrp="1"/>
          </p:cNvSpPr>
          <p:nvPr>
            <p:ph type="title"/>
          </p:nvPr>
        </p:nvSpPr>
        <p:spPr/>
        <p:txBody>
          <a:bodyPr/>
          <a:lstStyle/>
          <a:p>
            <a:r>
              <a:rPr lang="en-US" dirty="0"/>
              <a:t>Now the Philistines had come and spread out in the Valley of Rephaim</a:t>
            </a:r>
          </a:p>
        </p:txBody>
      </p:sp>
      <p:sp>
        <p:nvSpPr>
          <p:cNvPr id="7" name="Oval 6"/>
          <p:cNvSpPr/>
          <p:nvPr/>
        </p:nvSpPr>
        <p:spPr>
          <a:xfrm>
            <a:off x="2238375" y="6135497"/>
            <a:ext cx="720725" cy="30480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Oval 7"/>
          <p:cNvSpPr/>
          <p:nvPr/>
        </p:nvSpPr>
        <p:spPr>
          <a:xfrm rot="20414611">
            <a:off x="5597736" y="3455746"/>
            <a:ext cx="1364530" cy="454445"/>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Oval 8"/>
          <p:cNvSpPr/>
          <p:nvPr/>
        </p:nvSpPr>
        <p:spPr>
          <a:xfrm>
            <a:off x="6867525" y="2845594"/>
            <a:ext cx="852113" cy="392905"/>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Oval 9"/>
          <p:cNvSpPr/>
          <p:nvPr/>
        </p:nvSpPr>
        <p:spPr>
          <a:xfrm>
            <a:off x="6841330" y="4630547"/>
            <a:ext cx="1000125" cy="30480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04181641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0FF1A7C-425F-444F-A315-088E1F8C1C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Rephaim Valley (aerial view from the north)</a:t>
            </a:r>
          </a:p>
        </p:txBody>
      </p:sp>
      <p:sp>
        <p:nvSpPr>
          <p:cNvPr id="3" name="Text Placeholder 2"/>
          <p:cNvSpPr>
            <a:spLocks noGrp="1"/>
          </p:cNvSpPr>
          <p:nvPr>
            <p:ph type="body" sz="quarter" idx="12"/>
          </p:nvPr>
        </p:nvSpPr>
        <p:spPr/>
        <p:txBody>
          <a:bodyPr/>
          <a:lstStyle/>
          <a:p>
            <a:r>
              <a:rPr lang="en-US" dirty="0"/>
              <a:t>5:18</a:t>
            </a:r>
          </a:p>
        </p:txBody>
      </p:sp>
      <p:sp>
        <p:nvSpPr>
          <p:cNvPr id="4" name="Title 3"/>
          <p:cNvSpPr>
            <a:spLocks noGrp="1"/>
          </p:cNvSpPr>
          <p:nvPr>
            <p:ph type="title"/>
          </p:nvPr>
        </p:nvSpPr>
        <p:spPr/>
        <p:txBody>
          <a:bodyPr/>
          <a:lstStyle/>
          <a:p>
            <a:r>
              <a:rPr lang="en-US" dirty="0"/>
              <a:t>Now the Philistines had come and spread out in the Valley of Rephaim</a:t>
            </a:r>
          </a:p>
        </p:txBody>
      </p:sp>
    </p:spTree>
    <p:extLst>
      <p:ext uri="{BB962C8B-B14F-4D97-AF65-F5344CB8AC3E}">
        <p14:creationId xmlns:p14="http://schemas.microsoft.com/office/powerpoint/2010/main" val="186063265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188D3B-7E92-4945-BD3C-EC564A2E85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Rephaim Valley (aerial view from the north)</a:t>
            </a:r>
          </a:p>
        </p:txBody>
      </p:sp>
      <p:sp>
        <p:nvSpPr>
          <p:cNvPr id="3" name="Text Placeholder 2"/>
          <p:cNvSpPr>
            <a:spLocks noGrp="1"/>
          </p:cNvSpPr>
          <p:nvPr>
            <p:ph type="body" sz="quarter" idx="12"/>
          </p:nvPr>
        </p:nvSpPr>
        <p:spPr/>
        <p:txBody>
          <a:bodyPr/>
          <a:lstStyle/>
          <a:p>
            <a:r>
              <a:rPr lang="en-US" dirty="0"/>
              <a:t>5:18</a:t>
            </a:r>
          </a:p>
        </p:txBody>
      </p:sp>
      <p:sp>
        <p:nvSpPr>
          <p:cNvPr id="4" name="Title 3"/>
          <p:cNvSpPr>
            <a:spLocks noGrp="1"/>
          </p:cNvSpPr>
          <p:nvPr>
            <p:ph type="title"/>
          </p:nvPr>
        </p:nvSpPr>
        <p:spPr/>
        <p:txBody>
          <a:bodyPr/>
          <a:lstStyle/>
          <a:p>
            <a:r>
              <a:rPr lang="en-US" dirty="0"/>
              <a:t>Now the Philistines had come and spread out in the Valley of Rephaim</a:t>
            </a:r>
          </a:p>
        </p:txBody>
      </p:sp>
      <p:sp>
        <p:nvSpPr>
          <p:cNvPr id="24" name="Text Box 1029"/>
          <p:cNvSpPr txBox="1">
            <a:spLocks noChangeArrowheads="1"/>
          </p:cNvSpPr>
          <p:nvPr/>
        </p:nvSpPr>
        <p:spPr bwMode="auto">
          <a:xfrm>
            <a:off x="0" y="838200"/>
            <a:ext cx="132480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Bethlehem</a:t>
            </a:r>
          </a:p>
        </p:txBody>
      </p:sp>
      <p:sp>
        <p:nvSpPr>
          <p:cNvPr id="25" name="Text Box 1030"/>
          <p:cNvSpPr txBox="1">
            <a:spLocks noChangeArrowheads="1"/>
          </p:cNvSpPr>
          <p:nvPr/>
        </p:nvSpPr>
        <p:spPr bwMode="auto">
          <a:xfrm>
            <a:off x="1981200" y="1276290"/>
            <a:ext cx="1099755"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Beit</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Jalla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6" name="Text Box 1031"/>
          <p:cNvSpPr txBox="1">
            <a:spLocks noChangeArrowheads="1"/>
          </p:cNvSpPr>
          <p:nvPr/>
        </p:nvSpPr>
        <p:spPr bwMode="auto">
          <a:xfrm>
            <a:off x="2438400" y="1981200"/>
            <a:ext cx="734195"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Giloh</a:t>
            </a:r>
          </a:p>
        </p:txBody>
      </p:sp>
      <p:sp>
        <p:nvSpPr>
          <p:cNvPr id="27" name="Text Box 1032"/>
          <p:cNvSpPr txBox="1">
            <a:spLocks noChangeArrowheads="1"/>
          </p:cNvSpPr>
          <p:nvPr/>
        </p:nvSpPr>
        <p:spPr bwMode="auto">
          <a:xfrm rot="21273091">
            <a:off x="6664383" y="3549957"/>
            <a:ext cx="1778840"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Rephaim Valley</a:t>
            </a:r>
          </a:p>
        </p:txBody>
      </p:sp>
      <p:sp>
        <p:nvSpPr>
          <p:cNvPr id="30" name="Text Box 1035"/>
          <p:cNvSpPr txBox="1">
            <a:spLocks noChangeArrowheads="1"/>
          </p:cNvSpPr>
          <p:nvPr/>
        </p:nvSpPr>
        <p:spPr bwMode="auto">
          <a:xfrm>
            <a:off x="5181600" y="3200400"/>
            <a:ext cx="970926"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Ein</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Yael</a:t>
            </a:r>
          </a:p>
        </p:txBody>
      </p:sp>
      <p:sp>
        <p:nvSpPr>
          <p:cNvPr id="32" name="Oval 31"/>
          <p:cNvSpPr/>
          <p:nvPr/>
        </p:nvSpPr>
        <p:spPr>
          <a:xfrm>
            <a:off x="3124200" y="5791200"/>
            <a:ext cx="3810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3" name="Text Box 1034"/>
          <p:cNvSpPr txBox="1">
            <a:spLocks noChangeArrowheads="1"/>
          </p:cNvSpPr>
          <p:nvPr/>
        </p:nvSpPr>
        <p:spPr bwMode="auto">
          <a:xfrm>
            <a:off x="3505200" y="5791200"/>
            <a:ext cx="1728558"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Holyland</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Hotel</a:t>
            </a:r>
          </a:p>
        </p:txBody>
      </p:sp>
      <p:sp>
        <p:nvSpPr>
          <p:cNvPr id="35" name="Oval 34"/>
          <p:cNvSpPr/>
          <p:nvPr/>
        </p:nvSpPr>
        <p:spPr>
          <a:xfrm>
            <a:off x="4724400" y="685800"/>
            <a:ext cx="609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6" name="Text Box 1030"/>
          <p:cNvSpPr txBox="1">
            <a:spLocks noChangeArrowheads="1"/>
          </p:cNvSpPr>
          <p:nvPr/>
        </p:nvSpPr>
        <p:spPr bwMode="auto">
          <a:xfrm>
            <a:off x="5216151" y="381000"/>
            <a:ext cx="1870449"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Solomon’s Pools</a:t>
            </a:r>
          </a:p>
        </p:txBody>
      </p:sp>
      <p:sp>
        <p:nvSpPr>
          <p:cNvPr id="37" name="Oval 36"/>
          <p:cNvSpPr/>
          <p:nvPr/>
        </p:nvSpPr>
        <p:spPr>
          <a:xfrm>
            <a:off x="6096000" y="3505200"/>
            <a:ext cx="3810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8" name="Text Box 1031"/>
          <p:cNvSpPr txBox="1">
            <a:spLocks noChangeArrowheads="1"/>
          </p:cNvSpPr>
          <p:nvPr/>
        </p:nvSpPr>
        <p:spPr bwMode="auto">
          <a:xfrm>
            <a:off x="7836813" y="2971800"/>
            <a:ext cx="1250037"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Tumulus 1</a:t>
            </a:r>
          </a:p>
        </p:txBody>
      </p:sp>
      <p:sp>
        <p:nvSpPr>
          <p:cNvPr id="39" name="Line 9"/>
          <p:cNvSpPr>
            <a:spLocks noChangeShapeType="1"/>
          </p:cNvSpPr>
          <p:nvPr/>
        </p:nvSpPr>
        <p:spPr bwMode="auto">
          <a:xfrm flipH="1">
            <a:off x="8534400" y="3352800"/>
            <a:ext cx="762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0" name="Text Box 1031"/>
          <p:cNvSpPr txBox="1">
            <a:spLocks noChangeArrowheads="1"/>
          </p:cNvSpPr>
          <p:nvPr/>
        </p:nvSpPr>
        <p:spPr bwMode="auto">
          <a:xfrm>
            <a:off x="6150949" y="914400"/>
            <a:ext cx="116425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Har</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Giloh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41" name="Line 9"/>
          <p:cNvSpPr>
            <a:spLocks noChangeShapeType="1"/>
          </p:cNvSpPr>
          <p:nvPr/>
        </p:nvSpPr>
        <p:spPr bwMode="auto">
          <a:xfrm flipH="1">
            <a:off x="5562600" y="1143000"/>
            <a:ext cx="609600" cy="381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2" name="Text Box 1032"/>
          <p:cNvSpPr txBox="1">
            <a:spLocks noChangeArrowheads="1"/>
          </p:cNvSpPr>
          <p:nvPr/>
        </p:nvSpPr>
        <p:spPr bwMode="auto">
          <a:xfrm>
            <a:off x="1302115" y="4042422"/>
            <a:ext cx="1778840"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Rephaim Valley</a:t>
            </a:r>
          </a:p>
        </p:txBody>
      </p:sp>
    </p:spTree>
    <p:extLst>
      <p:ext uri="{BB962C8B-B14F-4D97-AF65-F5344CB8AC3E}">
        <p14:creationId xmlns:p14="http://schemas.microsoft.com/office/powerpoint/2010/main" val="210952400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Rephaim Valley from northwest"/>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Rephaim Valley (from the northwest)</a:t>
            </a:r>
          </a:p>
        </p:txBody>
      </p:sp>
      <p:sp>
        <p:nvSpPr>
          <p:cNvPr id="3" name="Text Placeholder 2"/>
          <p:cNvSpPr>
            <a:spLocks noGrp="1"/>
          </p:cNvSpPr>
          <p:nvPr>
            <p:ph type="body" sz="quarter" idx="12"/>
          </p:nvPr>
        </p:nvSpPr>
        <p:spPr/>
        <p:txBody>
          <a:bodyPr/>
          <a:lstStyle/>
          <a:p>
            <a:r>
              <a:rPr lang="en-US" dirty="0"/>
              <a:t>5:18</a:t>
            </a:r>
          </a:p>
        </p:txBody>
      </p:sp>
      <p:sp>
        <p:nvSpPr>
          <p:cNvPr id="4" name="Title 3"/>
          <p:cNvSpPr>
            <a:spLocks noGrp="1"/>
          </p:cNvSpPr>
          <p:nvPr>
            <p:ph type="title"/>
          </p:nvPr>
        </p:nvSpPr>
        <p:spPr/>
        <p:txBody>
          <a:bodyPr/>
          <a:lstStyle/>
          <a:p>
            <a:r>
              <a:rPr lang="en-US" dirty="0"/>
              <a:t>Now the Philistines had come and spread out in the Valley of Rephaim</a:t>
            </a:r>
          </a:p>
        </p:txBody>
      </p:sp>
    </p:spTree>
    <p:extLst>
      <p:ext uri="{BB962C8B-B14F-4D97-AF65-F5344CB8AC3E}">
        <p14:creationId xmlns:p14="http://schemas.microsoft.com/office/powerpoint/2010/main" val="134315122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Spring of Philip in the Rephaim Valley near Ein </a:t>
            </a:r>
            <a:r>
              <a:rPr lang="en-US"/>
              <a:t>Haniye</a:t>
            </a:r>
            <a:endParaRPr lang="en-US" dirty="0"/>
          </a:p>
        </p:txBody>
      </p:sp>
      <p:sp>
        <p:nvSpPr>
          <p:cNvPr id="3" name="Text Placeholder 2"/>
          <p:cNvSpPr>
            <a:spLocks noGrp="1"/>
          </p:cNvSpPr>
          <p:nvPr>
            <p:ph type="body" sz="quarter" idx="12"/>
          </p:nvPr>
        </p:nvSpPr>
        <p:spPr/>
        <p:txBody>
          <a:bodyPr/>
          <a:lstStyle/>
          <a:p>
            <a:r>
              <a:rPr lang="en-US" dirty="0"/>
              <a:t>5:18</a:t>
            </a:r>
          </a:p>
        </p:txBody>
      </p:sp>
      <p:sp>
        <p:nvSpPr>
          <p:cNvPr id="4" name="Title 3"/>
          <p:cNvSpPr>
            <a:spLocks noGrp="1"/>
          </p:cNvSpPr>
          <p:nvPr>
            <p:ph type="title"/>
          </p:nvPr>
        </p:nvSpPr>
        <p:spPr/>
        <p:txBody>
          <a:bodyPr/>
          <a:lstStyle/>
          <a:p>
            <a:r>
              <a:rPr lang="en-US" dirty="0"/>
              <a:t>Now the Philistines had come and spread out in the Valley of Rephaim</a:t>
            </a:r>
          </a:p>
        </p:txBody>
      </p:sp>
      <p:pic>
        <p:nvPicPr>
          <p:cNvPr id="6" name="Picture 5" descr="Rephaim Valley near Ein Haniye, spring of Philip, tb0101072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51764589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E:\0Projects\Dalman aerial photos\sr\007 Southern surroundings of Jerusalem.jpg"/>
          <p:cNvPicPr>
            <a:picLocks noChangeAspect="1" noChangeArrowheads="1"/>
          </p:cNvPicPr>
          <p:nvPr/>
        </p:nvPicPr>
        <p:blipFill rotWithShape="1">
          <a:blip r:embed="rId3">
            <a:extLst>
              <a:ext uri="{28A0092B-C50C-407E-A947-70E740481C1C}">
                <a14:useLocalDpi xmlns:a14="http://schemas.microsoft.com/office/drawing/2010/main" val="0"/>
              </a:ext>
            </a:extLst>
          </a:blip>
          <a:srcRect l="3679" t="4338" r="4139" b="4067"/>
          <a:stretch/>
        </p:blipFill>
        <p:spPr bwMode="auto">
          <a:xfrm>
            <a:off x="245270" y="350044"/>
            <a:ext cx="8610600" cy="6184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Southern surroundings of Jerusalem, July 13, 1918</a:t>
            </a:r>
          </a:p>
        </p:txBody>
      </p:sp>
      <p:sp>
        <p:nvSpPr>
          <p:cNvPr id="3" name="Text Placeholder 2"/>
          <p:cNvSpPr>
            <a:spLocks noGrp="1"/>
          </p:cNvSpPr>
          <p:nvPr>
            <p:ph type="body" sz="quarter" idx="12"/>
          </p:nvPr>
        </p:nvSpPr>
        <p:spPr/>
        <p:txBody>
          <a:bodyPr/>
          <a:lstStyle/>
          <a:p>
            <a:r>
              <a:rPr lang="en-US" dirty="0"/>
              <a:t>5:18</a:t>
            </a:r>
          </a:p>
        </p:txBody>
      </p:sp>
      <p:sp>
        <p:nvSpPr>
          <p:cNvPr id="4" name="Title 3"/>
          <p:cNvSpPr>
            <a:spLocks noGrp="1"/>
          </p:cNvSpPr>
          <p:nvPr>
            <p:ph type="title"/>
          </p:nvPr>
        </p:nvSpPr>
        <p:spPr/>
        <p:txBody>
          <a:bodyPr/>
          <a:lstStyle/>
          <a:p>
            <a:r>
              <a:rPr lang="en-US" dirty="0"/>
              <a:t>Now the Philistines had come and spread out in the Valley of Rephaim</a:t>
            </a:r>
          </a:p>
        </p:txBody>
      </p:sp>
    </p:spTree>
    <p:extLst>
      <p:ext uri="{BB962C8B-B14F-4D97-AF65-F5344CB8AC3E}">
        <p14:creationId xmlns:p14="http://schemas.microsoft.com/office/powerpoint/2010/main" val="296843851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E:\0Projects\Dalman aerial photos\sr\007 Southern surroundings of Jerusalem.jpg"/>
          <p:cNvPicPr>
            <a:picLocks noChangeAspect="1" noChangeArrowheads="1"/>
          </p:cNvPicPr>
          <p:nvPr/>
        </p:nvPicPr>
        <p:blipFill rotWithShape="1">
          <a:blip r:embed="rId3">
            <a:extLst>
              <a:ext uri="{28A0092B-C50C-407E-A947-70E740481C1C}">
                <a14:useLocalDpi xmlns:a14="http://schemas.microsoft.com/office/drawing/2010/main" val="0"/>
              </a:ext>
            </a:extLst>
          </a:blip>
          <a:srcRect l="3679" t="4338" r="4139" b="4067"/>
          <a:stretch/>
        </p:blipFill>
        <p:spPr bwMode="auto">
          <a:xfrm>
            <a:off x="245270" y="350044"/>
            <a:ext cx="8610600" cy="6184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Southern surroundings of Jerusalem, July 13, 1918</a:t>
            </a:r>
          </a:p>
        </p:txBody>
      </p:sp>
      <p:sp>
        <p:nvSpPr>
          <p:cNvPr id="3" name="Text Placeholder 2"/>
          <p:cNvSpPr>
            <a:spLocks noGrp="1"/>
          </p:cNvSpPr>
          <p:nvPr>
            <p:ph type="body" sz="quarter" idx="12"/>
          </p:nvPr>
        </p:nvSpPr>
        <p:spPr/>
        <p:txBody>
          <a:bodyPr/>
          <a:lstStyle/>
          <a:p>
            <a:r>
              <a:rPr lang="en-US" dirty="0"/>
              <a:t>5:18</a:t>
            </a:r>
          </a:p>
        </p:txBody>
      </p:sp>
      <p:sp>
        <p:nvSpPr>
          <p:cNvPr id="4" name="Title 3"/>
          <p:cNvSpPr>
            <a:spLocks noGrp="1"/>
          </p:cNvSpPr>
          <p:nvPr>
            <p:ph type="title"/>
          </p:nvPr>
        </p:nvSpPr>
        <p:spPr/>
        <p:txBody>
          <a:bodyPr/>
          <a:lstStyle/>
          <a:p>
            <a:r>
              <a:rPr lang="en-US" dirty="0"/>
              <a:t>Now the Philistines had come and spread out in the Valley of Rephaim</a:t>
            </a:r>
          </a:p>
        </p:txBody>
      </p:sp>
      <p:sp>
        <p:nvSpPr>
          <p:cNvPr id="20" name="Line 35"/>
          <p:cNvSpPr>
            <a:spLocks noChangeShapeType="1"/>
          </p:cNvSpPr>
          <p:nvPr/>
        </p:nvSpPr>
        <p:spPr bwMode="auto">
          <a:xfrm flipH="1" flipV="1">
            <a:off x="3048000" y="2078039"/>
            <a:ext cx="1600200" cy="9524"/>
          </a:xfrm>
          <a:prstGeom prst="line">
            <a:avLst/>
          </a:prstGeom>
          <a:noFill/>
          <a:ln w="22225" cap="flat" cmpd="sng" algn="ctr">
            <a:solidFill>
              <a:srgbClr val="FFFF00"/>
            </a:solidFill>
            <a:prstDash val="solid"/>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
        <p:nvSpPr>
          <p:cNvPr id="21" name="Text Box 46"/>
          <p:cNvSpPr txBox="1">
            <a:spLocks noChangeArrowheads="1"/>
          </p:cNvSpPr>
          <p:nvPr/>
        </p:nvSpPr>
        <p:spPr bwMode="auto">
          <a:xfrm>
            <a:off x="3086100" y="1490770"/>
            <a:ext cx="1676400" cy="523875"/>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FFF00"/>
                </a:solidFill>
                <a:effectLst>
                  <a:glow rad="76200">
                    <a:srgbClr val="000000">
                      <a:alpha val="60000"/>
                    </a:srgbClr>
                  </a:glow>
                </a:effectLst>
                <a:latin typeface="Arial"/>
                <a:cs typeface="Calibri" pitchFamily="34" charset="0"/>
              </a:rPr>
              <a:t>Northern edge of the Rephaim Plain</a:t>
            </a:r>
          </a:p>
        </p:txBody>
      </p:sp>
      <p:sp>
        <p:nvSpPr>
          <p:cNvPr id="22" name="Text Box 46"/>
          <p:cNvSpPr txBox="1">
            <a:spLocks noChangeArrowheads="1"/>
          </p:cNvSpPr>
          <p:nvPr/>
        </p:nvSpPr>
        <p:spPr bwMode="auto">
          <a:xfrm>
            <a:off x="5638800" y="3787973"/>
            <a:ext cx="1447800" cy="307777"/>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FFF00"/>
                </a:solidFill>
                <a:effectLst>
                  <a:glow rad="76200">
                    <a:srgbClr val="000000">
                      <a:alpha val="60000"/>
                    </a:srgbClr>
                  </a:glow>
                </a:effectLst>
                <a:latin typeface="Arial"/>
                <a:cs typeface="Calibri" pitchFamily="34" charset="0"/>
              </a:rPr>
              <a:t>Hinnom Valley</a:t>
            </a:r>
          </a:p>
        </p:txBody>
      </p:sp>
      <p:sp>
        <p:nvSpPr>
          <p:cNvPr id="23" name="Line 35"/>
          <p:cNvSpPr>
            <a:spLocks noChangeShapeType="1"/>
          </p:cNvSpPr>
          <p:nvPr/>
        </p:nvSpPr>
        <p:spPr bwMode="auto">
          <a:xfrm flipV="1">
            <a:off x="6477000" y="3333750"/>
            <a:ext cx="457200" cy="3810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
        <p:nvSpPr>
          <p:cNvPr id="24" name="Line 35"/>
          <p:cNvSpPr>
            <a:spLocks noChangeShapeType="1"/>
          </p:cNvSpPr>
          <p:nvPr/>
        </p:nvSpPr>
        <p:spPr bwMode="auto">
          <a:xfrm flipH="1" flipV="1">
            <a:off x="7239000" y="2876550"/>
            <a:ext cx="381000" cy="1524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
        <p:nvSpPr>
          <p:cNvPr id="25" name="Text Box 46"/>
          <p:cNvSpPr txBox="1">
            <a:spLocks noChangeArrowheads="1"/>
          </p:cNvSpPr>
          <p:nvPr/>
        </p:nvSpPr>
        <p:spPr bwMode="auto">
          <a:xfrm>
            <a:off x="7467600" y="2876550"/>
            <a:ext cx="1371600" cy="304800"/>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FFF00"/>
                </a:solidFill>
                <a:effectLst>
                  <a:glow rad="76200">
                    <a:srgbClr val="000000">
                      <a:alpha val="60000"/>
                    </a:srgbClr>
                  </a:glow>
                </a:effectLst>
                <a:latin typeface="Arial"/>
                <a:cs typeface="Calibri" pitchFamily="34" charset="0"/>
              </a:rPr>
              <a:t>Sultan’s Pool</a:t>
            </a:r>
          </a:p>
        </p:txBody>
      </p:sp>
      <p:sp>
        <p:nvSpPr>
          <p:cNvPr id="26" name="Text Box 46"/>
          <p:cNvSpPr txBox="1">
            <a:spLocks noChangeArrowheads="1"/>
          </p:cNvSpPr>
          <p:nvPr/>
        </p:nvSpPr>
        <p:spPr bwMode="auto">
          <a:xfrm>
            <a:off x="609600" y="4552950"/>
            <a:ext cx="1295400" cy="304800"/>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FFF00"/>
                </a:solidFill>
                <a:effectLst>
                  <a:glow rad="76200">
                    <a:srgbClr val="000000">
                      <a:alpha val="60000"/>
                    </a:srgbClr>
                  </a:glow>
                </a:effectLst>
                <a:latin typeface="Arial"/>
                <a:cs typeface="Calibri" pitchFamily="34" charset="0"/>
              </a:rPr>
              <a:t>Hebron Road</a:t>
            </a:r>
          </a:p>
        </p:txBody>
      </p:sp>
      <p:sp>
        <p:nvSpPr>
          <p:cNvPr id="27" name="Line 35"/>
          <p:cNvSpPr>
            <a:spLocks noChangeShapeType="1"/>
          </p:cNvSpPr>
          <p:nvPr/>
        </p:nvSpPr>
        <p:spPr bwMode="auto">
          <a:xfrm>
            <a:off x="1828800" y="4705350"/>
            <a:ext cx="762000" cy="762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
        <p:nvSpPr>
          <p:cNvPr id="28" name="Line 35"/>
          <p:cNvSpPr>
            <a:spLocks noChangeShapeType="1"/>
          </p:cNvSpPr>
          <p:nvPr/>
        </p:nvSpPr>
        <p:spPr bwMode="auto">
          <a:xfrm flipH="1">
            <a:off x="304799" y="4857750"/>
            <a:ext cx="714375" cy="6096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
        <p:nvSpPr>
          <p:cNvPr id="29" name="Line 35"/>
          <p:cNvSpPr>
            <a:spLocks noChangeShapeType="1"/>
          </p:cNvSpPr>
          <p:nvPr/>
        </p:nvSpPr>
        <p:spPr bwMode="auto">
          <a:xfrm>
            <a:off x="6553200" y="742950"/>
            <a:ext cx="685800" cy="12192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
        <p:nvSpPr>
          <p:cNvPr id="30" name="Line 35"/>
          <p:cNvSpPr>
            <a:spLocks noChangeShapeType="1"/>
          </p:cNvSpPr>
          <p:nvPr/>
        </p:nvSpPr>
        <p:spPr bwMode="auto">
          <a:xfrm flipH="1" flipV="1">
            <a:off x="4953000" y="438150"/>
            <a:ext cx="1600200" cy="3048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
        <p:nvSpPr>
          <p:cNvPr id="31" name="Text Box 46"/>
          <p:cNvSpPr txBox="1">
            <a:spLocks noChangeArrowheads="1"/>
          </p:cNvSpPr>
          <p:nvPr/>
        </p:nvSpPr>
        <p:spPr bwMode="auto">
          <a:xfrm>
            <a:off x="6477000" y="514350"/>
            <a:ext cx="1219200" cy="304800"/>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FFF00"/>
                </a:solidFill>
                <a:effectLst>
                  <a:glow rad="76200">
                    <a:srgbClr val="000000">
                      <a:alpha val="60000"/>
                    </a:srgbClr>
                  </a:glow>
                </a:effectLst>
                <a:latin typeface="Arial"/>
                <a:cs typeface="Calibri" pitchFamily="34" charset="0"/>
              </a:rPr>
              <a:t>Jaffa Road</a:t>
            </a:r>
          </a:p>
        </p:txBody>
      </p:sp>
      <p:sp>
        <p:nvSpPr>
          <p:cNvPr id="32" name="Text Box 46"/>
          <p:cNvSpPr txBox="1">
            <a:spLocks noChangeArrowheads="1"/>
          </p:cNvSpPr>
          <p:nvPr/>
        </p:nvSpPr>
        <p:spPr bwMode="auto">
          <a:xfrm>
            <a:off x="7391400" y="4470796"/>
            <a:ext cx="1447800" cy="307777"/>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FFF00"/>
                </a:solidFill>
                <a:effectLst>
                  <a:glow rad="76200">
                    <a:srgbClr val="000000">
                      <a:alpha val="60000"/>
                    </a:srgbClr>
                  </a:glow>
                </a:effectLst>
                <a:latin typeface="Arial"/>
                <a:cs typeface="Calibri" pitchFamily="34" charset="0"/>
              </a:rPr>
              <a:t>City of David</a:t>
            </a:r>
          </a:p>
        </p:txBody>
      </p:sp>
      <p:sp>
        <p:nvSpPr>
          <p:cNvPr id="33" name="Line 35"/>
          <p:cNvSpPr>
            <a:spLocks noChangeShapeType="1"/>
          </p:cNvSpPr>
          <p:nvPr/>
        </p:nvSpPr>
        <p:spPr bwMode="auto">
          <a:xfrm flipV="1">
            <a:off x="8153400" y="4076700"/>
            <a:ext cx="685800" cy="381000"/>
          </a:xfrm>
          <a:prstGeom prst="lin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55070892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ece of bread&#10;&#10;Description automatically generated">
            <a:extLst>
              <a:ext uri="{FF2B5EF4-FFF2-40B4-BE49-F238E27FC236}">
                <a16:creationId xmlns:a16="http://schemas.microsoft.com/office/drawing/2014/main" id="{925886D8-C98D-49FB-B5F4-284438CC97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
            <a:ext cx="9144000" cy="6309360"/>
          </a:xfrm>
          <a:prstGeom prst="rect">
            <a:avLst/>
          </a:prstGeom>
        </p:spPr>
      </p:pic>
      <p:sp>
        <p:nvSpPr>
          <p:cNvPr id="2" name="Text Placeholder 1"/>
          <p:cNvSpPr>
            <a:spLocks noGrp="1"/>
          </p:cNvSpPr>
          <p:nvPr>
            <p:ph type="body" sz="quarter" idx="10"/>
          </p:nvPr>
        </p:nvSpPr>
        <p:spPr/>
        <p:txBody>
          <a:bodyPr/>
          <a:lstStyle/>
          <a:p>
            <a:r>
              <a:rPr lang="en-US" dirty="0"/>
              <a:t>Terracotta hand from Tell el-</a:t>
            </a:r>
            <a:r>
              <a:rPr lang="en-US" dirty="0" err="1"/>
              <a:t>Ghassil</a:t>
            </a:r>
            <a:r>
              <a:rPr lang="en-US" dirty="0"/>
              <a:t>, 1200–550 BC</a:t>
            </a:r>
          </a:p>
        </p:txBody>
      </p:sp>
      <p:sp>
        <p:nvSpPr>
          <p:cNvPr id="3" name="Text Placeholder 2"/>
          <p:cNvSpPr>
            <a:spLocks noGrp="1"/>
          </p:cNvSpPr>
          <p:nvPr>
            <p:ph type="body" sz="quarter" idx="12"/>
          </p:nvPr>
        </p:nvSpPr>
        <p:spPr/>
        <p:txBody>
          <a:bodyPr/>
          <a:lstStyle/>
          <a:p>
            <a:r>
              <a:rPr lang="en-US" dirty="0"/>
              <a:t>5:19</a:t>
            </a:r>
          </a:p>
        </p:txBody>
      </p:sp>
      <p:sp>
        <p:nvSpPr>
          <p:cNvPr id="4" name="Title 3"/>
          <p:cNvSpPr>
            <a:spLocks noGrp="1"/>
          </p:cNvSpPr>
          <p:nvPr>
            <p:ph type="title"/>
          </p:nvPr>
        </p:nvSpPr>
        <p:spPr/>
        <p:txBody>
          <a:bodyPr/>
          <a:lstStyle/>
          <a:p>
            <a:r>
              <a:rPr lang="en-US" dirty="0"/>
              <a:t>David asked Yahweh, “Shall I go up against the Philistines? Will you deliver them into my hand?”</a:t>
            </a:r>
          </a:p>
        </p:txBody>
      </p:sp>
    </p:spTree>
    <p:extLst>
      <p:ext uri="{BB962C8B-B14F-4D97-AF65-F5344CB8AC3E}">
        <p14:creationId xmlns:p14="http://schemas.microsoft.com/office/powerpoint/2010/main" val="3078009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eep counted while entering sheepfold, mat02986.jpg"/>
          <p:cNvPicPr>
            <a:picLocks noChangeAspect="1"/>
          </p:cNvPicPr>
          <p:nvPr/>
        </p:nvPicPr>
        <p:blipFill rotWithShape="1">
          <a:blip r:embed="rId3">
            <a:extLst>
              <a:ext uri="{28A0092B-C50C-407E-A947-70E740481C1C}">
                <a14:useLocalDpi xmlns:a14="http://schemas.microsoft.com/office/drawing/2010/main" val="0"/>
              </a:ext>
            </a:extLst>
          </a:blip>
          <a:srcRect t="36823"/>
          <a:stretch/>
        </p:blipFill>
        <p:spPr>
          <a:xfrm>
            <a:off x="606669" y="306658"/>
            <a:ext cx="7930662" cy="6286500"/>
          </a:xfrm>
          <a:prstGeom prst="rect">
            <a:avLst/>
          </a:prstGeom>
        </p:spPr>
      </p:pic>
      <p:sp>
        <p:nvSpPr>
          <p:cNvPr id="2" name="Text Placeholder 1"/>
          <p:cNvSpPr>
            <a:spLocks noGrp="1"/>
          </p:cNvSpPr>
          <p:nvPr>
            <p:ph type="body" sz="quarter" idx="10"/>
          </p:nvPr>
        </p:nvSpPr>
        <p:spPr/>
        <p:txBody>
          <a:bodyPr/>
          <a:lstStyle/>
          <a:p>
            <a:r>
              <a:rPr lang="en-US" dirty="0"/>
              <a:t>Sheep being counted while entering their sheepfold</a:t>
            </a:r>
          </a:p>
        </p:txBody>
      </p:sp>
      <p:sp>
        <p:nvSpPr>
          <p:cNvPr id="3" name="Text Placeholder 2"/>
          <p:cNvSpPr>
            <a:spLocks noGrp="1"/>
          </p:cNvSpPr>
          <p:nvPr>
            <p:ph type="body" sz="quarter" idx="12"/>
          </p:nvPr>
        </p:nvSpPr>
        <p:spPr/>
        <p:txBody>
          <a:bodyPr/>
          <a:lstStyle/>
          <a:p>
            <a:r>
              <a:rPr lang="is-IS" dirty="0"/>
              <a:t>5:2</a:t>
            </a:r>
            <a:endParaRPr lang="en-US" dirty="0"/>
          </a:p>
        </p:txBody>
      </p:sp>
      <p:sp>
        <p:nvSpPr>
          <p:cNvPr id="4" name="Title 3"/>
          <p:cNvSpPr>
            <a:spLocks noGrp="1"/>
          </p:cNvSpPr>
          <p:nvPr>
            <p:ph type="title"/>
          </p:nvPr>
        </p:nvSpPr>
        <p:spPr/>
        <p:txBody>
          <a:bodyPr/>
          <a:lstStyle/>
          <a:p>
            <a:r>
              <a:rPr lang="en-US" dirty="0"/>
              <a:t>Yahweh said to you, “You shall be shepherd of my people Israel”</a:t>
            </a:r>
          </a:p>
        </p:txBody>
      </p:sp>
    </p:spTree>
    <p:extLst>
      <p:ext uri="{BB962C8B-B14F-4D97-AF65-F5344CB8AC3E}">
        <p14:creationId xmlns:p14="http://schemas.microsoft.com/office/powerpoint/2010/main" val="358580350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ris\Documents\Bolen\03 Museums 2014\US Museums\University of Pennsylvania\Egypt\Door jamb, palace of Merneptah, Memphis, pharaoh smiting enemies, tb07231179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rcRect l="12872" t="25833" r="12370" b="14167"/>
          <a:stretch/>
        </p:blipFill>
        <p:spPr bwMode="auto">
          <a:xfrm>
            <a:off x="1990725" y="0"/>
            <a:ext cx="51625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Merneptah smiting his enemies, from Memphis, Egypt, circa 1200 BC</a:t>
            </a:r>
          </a:p>
        </p:txBody>
      </p:sp>
      <p:sp>
        <p:nvSpPr>
          <p:cNvPr id="3" name="Text Placeholder 2"/>
          <p:cNvSpPr>
            <a:spLocks noGrp="1"/>
          </p:cNvSpPr>
          <p:nvPr>
            <p:ph type="body" sz="quarter" idx="12"/>
          </p:nvPr>
        </p:nvSpPr>
        <p:spPr/>
        <p:txBody>
          <a:bodyPr/>
          <a:lstStyle/>
          <a:p>
            <a:r>
              <a:rPr lang="en-US" dirty="0"/>
              <a:t>5:19</a:t>
            </a:r>
          </a:p>
        </p:txBody>
      </p:sp>
      <p:sp>
        <p:nvSpPr>
          <p:cNvPr id="4" name="Title 3"/>
          <p:cNvSpPr>
            <a:spLocks noGrp="1"/>
          </p:cNvSpPr>
          <p:nvPr>
            <p:ph type="title"/>
          </p:nvPr>
        </p:nvSpPr>
        <p:spPr/>
        <p:txBody>
          <a:bodyPr/>
          <a:lstStyle/>
          <a:p>
            <a:r>
              <a:rPr lang="en-US" dirty="0"/>
              <a:t>Yahweh replied, “Go up, for I will certainly deliver the Philistines into your hand”</a:t>
            </a:r>
          </a:p>
        </p:txBody>
      </p:sp>
    </p:spTree>
    <p:extLst>
      <p:ext uri="{BB962C8B-B14F-4D97-AF65-F5344CB8AC3E}">
        <p14:creationId xmlns:p14="http://schemas.microsoft.com/office/powerpoint/2010/main" val="143259369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Giloh</a:t>
            </a:r>
            <a:r>
              <a:rPr lang="en-US" dirty="0"/>
              <a:t>, possible Baal-</a:t>
            </a:r>
            <a:r>
              <a:rPr lang="en-US" dirty="0" err="1"/>
              <a:t>perazim</a:t>
            </a:r>
            <a:r>
              <a:rPr lang="en-US" dirty="0"/>
              <a:t> (from the south at Beit </a:t>
            </a:r>
            <a:r>
              <a:rPr lang="en-US" dirty="0" err="1"/>
              <a:t>Jalla</a:t>
            </a:r>
            <a:r>
              <a:rPr lang="en-US" dirty="0"/>
              <a:t>)</a:t>
            </a:r>
          </a:p>
        </p:txBody>
      </p:sp>
      <p:sp>
        <p:nvSpPr>
          <p:cNvPr id="3" name="Text Placeholder 2"/>
          <p:cNvSpPr>
            <a:spLocks noGrp="1"/>
          </p:cNvSpPr>
          <p:nvPr>
            <p:ph type="body" sz="quarter" idx="12"/>
          </p:nvPr>
        </p:nvSpPr>
        <p:spPr/>
        <p:txBody>
          <a:bodyPr/>
          <a:lstStyle/>
          <a:p>
            <a:r>
              <a:rPr lang="en-US" dirty="0"/>
              <a:t>5:20</a:t>
            </a:r>
          </a:p>
        </p:txBody>
      </p:sp>
      <p:sp>
        <p:nvSpPr>
          <p:cNvPr id="4" name="Title 3"/>
          <p:cNvSpPr>
            <a:spLocks noGrp="1"/>
          </p:cNvSpPr>
          <p:nvPr>
            <p:ph type="title"/>
          </p:nvPr>
        </p:nvSpPr>
        <p:spPr/>
        <p:txBody>
          <a:bodyPr/>
          <a:lstStyle/>
          <a:p>
            <a:r>
              <a:rPr lang="en-US" dirty="0"/>
              <a:t>David came to Baal-perazim, and David struck them there . . . and called the place Baal-perazim</a:t>
            </a:r>
          </a:p>
        </p:txBody>
      </p:sp>
      <p:pic>
        <p:nvPicPr>
          <p:cNvPr id="5" name="Picture 4" descr="Bethlehem bypass road with tunnel from Beit Jalla view north, tb11240647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6" name="Text Box 1031"/>
          <p:cNvSpPr txBox="1">
            <a:spLocks noChangeArrowheads="1"/>
          </p:cNvSpPr>
          <p:nvPr/>
        </p:nvSpPr>
        <p:spPr bwMode="auto">
          <a:xfrm>
            <a:off x="2604702" y="833447"/>
            <a:ext cx="734195"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Giloh</a:t>
            </a:r>
          </a:p>
        </p:txBody>
      </p:sp>
      <p:sp>
        <p:nvSpPr>
          <p:cNvPr id="7" name="Line 9"/>
          <p:cNvSpPr>
            <a:spLocks noChangeShapeType="1"/>
          </p:cNvSpPr>
          <p:nvPr/>
        </p:nvSpPr>
        <p:spPr bwMode="auto">
          <a:xfrm>
            <a:off x="2971800" y="1195457"/>
            <a:ext cx="90488"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51834532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0Schlegel drone 2016a\04 Judah and the Dead Sea\Judean Hill Country-North\Giloh aerial from north, ws120415280.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err="1"/>
              <a:t>Giloh</a:t>
            </a:r>
            <a:r>
              <a:rPr lang="en-US" dirty="0"/>
              <a:t>, possible Baal-</a:t>
            </a:r>
            <a:r>
              <a:rPr lang="en-US" dirty="0" err="1"/>
              <a:t>perazim</a:t>
            </a:r>
            <a:r>
              <a:rPr lang="en-US" dirty="0"/>
              <a:t> (aerial view from the north)</a:t>
            </a:r>
          </a:p>
        </p:txBody>
      </p:sp>
      <p:sp>
        <p:nvSpPr>
          <p:cNvPr id="3" name="Text Placeholder 2"/>
          <p:cNvSpPr>
            <a:spLocks noGrp="1"/>
          </p:cNvSpPr>
          <p:nvPr>
            <p:ph type="body" sz="quarter" idx="12"/>
          </p:nvPr>
        </p:nvSpPr>
        <p:spPr/>
        <p:txBody>
          <a:bodyPr/>
          <a:lstStyle/>
          <a:p>
            <a:r>
              <a:rPr lang="en-US" dirty="0"/>
              <a:t>5:20</a:t>
            </a:r>
          </a:p>
        </p:txBody>
      </p:sp>
      <p:sp>
        <p:nvSpPr>
          <p:cNvPr id="4" name="Title 3"/>
          <p:cNvSpPr>
            <a:spLocks noGrp="1"/>
          </p:cNvSpPr>
          <p:nvPr>
            <p:ph type="title"/>
          </p:nvPr>
        </p:nvSpPr>
        <p:spPr/>
        <p:txBody>
          <a:bodyPr/>
          <a:lstStyle/>
          <a:p>
            <a:r>
              <a:rPr lang="en-US" dirty="0"/>
              <a:t>David came to Baal-perazim, and David struck them there . . . and called the place Baal-perazim</a:t>
            </a:r>
          </a:p>
        </p:txBody>
      </p:sp>
      <p:sp>
        <p:nvSpPr>
          <p:cNvPr id="7" name="Text Box 1031"/>
          <p:cNvSpPr txBox="1">
            <a:spLocks noChangeArrowheads="1"/>
          </p:cNvSpPr>
          <p:nvPr/>
        </p:nvSpPr>
        <p:spPr bwMode="auto">
          <a:xfrm>
            <a:off x="5081202" y="1714500"/>
            <a:ext cx="734195"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Giloh</a:t>
            </a:r>
          </a:p>
        </p:txBody>
      </p:sp>
      <p:sp>
        <p:nvSpPr>
          <p:cNvPr id="8" name="Text Box 1032"/>
          <p:cNvSpPr txBox="1">
            <a:spLocks noChangeArrowheads="1"/>
          </p:cNvSpPr>
          <p:nvPr/>
        </p:nvSpPr>
        <p:spPr bwMode="auto">
          <a:xfrm rot="21273091">
            <a:off x="7184732" y="5797860"/>
            <a:ext cx="1778840"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Rephaim Valley</a:t>
            </a:r>
          </a:p>
        </p:txBody>
      </p:sp>
      <p:sp>
        <p:nvSpPr>
          <p:cNvPr id="9" name="Line 9"/>
          <p:cNvSpPr>
            <a:spLocks noChangeShapeType="1"/>
          </p:cNvSpPr>
          <p:nvPr/>
        </p:nvSpPr>
        <p:spPr bwMode="auto">
          <a:xfrm flipH="1">
            <a:off x="5372100" y="2076510"/>
            <a:ext cx="762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52815943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Hebrew U Givat Ram campus view south, db6604101611"/>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colorTemperature colorTemp="5500"/>
                    </a14:imgEffect>
                  </a14:imgLayer>
                </a14:imgProps>
              </a:ext>
              <a:ext uri="{28A0092B-C50C-407E-A947-70E740481C1C}">
                <a14:useLocalDpi xmlns:a14="http://schemas.microsoft.com/office/drawing/2010/main" val="0"/>
              </a:ext>
            </a:extLst>
          </a:blip>
          <a:srcRect/>
          <a:stretch>
            <a:fillRect/>
          </a:stretch>
        </p:blipFill>
        <p:spPr bwMode="auto">
          <a:xfrm>
            <a:off x="0" y="-1588"/>
            <a:ext cx="9144000" cy="68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err="1"/>
              <a:t>Giloh</a:t>
            </a:r>
            <a:r>
              <a:rPr lang="en-US" dirty="0"/>
              <a:t>, possible Baal-</a:t>
            </a:r>
            <a:r>
              <a:rPr lang="en-US" dirty="0" err="1"/>
              <a:t>perazim</a:t>
            </a:r>
            <a:r>
              <a:rPr lang="en-US" dirty="0"/>
              <a:t> (from the north)</a:t>
            </a:r>
          </a:p>
        </p:txBody>
      </p:sp>
      <p:sp>
        <p:nvSpPr>
          <p:cNvPr id="3" name="Text Placeholder 2"/>
          <p:cNvSpPr>
            <a:spLocks noGrp="1"/>
          </p:cNvSpPr>
          <p:nvPr>
            <p:ph type="body" sz="quarter" idx="12"/>
          </p:nvPr>
        </p:nvSpPr>
        <p:spPr/>
        <p:txBody>
          <a:bodyPr/>
          <a:lstStyle/>
          <a:p>
            <a:r>
              <a:rPr lang="en-US" dirty="0"/>
              <a:t>5:20</a:t>
            </a:r>
          </a:p>
        </p:txBody>
      </p:sp>
      <p:sp>
        <p:nvSpPr>
          <p:cNvPr id="4" name="Title 3"/>
          <p:cNvSpPr>
            <a:spLocks noGrp="1"/>
          </p:cNvSpPr>
          <p:nvPr>
            <p:ph type="title"/>
          </p:nvPr>
        </p:nvSpPr>
        <p:spPr/>
        <p:txBody>
          <a:bodyPr/>
          <a:lstStyle/>
          <a:p>
            <a:r>
              <a:rPr lang="en-US" dirty="0"/>
              <a:t>David came to Baal-perazim, and David struck them there . . . and called the place Baal-perazim</a:t>
            </a:r>
          </a:p>
        </p:txBody>
      </p:sp>
      <p:sp>
        <p:nvSpPr>
          <p:cNvPr id="7" name="Text Box 1031"/>
          <p:cNvSpPr txBox="1">
            <a:spLocks noChangeArrowheads="1"/>
          </p:cNvSpPr>
          <p:nvPr/>
        </p:nvSpPr>
        <p:spPr bwMode="auto">
          <a:xfrm>
            <a:off x="1909377" y="417017"/>
            <a:ext cx="734195"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Giloh</a:t>
            </a:r>
          </a:p>
        </p:txBody>
      </p:sp>
      <p:sp>
        <p:nvSpPr>
          <p:cNvPr id="9" name="Line 9"/>
          <p:cNvSpPr>
            <a:spLocks noChangeShapeType="1"/>
          </p:cNvSpPr>
          <p:nvPr/>
        </p:nvSpPr>
        <p:spPr bwMode="auto">
          <a:xfrm>
            <a:off x="2643572" y="693302"/>
            <a:ext cx="261553" cy="19252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45908186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shdoda replica, tb031500004.jpg"/>
          <p:cNvPicPr>
            <a:picLocks noChangeAspect="1"/>
          </p:cNvPicPr>
          <p:nvPr/>
        </p:nvPicPr>
        <p:blipFill rotWithShape="1">
          <a:blip r:embed="rId3" cstate="print">
            <a:extLst>
              <a:ext uri="{28A0092B-C50C-407E-A947-70E740481C1C}">
                <a14:useLocalDpi xmlns:a14="http://schemas.microsoft.com/office/drawing/2010/main" val="0"/>
              </a:ext>
            </a:extLst>
          </a:blip>
          <a:srcRect b="2553"/>
          <a:stretch/>
        </p:blipFill>
        <p:spPr>
          <a:xfrm>
            <a:off x="2524738" y="147744"/>
            <a:ext cx="4094524" cy="6562512"/>
          </a:xfrm>
          <a:prstGeom prst="rect">
            <a:avLst/>
          </a:prstGeom>
        </p:spPr>
      </p:pic>
      <p:sp>
        <p:nvSpPr>
          <p:cNvPr id="2" name="Text Placeholder 1"/>
          <p:cNvSpPr>
            <a:spLocks noGrp="1"/>
          </p:cNvSpPr>
          <p:nvPr>
            <p:ph type="body" sz="quarter" idx="10"/>
          </p:nvPr>
        </p:nvSpPr>
        <p:spPr/>
        <p:txBody>
          <a:bodyPr/>
          <a:lstStyle/>
          <a:p>
            <a:r>
              <a:rPr lang="en-US" dirty="0"/>
              <a:t>Philistine Ashdoda figurine (replica)</a:t>
            </a:r>
          </a:p>
        </p:txBody>
      </p:sp>
      <p:sp>
        <p:nvSpPr>
          <p:cNvPr id="3" name="Text Placeholder 2"/>
          <p:cNvSpPr>
            <a:spLocks noGrp="1"/>
          </p:cNvSpPr>
          <p:nvPr>
            <p:ph type="body" sz="quarter" idx="12"/>
          </p:nvPr>
        </p:nvSpPr>
        <p:spPr/>
        <p:txBody>
          <a:bodyPr/>
          <a:lstStyle/>
          <a:p>
            <a:r>
              <a:rPr lang="en-US" dirty="0"/>
              <a:t>5:21</a:t>
            </a:r>
          </a:p>
        </p:txBody>
      </p:sp>
      <p:sp>
        <p:nvSpPr>
          <p:cNvPr id="4" name="Title 3"/>
          <p:cNvSpPr>
            <a:spLocks noGrp="1"/>
          </p:cNvSpPr>
          <p:nvPr>
            <p:ph type="title"/>
          </p:nvPr>
        </p:nvSpPr>
        <p:spPr/>
        <p:txBody>
          <a:bodyPr/>
          <a:lstStyle/>
          <a:p>
            <a:r>
              <a:rPr lang="en-US" dirty="0"/>
              <a:t>And they left their idols there, so David and his men took them away</a:t>
            </a:r>
          </a:p>
        </p:txBody>
      </p:sp>
    </p:spTree>
    <p:extLst>
      <p:ext uri="{BB962C8B-B14F-4D97-AF65-F5344CB8AC3E}">
        <p14:creationId xmlns:p14="http://schemas.microsoft.com/office/powerpoint/2010/main" val="307519688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1537222" y="358991"/>
            <a:ext cx="6069553" cy="646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Philistine Ashdoda figurine</a:t>
            </a:r>
          </a:p>
        </p:txBody>
      </p:sp>
      <p:sp>
        <p:nvSpPr>
          <p:cNvPr id="3" name="Text Placeholder 2"/>
          <p:cNvSpPr>
            <a:spLocks noGrp="1"/>
          </p:cNvSpPr>
          <p:nvPr>
            <p:ph type="body" sz="quarter" idx="12"/>
          </p:nvPr>
        </p:nvSpPr>
        <p:spPr/>
        <p:txBody>
          <a:bodyPr/>
          <a:lstStyle/>
          <a:p>
            <a:r>
              <a:rPr lang="en-US" dirty="0"/>
              <a:t>5:21</a:t>
            </a:r>
          </a:p>
        </p:txBody>
      </p:sp>
      <p:sp>
        <p:nvSpPr>
          <p:cNvPr id="4" name="Title 3"/>
          <p:cNvSpPr>
            <a:spLocks noGrp="1"/>
          </p:cNvSpPr>
          <p:nvPr>
            <p:ph type="title"/>
          </p:nvPr>
        </p:nvSpPr>
        <p:spPr/>
        <p:txBody>
          <a:bodyPr/>
          <a:lstStyle/>
          <a:p>
            <a:r>
              <a:rPr lang="en-US" dirty="0"/>
              <a:t>And they left their idols there, so David and his men took them away</a:t>
            </a:r>
          </a:p>
        </p:txBody>
      </p:sp>
    </p:spTree>
    <p:extLst>
      <p:ext uri="{BB962C8B-B14F-4D97-AF65-F5344CB8AC3E}">
        <p14:creationId xmlns:p14="http://schemas.microsoft.com/office/powerpoint/2010/main" val="267558852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3 Museums 2014\Israel Museums\Israel Museum\Iron Age Inscriptions\Ekron temple dedicatory inscription, 7th c BC, tb03201420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5932" r="3672" b="9741"/>
          <a:stretch/>
        </p:blipFill>
        <p:spPr bwMode="auto">
          <a:xfrm>
            <a:off x="1" y="86199"/>
            <a:ext cx="9144000" cy="66194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Inscription from Ekron mentioning a Philistine goddess, 7th century BC</a:t>
            </a:r>
          </a:p>
        </p:txBody>
      </p:sp>
      <p:sp>
        <p:nvSpPr>
          <p:cNvPr id="3" name="Text Placeholder 2"/>
          <p:cNvSpPr>
            <a:spLocks noGrp="1"/>
          </p:cNvSpPr>
          <p:nvPr>
            <p:ph type="body" sz="quarter" idx="12"/>
          </p:nvPr>
        </p:nvSpPr>
        <p:spPr/>
        <p:txBody>
          <a:bodyPr/>
          <a:lstStyle/>
          <a:p>
            <a:r>
              <a:rPr lang="en-US" dirty="0"/>
              <a:t>5:21</a:t>
            </a:r>
          </a:p>
        </p:txBody>
      </p:sp>
      <p:sp>
        <p:nvSpPr>
          <p:cNvPr id="4" name="Title 3"/>
          <p:cNvSpPr>
            <a:spLocks noGrp="1"/>
          </p:cNvSpPr>
          <p:nvPr>
            <p:ph type="title"/>
          </p:nvPr>
        </p:nvSpPr>
        <p:spPr/>
        <p:txBody>
          <a:bodyPr/>
          <a:lstStyle/>
          <a:p>
            <a:r>
              <a:rPr lang="en-US" dirty="0"/>
              <a:t>And they left their idols there, so David and his men took them away</a:t>
            </a:r>
          </a:p>
        </p:txBody>
      </p:sp>
    </p:spTree>
    <p:extLst>
      <p:ext uri="{BB962C8B-B14F-4D97-AF65-F5344CB8AC3E}">
        <p14:creationId xmlns:p14="http://schemas.microsoft.com/office/powerpoint/2010/main" val="44181372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86199"/>
            <a:ext cx="9144000" cy="6619401"/>
            <a:chOff x="1" y="86199"/>
            <a:chExt cx="9144000" cy="6619401"/>
          </a:xfrm>
        </p:grpSpPr>
        <p:pic>
          <p:nvPicPr>
            <p:cNvPr id="12" name="Picture 2" descr="C:\Users\Kris\Documents\Bolen\03 Museums 2014\Israel Museums\Israel Museum\Iron Age Inscriptions\Ekron temple dedicatory inscription, 7th c BC, tb03201420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5932" r="3672" b="9741"/>
            <a:stretch/>
          </p:blipFill>
          <p:spPr bwMode="auto">
            <a:xfrm>
              <a:off x="1" y="86199"/>
              <a:ext cx="9144000" cy="6619401"/>
            </a:xfrm>
            <a:prstGeom prst="rect">
              <a:avLst/>
            </a:prstGeom>
            <a:noFill/>
            <a:extLst>
              <a:ext uri="{909E8E84-426E-40DD-AFC4-6F175D3DCCD1}">
                <a14:hiddenFill xmlns:a14="http://schemas.microsoft.com/office/drawing/2010/main">
                  <a:solidFill>
                    <a:srgbClr val="FFFFFF"/>
                  </a:solidFill>
                </a14:hiddenFill>
              </a:ext>
            </a:extLst>
          </p:spPr>
        </p:pic>
        <p:sp>
          <p:nvSpPr>
            <p:cNvPr id="8" name="Freeform 7"/>
            <p:cNvSpPr/>
            <p:nvPr/>
          </p:nvSpPr>
          <p:spPr>
            <a:xfrm>
              <a:off x="6562176" y="3624263"/>
              <a:ext cx="286299" cy="376051"/>
            </a:xfrm>
            <a:custGeom>
              <a:avLst/>
              <a:gdLst>
                <a:gd name="connsiteX0" fmla="*/ 276225 w 276225"/>
                <a:gd name="connsiteY0" fmla="*/ 0 h 361950"/>
                <a:gd name="connsiteX1" fmla="*/ 0 w 276225"/>
                <a:gd name="connsiteY1" fmla="*/ 361950 h 361950"/>
                <a:gd name="connsiteX2" fmla="*/ 161925 w 276225"/>
                <a:gd name="connsiteY2" fmla="*/ 285750 h 361950"/>
                <a:gd name="connsiteX0" fmla="*/ 286299 w 286299"/>
                <a:gd name="connsiteY0" fmla="*/ 0 h 361950"/>
                <a:gd name="connsiteX1" fmla="*/ 10074 w 286299"/>
                <a:gd name="connsiteY1" fmla="*/ 361950 h 361950"/>
                <a:gd name="connsiteX2" fmla="*/ 171999 w 286299"/>
                <a:gd name="connsiteY2" fmla="*/ 285750 h 361950"/>
                <a:gd name="connsiteX0" fmla="*/ 286299 w 286299"/>
                <a:gd name="connsiteY0" fmla="*/ 0 h 361950"/>
                <a:gd name="connsiteX1" fmla="*/ 10074 w 286299"/>
                <a:gd name="connsiteY1" fmla="*/ 361950 h 361950"/>
                <a:gd name="connsiteX2" fmla="*/ 171999 w 286299"/>
                <a:gd name="connsiteY2" fmla="*/ 285750 h 361950"/>
                <a:gd name="connsiteX0" fmla="*/ 286299 w 286299"/>
                <a:gd name="connsiteY0" fmla="*/ 0 h 376051"/>
                <a:gd name="connsiteX1" fmla="*/ 10074 w 286299"/>
                <a:gd name="connsiteY1" fmla="*/ 361950 h 376051"/>
                <a:gd name="connsiteX2" fmla="*/ 171999 w 286299"/>
                <a:gd name="connsiteY2" fmla="*/ 285750 h 376051"/>
              </a:gdLst>
              <a:ahLst/>
              <a:cxnLst>
                <a:cxn ang="0">
                  <a:pos x="connsiteX0" y="connsiteY0"/>
                </a:cxn>
                <a:cxn ang="0">
                  <a:pos x="connsiteX1" y="connsiteY1"/>
                </a:cxn>
                <a:cxn ang="0">
                  <a:pos x="connsiteX2" y="connsiteY2"/>
                </a:cxn>
              </a:cxnLst>
              <a:rect l="l" t="t" r="r" b="b"/>
              <a:pathLst>
                <a:path w="286299" h="376051">
                  <a:moveTo>
                    <a:pt x="286299" y="0"/>
                  </a:moveTo>
                  <a:cubicBezTo>
                    <a:pt x="194224" y="120650"/>
                    <a:pt x="-52632" y="324644"/>
                    <a:pt x="10074" y="361950"/>
                  </a:cubicBezTo>
                  <a:cubicBezTo>
                    <a:pt x="66431" y="400844"/>
                    <a:pt x="103736" y="354013"/>
                    <a:pt x="171999" y="285750"/>
                  </a:cubicBezTo>
                </a:path>
              </a:pathLst>
            </a:custGeom>
            <a:noFill/>
            <a:ln w="44450" cap="rnd">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091238" y="3768955"/>
              <a:ext cx="457200" cy="450619"/>
            </a:xfrm>
            <a:custGeom>
              <a:avLst/>
              <a:gdLst>
                <a:gd name="connsiteX0" fmla="*/ 266700 w 457200"/>
                <a:gd name="connsiteY0" fmla="*/ 9525 h 442912"/>
                <a:gd name="connsiteX1" fmla="*/ 457200 w 457200"/>
                <a:gd name="connsiteY1" fmla="*/ 0 h 442912"/>
                <a:gd name="connsiteX2" fmla="*/ 0 w 457200"/>
                <a:gd name="connsiteY2" fmla="*/ 442912 h 442912"/>
                <a:gd name="connsiteX0" fmla="*/ 266700 w 457200"/>
                <a:gd name="connsiteY0" fmla="*/ 9525 h 442912"/>
                <a:gd name="connsiteX1" fmla="*/ 457200 w 457200"/>
                <a:gd name="connsiteY1" fmla="*/ 0 h 442912"/>
                <a:gd name="connsiteX2" fmla="*/ 0 w 457200"/>
                <a:gd name="connsiteY2" fmla="*/ 442912 h 442912"/>
                <a:gd name="connsiteX0" fmla="*/ 266700 w 457200"/>
                <a:gd name="connsiteY0" fmla="*/ 17232 h 450619"/>
                <a:gd name="connsiteX1" fmla="*/ 457200 w 457200"/>
                <a:gd name="connsiteY1" fmla="*/ 7707 h 450619"/>
                <a:gd name="connsiteX2" fmla="*/ 0 w 457200"/>
                <a:gd name="connsiteY2" fmla="*/ 450619 h 450619"/>
                <a:gd name="connsiteX0" fmla="*/ 266700 w 457200"/>
                <a:gd name="connsiteY0" fmla="*/ 17232 h 450619"/>
                <a:gd name="connsiteX1" fmla="*/ 457200 w 457200"/>
                <a:gd name="connsiteY1" fmla="*/ 7707 h 450619"/>
                <a:gd name="connsiteX2" fmla="*/ 0 w 457200"/>
                <a:gd name="connsiteY2" fmla="*/ 450619 h 450619"/>
              </a:gdLst>
              <a:ahLst/>
              <a:cxnLst>
                <a:cxn ang="0">
                  <a:pos x="connsiteX0" y="connsiteY0"/>
                </a:cxn>
                <a:cxn ang="0">
                  <a:pos x="connsiteX1" y="connsiteY1"/>
                </a:cxn>
                <a:cxn ang="0">
                  <a:pos x="connsiteX2" y="connsiteY2"/>
                </a:cxn>
              </a:cxnLst>
              <a:rect l="l" t="t" r="r" b="b"/>
              <a:pathLst>
                <a:path w="457200" h="450619">
                  <a:moveTo>
                    <a:pt x="266700" y="17232"/>
                  </a:moveTo>
                  <a:cubicBezTo>
                    <a:pt x="330200" y="14057"/>
                    <a:pt x="396082" y="-12930"/>
                    <a:pt x="457200" y="7707"/>
                  </a:cubicBezTo>
                  <a:cubicBezTo>
                    <a:pt x="319087" y="188682"/>
                    <a:pt x="173831" y="310125"/>
                    <a:pt x="0" y="450619"/>
                  </a:cubicBezTo>
                </a:path>
              </a:pathLst>
            </a:custGeom>
            <a:noFill/>
            <a:ln w="44450" cap="rnd">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5919788" y="3719513"/>
              <a:ext cx="261937" cy="257175"/>
            </a:xfrm>
            <a:custGeom>
              <a:avLst/>
              <a:gdLst>
                <a:gd name="connsiteX0" fmla="*/ 28575 w 261937"/>
                <a:gd name="connsiteY0" fmla="*/ 0 h 257175"/>
                <a:gd name="connsiteX1" fmla="*/ 233362 w 261937"/>
                <a:gd name="connsiteY1" fmla="*/ 257175 h 257175"/>
                <a:gd name="connsiteX2" fmla="*/ 123825 w 261937"/>
                <a:gd name="connsiteY2" fmla="*/ 119062 h 257175"/>
                <a:gd name="connsiteX3" fmla="*/ 0 w 261937"/>
                <a:gd name="connsiteY3" fmla="*/ 242887 h 257175"/>
                <a:gd name="connsiteX4" fmla="*/ 261937 w 261937"/>
                <a:gd name="connsiteY4" fmla="*/ 28575 h 257175"/>
                <a:gd name="connsiteX0" fmla="*/ 28575 w 261937"/>
                <a:gd name="connsiteY0" fmla="*/ 0 h 257175"/>
                <a:gd name="connsiteX1" fmla="*/ 233362 w 261937"/>
                <a:gd name="connsiteY1" fmla="*/ 257175 h 257175"/>
                <a:gd name="connsiteX2" fmla="*/ 135732 w 261937"/>
                <a:gd name="connsiteY2" fmla="*/ 133350 h 257175"/>
                <a:gd name="connsiteX3" fmla="*/ 0 w 261937"/>
                <a:gd name="connsiteY3" fmla="*/ 242887 h 257175"/>
                <a:gd name="connsiteX4" fmla="*/ 261937 w 261937"/>
                <a:gd name="connsiteY4" fmla="*/ 28575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7" h="257175">
                  <a:moveTo>
                    <a:pt x="28575" y="0"/>
                  </a:moveTo>
                  <a:lnTo>
                    <a:pt x="233362" y="257175"/>
                  </a:lnTo>
                  <a:lnTo>
                    <a:pt x="135732" y="133350"/>
                  </a:lnTo>
                  <a:lnTo>
                    <a:pt x="0" y="242887"/>
                  </a:lnTo>
                  <a:lnTo>
                    <a:pt x="261937" y="28575"/>
                  </a:lnTo>
                </a:path>
              </a:pathLst>
            </a:custGeom>
            <a:noFill/>
            <a:ln w="44450" cap="rnd">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5610224" y="3729038"/>
              <a:ext cx="188119" cy="138112"/>
            </a:xfrm>
            <a:custGeom>
              <a:avLst/>
              <a:gdLst>
                <a:gd name="connsiteX0" fmla="*/ 0 w 190500"/>
                <a:gd name="connsiteY0" fmla="*/ 138112 h 209550"/>
                <a:gd name="connsiteX1" fmla="*/ 180975 w 190500"/>
                <a:gd name="connsiteY1" fmla="*/ 0 h 209550"/>
                <a:gd name="connsiteX2" fmla="*/ 190500 w 190500"/>
                <a:gd name="connsiteY2" fmla="*/ 209550 h 209550"/>
                <a:gd name="connsiteX0" fmla="*/ 0 w 190500"/>
                <a:gd name="connsiteY0" fmla="*/ 138112 h 209550"/>
                <a:gd name="connsiteX1" fmla="*/ 180975 w 190500"/>
                <a:gd name="connsiteY1" fmla="*/ 0 h 209550"/>
                <a:gd name="connsiteX2" fmla="*/ 190500 w 190500"/>
                <a:gd name="connsiteY2" fmla="*/ 209550 h 209550"/>
                <a:gd name="connsiteX0" fmla="*/ 0 w 190500"/>
                <a:gd name="connsiteY0" fmla="*/ 138112 h 209550"/>
                <a:gd name="connsiteX1" fmla="*/ 180975 w 190500"/>
                <a:gd name="connsiteY1" fmla="*/ 0 h 209550"/>
                <a:gd name="connsiteX2" fmla="*/ 190500 w 190500"/>
                <a:gd name="connsiteY2" fmla="*/ 209550 h 209550"/>
                <a:gd name="connsiteX0" fmla="*/ 0 w 188119"/>
                <a:gd name="connsiteY0" fmla="*/ 138112 h 138112"/>
                <a:gd name="connsiteX1" fmla="*/ 180975 w 188119"/>
                <a:gd name="connsiteY1" fmla="*/ 0 h 138112"/>
                <a:gd name="connsiteX2" fmla="*/ 188119 w 188119"/>
                <a:gd name="connsiteY2" fmla="*/ 138112 h 138112"/>
              </a:gdLst>
              <a:ahLst/>
              <a:cxnLst>
                <a:cxn ang="0">
                  <a:pos x="connsiteX0" y="connsiteY0"/>
                </a:cxn>
                <a:cxn ang="0">
                  <a:pos x="connsiteX1" y="connsiteY1"/>
                </a:cxn>
                <a:cxn ang="0">
                  <a:pos x="connsiteX2" y="connsiteY2"/>
                </a:cxn>
              </a:cxnLst>
              <a:rect l="l" t="t" r="r" b="b"/>
              <a:pathLst>
                <a:path w="188119" h="138112">
                  <a:moveTo>
                    <a:pt x="0" y="138112"/>
                  </a:moveTo>
                  <a:cubicBezTo>
                    <a:pt x="76994" y="115888"/>
                    <a:pt x="137318" y="76994"/>
                    <a:pt x="180975" y="0"/>
                  </a:cubicBezTo>
                  <a:lnTo>
                    <a:pt x="188119" y="138112"/>
                  </a:lnTo>
                </a:path>
              </a:pathLst>
            </a:custGeom>
            <a:noFill/>
            <a:ln w="44450" cap="rnd">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5372100" y="3724275"/>
              <a:ext cx="195263" cy="376238"/>
            </a:xfrm>
            <a:custGeom>
              <a:avLst/>
              <a:gdLst>
                <a:gd name="connsiteX0" fmla="*/ 195263 w 195263"/>
                <a:gd name="connsiteY0" fmla="*/ 376238 h 376238"/>
                <a:gd name="connsiteX1" fmla="*/ 4763 w 195263"/>
                <a:gd name="connsiteY1" fmla="*/ 333375 h 376238"/>
                <a:gd name="connsiteX2" fmla="*/ 185738 w 195263"/>
                <a:gd name="connsiteY2" fmla="*/ 0 h 376238"/>
                <a:gd name="connsiteX3" fmla="*/ 4763 w 195263"/>
                <a:gd name="connsiteY3" fmla="*/ 28575 h 376238"/>
                <a:gd name="connsiteX4" fmla="*/ 180975 w 195263"/>
                <a:gd name="connsiteY4" fmla="*/ 4763 h 376238"/>
                <a:gd name="connsiteX5" fmla="*/ 123825 w 195263"/>
                <a:gd name="connsiteY5" fmla="*/ 114300 h 376238"/>
                <a:gd name="connsiteX6" fmla="*/ 0 w 195263"/>
                <a:gd name="connsiteY6" fmla="*/ 109538 h 37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263" h="376238">
                  <a:moveTo>
                    <a:pt x="195263" y="376238"/>
                  </a:moveTo>
                  <a:lnTo>
                    <a:pt x="4763" y="333375"/>
                  </a:lnTo>
                  <a:lnTo>
                    <a:pt x="185738" y="0"/>
                  </a:lnTo>
                  <a:lnTo>
                    <a:pt x="4763" y="28575"/>
                  </a:lnTo>
                  <a:lnTo>
                    <a:pt x="180975" y="4763"/>
                  </a:lnTo>
                  <a:lnTo>
                    <a:pt x="123825" y="114300"/>
                  </a:lnTo>
                  <a:lnTo>
                    <a:pt x="0" y="109538"/>
                  </a:lnTo>
                </a:path>
              </a:pathLst>
            </a:custGeom>
            <a:noFill/>
            <a:ln w="44450" cap="rnd">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4914900" y="3662363"/>
              <a:ext cx="323850" cy="261937"/>
            </a:xfrm>
            <a:custGeom>
              <a:avLst/>
              <a:gdLst>
                <a:gd name="connsiteX0" fmla="*/ 0 w 323850"/>
                <a:gd name="connsiteY0" fmla="*/ 161925 h 261937"/>
                <a:gd name="connsiteX1" fmla="*/ 209550 w 323850"/>
                <a:gd name="connsiteY1" fmla="*/ 0 h 261937"/>
                <a:gd name="connsiteX2" fmla="*/ 323850 w 323850"/>
                <a:gd name="connsiteY2" fmla="*/ 252412 h 261937"/>
                <a:gd name="connsiteX3" fmla="*/ 280988 w 323850"/>
                <a:gd name="connsiteY3" fmla="*/ 161925 h 261937"/>
                <a:gd name="connsiteX4" fmla="*/ 128588 w 323850"/>
                <a:gd name="connsiteY4" fmla="*/ 261937 h 261937"/>
                <a:gd name="connsiteX5" fmla="*/ 285750 w 323850"/>
                <a:gd name="connsiteY5" fmla="*/ 166687 h 261937"/>
                <a:gd name="connsiteX6" fmla="*/ 238125 w 323850"/>
                <a:gd name="connsiteY6" fmla="*/ 85725 h 261937"/>
                <a:gd name="connsiteX7" fmla="*/ 85725 w 323850"/>
                <a:gd name="connsiteY7" fmla="*/ 185737 h 26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850" h="261937">
                  <a:moveTo>
                    <a:pt x="0" y="161925"/>
                  </a:moveTo>
                  <a:lnTo>
                    <a:pt x="209550" y="0"/>
                  </a:lnTo>
                  <a:lnTo>
                    <a:pt x="323850" y="252412"/>
                  </a:lnTo>
                  <a:lnTo>
                    <a:pt x="280988" y="161925"/>
                  </a:lnTo>
                  <a:lnTo>
                    <a:pt x="128588" y="261937"/>
                  </a:lnTo>
                  <a:lnTo>
                    <a:pt x="285750" y="166687"/>
                  </a:lnTo>
                  <a:lnTo>
                    <a:pt x="238125" y="85725"/>
                  </a:lnTo>
                  <a:lnTo>
                    <a:pt x="85725" y="185737"/>
                  </a:lnTo>
                </a:path>
              </a:pathLst>
            </a:custGeom>
            <a:noFill/>
            <a:ln w="44450" cap="rnd">
              <a:solidFill>
                <a:srgbClr val="FF0000">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A picture containing artifact, brick, building, stone&#10;&#10;Description automatically generated">
            <a:extLst>
              <a:ext uri="{FF2B5EF4-FFF2-40B4-BE49-F238E27FC236}">
                <a16:creationId xmlns:a16="http://schemas.microsoft.com/office/drawing/2014/main" id="{9645FEBF-BC93-454A-BB9C-FB3A3E3484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18872"/>
            <a:ext cx="9144000" cy="6620256"/>
          </a:xfrm>
          <a:prstGeom prst="rect">
            <a:avLst/>
          </a:prstGeom>
        </p:spPr>
      </p:pic>
      <p:sp>
        <p:nvSpPr>
          <p:cNvPr id="2" name="Text Placeholder 1"/>
          <p:cNvSpPr>
            <a:spLocks noGrp="1"/>
          </p:cNvSpPr>
          <p:nvPr>
            <p:ph type="body" sz="quarter" idx="10"/>
          </p:nvPr>
        </p:nvSpPr>
        <p:spPr/>
        <p:txBody>
          <a:bodyPr/>
          <a:lstStyle/>
          <a:p>
            <a:r>
              <a:rPr lang="en-US" dirty="0"/>
              <a:t>Inscription from Ekron mentioning a Philistine goddess, 7th century BC</a:t>
            </a:r>
          </a:p>
        </p:txBody>
      </p:sp>
      <p:sp>
        <p:nvSpPr>
          <p:cNvPr id="3" name="Text Placeholder 2"/>
          <p:cNvSpPr>
            <a:spLocks noGrp="1"/>
          </p:cNvSpPr>
          <p:nvPr>
            <p:ph type="body" sz="quarter" idx="12"/>
          </p:nvPr>
        </p:nvSpPr>
        <p:spPr/>
        <p:txBody>
          <a:bodyPr/>
          <a:lstStyle/>
          <a:p>
            <a:r>
              <a:rPr lang="en-US" dirty="0"/>
              <a:t>5:21</a:t>
            </a:r>
          </a:p>
        </p:txBody>
      </p:sp>
      <p:sp>
        <p:nvSpPr>
          <p:cNvPr id="4" name="Title 3"/>
          <p:cNvSpPr>
            <a:spLocks noGrp="1"/>
          </p:cNvSpPr>
          <p:nvPr>
            <p:ph type="title"/>
          </p:nvPr>
        </p:nvSpPr>
        <p:spPr/>
        <p:txBody>
          <a:bodyPr/>
          <a:lstStyle/>
          <a:p>
            <a:r>
              <a:rPr lang="en-US" dirty="0"/>
              <a:t>And they left their idols there, so David and his men took them away</a:t>
            </a:r>
          </a:p>
        </p:txBody>
      </p:sp>
    </p:spTree>
    <p:extLst>
      <p:ext uri="{BB962C8B-B14F-4D97-AF65-F5344CB8AC3E}">
        <p14:creationId xmlns:p14="http://schemas.microsoft.com/office/powerpoint/2010/main" val="34471706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Cult stands, from Yavneh, 9th century BC</a:t>
            </a:r>
          </a:p>
        </p:txBody>
      </p:sp>
      <p:sp>
        <p:nvSpPr>
          <p:cNvPr id="3" name="Text Placeholder 2"/>
          <p:cNvSpPr>
            <a:spLocks noGrp="1"/>
          </p:cNvSpPr>
          <p:nvPr>
            <p:ph type="body" sz="quarter" idx="12"/>
          </p:nvPr>
        </p:nvSpPr>
        <p:spPr/>
        <p:txBody>
          <a:bodyPr/>
          <a:lstStyle/>
          <a:p>
            <a:r>
              <a:rPr lang="en-US" dirty="0"/>
              <a:t>5:21</a:t>
            </a:r>
          </a:p>
        </p:txBody>
      </p:sp>
      <p:sp>
        <p:nvSpPr>
          <p:cNvPr id="4" name="Title 3"/>
          <p:cNvSpPr>
            <a:spLocks noGrp="1"/>
          </p:cNvSpPr>
          <p:nvPr>
            <p:ph type="title"/>
          </p:nvPr>
        </p:nvSpPr>
        <p:spPr/>
        <p:txBody>
          <a:bodyPr/>
          <a:lstStyle/>
          <a:p>
            <a:r>
              <a:rPr lang="en-US" dirty="0"/>
              <a:t>And they left their idols there, so David and his men took them away</a:t>
            </a:r>
          </a:p>
        </p:txBody>
      </p:sp>
      <p:pic>
        <p:nvPicPr>
          <p:cNvPr id="6" name="Picture 5" descr="Cult stand with naked goddess flanked by bull heads, from Yavneh, 9th c BC, tb031114520.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5109" r="1555" b="5312"/>
          <a:stretch/>
        </p:blipFill>
        <p:spPr>
          <a:xfrm>
            <a:off x="0" y="369332"/>
            <a:ext cx="9144000" cy="6150339"/>
          </a:xfrm>
          <a:prstGeom prst="rect">
            <a:avLst/>
          </a:prstGeom>
        </p:spPr>
      </p:pic>
    </p:spTree>
    <p:extLst>
      <p:ext uri="{BB962C8B-B14F-4D97-AF65-F5344CB8AC3E}">
        <p14:creationId xmlns:p14="http://schemas.microsoft.com/office/powerpoint/2010/main" val="302903814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Cult stand decorated with lions, from Yavneh, 9th century BC</a:t>
            </a:r>
          </a:p>
        </p:txBody>
      </p:sp>
      <p:sp>
        <p:nvSpPr>
          <p:cNvPr id="3" name="Text Placeholder 2"/>
          <p:cNvSpPr>
            <a:spLocks noGrp="1"/>
          </p:cNvSpPr>
          <p:nvPr>
            <p:ph type="body" sz="quarter" idx="12"/>
          </p:nvPr>
        </p:nvSpPr>
        <p:spPr/>
        <p:txBody>
          <a:bodyPr/>
          <a:lstStyle/>
          <a:p>
            <a:r>
              <a:rPr lang="en-US" dirty="0"/>
              <a:t>5:21</a:t>
            </a:r>
          </a:p>
        </p:txBody>
      </p:sp>
      <p:sp>
        <p:nvSpPr>
          <p:cNvPr id="4" name="Title 3"/>
          <p:cNvSpPr>
            <a:spLocks noGrp="1"/>
          </p:cNvSpPr>
          <p:nvPr>
            <p:ph type="title"/>
          </p:nvPr>
        </p:nvSpPr>
        <p:spPr/>
        <p:txBody>
          <a:bodyPr/>
          <a:lstStyle/>
          <a:p>
            <a:r>
              <a:rPr lang="en-US" dirty="0"/>
              <a:t>And they left their idols there, so David and his men took them away</a:t>
            </a:r>
          </a:p>
        </p:txBody>
      </p:sp>
      <p:pic>
        <p:nvPicPr>
          <p:cNvPr id="5" name="Picture 4" descr="Cult stand on backs of lions, from Yavneh, 9th c BC, tb031114507-001.jpg"/>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rcRect l="5591" b="4223"/>
          <a:stretch/>
        </p:blipFill>
        <p:spPr>
          <a:xfrm>
            <a:off x="0" y="369332"/>
            <a:ext cx="9144000" cy="6150339"/>
          </a:xfrm>
          <a:prstGeom prst="rect">
            <a:avLst/>
          </a:prstGeom>
        </p:spPr>
      </p:pic>
    </p:spTree>
    <p:extLst>
      <p:ext uri="{BB962C8B-B14F-4D97-AF65-F5344CB8AC3E}">
        <p14:creationId xmlns:p14="http://schemas.microsoft.com/office/powerpoint/2010/main" val="2475671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epherd guarding entrance of sheepfold, mat02987.jpg"/>
          <p:cNvPicPr>
            <a:picLocks noChangeAspect="1"/>
          </p:cNvPicPr>
          <p:nvPr/>
        </p:nvPicPr>
        <p:blipFill rotWithShape="1">
          <a:blip r:embed="rId3">
            <a:extLst>
              <a:ext uri="{28A0092B-C50C-407E-A947-70E740481C1C}">
                <a14:useLocalDpi xmlns:a14="http://schemas.microsoft.com/office/drawing/2010/main" val="0"/>
              </a:ext>
            </a:extLst>
          </a:blip>
          <a:srcRect t="29027" b="9510"/>
          <a:stretch/>
        </p:blipFill>
        <p:spPr>
          <a:xfrm>
            <a:off x="694850" y="65316"/>
            <a:ext cx="7754301" cy="6493295"/>
          </a:xfrm>
          <a:prstGeom prst="rect">
            <a:avLst/>
          </a:prstGeom>
        </p:spPr>
      </p:pic>
      <p:sp>
        <p:nvSpPr>
          <p:cNvPr id="2" name="Text Placeholder 1"/>
          <p:cNvSpPr>
            <a:spLocks noGrp="1"/>
          </p:cNvSpPr>
          <p:nvPr>
            <p:ph type="body" sz="quarter" idx="10"/>
          </p:nvPr>
        </p:nvSpPr>
        <p:spPr/>
        <p:txBody>
          <a:bodyPr/>
          <a:lstStyle/>
          <a:p>
            <a:r>
              <a:rPr lang="en-US" dirty="0"/>
              <a:t>Shepherd guarding the entrance of a sheepfold</a:t>
            </a:r>
          </a:p>
        </p:txBody>
      </p:sp>
      <p:sp>
        <p:nvSpPr>
          <p:cNvPr id="3" name="Text Placeholder 2"/>
          <p:cNvSpPr>
            <a:spLocks noGrp="1"/>
          </p:cNvSpPr>
          <p:nvPr>
            <p:ph type="body" sz="quarter" idx="12"/>
          </p:nvPr>
        </p:nvSpPr>
        <p:spPr/>
        <p:txBody>
          <a:bodyPr/>
          <a:lstStyle/>
          <a:p>
            <a:r>
              <a:rPr lang="en-US" dirty="0"/>
              <a:t>5:2</a:t>
            </a:r>
          </a:p>
        </p:txBody>
      </p:sp>
      <p:sp>
        <p:nvSpPr>
          <p:cNvPr id="4" name="Title 3"/>
          <p:cNvSpPr>
            <a:spLocks noGrp="1"/>
          </p:cNvSpPr>
          <p:nvPr>
            <p:ph type="title"/>
          </p:nvPr>
        </p:nvSpPr>
        <p:spPr/>
        <p:txBody>
          <a:bodyPr/>
          <a:lstStyle/>
          <a:p>
            <a:r>
              <a:rPr lang="en-US" dirty="0"/>
              <a:t>Yahweh said to you, “You shall be shepherd of my people Israel”</a:t>
            </a:r>
          </a:p>
        </p:txBody>
      </p:sp>
    </p:spTree>
    <p:extLst>
      <p:ext uri="{BB962C8B-B14F-4D97-AF65-F5344CB8AC3E}">
        <p14:creationId xmlns:p14="http://schemas.microsoft.com/office/powerpoint/2010/main" val="8650245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Kris\Documents\Bolen\PCB size\British Museum 2019-pcb\Assyria\Relief of removal of enemy gods, from Central Palace at Nimrud, ca 728 BC, tb0929197022.jpg"/>
          <p:cNvPicPr>
            <a:picLocks noChangeAspect="1" noChangeArrowheads="1"/>
          </p:cNvPicPr>
          <p:nvPr/>
        </p:nvPicPr>
        <p:blipFill rotWithShape="1">
          <a:blip r:embed="rId3">
            <a:extLst>
              <a:ext uri="{28A0092B-C50C-407E-A947-70E740481C1C}">
                <a14:useLocalDpi xmlns:a14="http://schemas.microsoft.com/office/drawing/2010/main" val="0"/>
              </a:ext>
            </a:extLst>
          </a:blip>
          <a:srcRect t="9529"/>
          <a:stretch/>
        </p:blipFill>
        <p:spPr bwMode="auto">
          <a:xfrm>
            <a:off x="0" y="190500"/>
            <a:ext cx="9144000" cy="634523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carrying away the gods of defeated enemies, from Nimrud, 8th century BC</a:t>
            </a:r>
          </a:p>
        </p:txBody>
      </p:sp>
      <p:sp>
        <p:nvSpPr>
          <p:cNvPr id="3" name="Text Placeholder 2"/>
          <p:cNvSpPr>
            <a:spLocks noGrp="1"/>
          </p:cNvSpPr>
          <p:nvPr>
            <p:ph type="body" sz="quarter" idx="12"/>
          </p:nvPr>
        </p:nvSpPr>
        <p:spPr/>
        <p:txBody>
          <a:bodyPr/>
          <a:lstStyle/>
          <a:p>
            <a:r>
              <a:rPr lang="en-US" dirty="0"/>
              <a:t>5:21</a:t>
            </a:r>
          </a:p>
        </p:txBody>
      </p:sp>
      <p:sp>
        <p:nvSpPr>
          <p:cNvPr id="4" name="Title 3"/>
          <p:cNvSpPr>
            <a:spLocks noGrp="1"/>
          </p:cNvSpPr>
          <p:nvPr>
            <p:ph type="title"/>
          </p:nvPr>
        </p:nvSpPr>
        <p:spPr/>
        <p:txBody>
          <a:bodyPr/>
          <a:lstStyle/>
          <a:p>
            <a:r>
              <a:rPr lang="en-US" dirty="0"/>
              <a:t>And they left their idols there, so David and his men took them away</a:t>
            </a:r>
          </a:p>
        </p:txBody>
      </p:sp>
    </p:spTree>
    <p:extLst>
      <p:ext uri="{BB962C8B-B14F-4D97-AF65-F5344CB8AC3E}">
        <p14:creationId xmlns:p14="http://schemas.microsoft.com/office/powerpoint/2010/main" val="260984332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Rephaim Valley (from the west)</a:t>
            </a:r>
          </a:p>
        </p:txBody>
      </p:sp>
      <p:sp>
        <p:nvSpPr>
          <p:cNvPr id="3" name="Text Placeholder 2"/>
          <p:cNvSpPr>
            <a:spLocks noGrp="1"/>
          </p:cNvSpPr>
          <p:nvPr>
            <p:ph type="body" sz="quarter" idx="12"/>
          </p:nvPr>
        </p:nvSpPr>
        <p:spPr/>
        <p:txBody>
          <a:bodyPr/>
          <a:lstStyle/>
          <a:p>
            <a:r>
              <a:rPr lang="en-US" dirty="0"/>
              <a:t>5:22</a:t>
            </a:r>
          </a:p>
        </p:txBody>
      </p:sp>
      <p:sp>
        <p:nvSpPr>
          <p:cNvPr id="4" name="Title 3"/>
          <p:cNvSpPr>
            <a:spLocks noGrp="1"/>
          </p:cNvSpPr>
          <p:nvPr>
            <p:ph type="title"/>
          </p:nvPr>
        </p:nvSpPr>
        <p:spPr/>
        <p:txBody>
          <a:bodyPr/>
          <a:lstStyle/>
          <a:p>
            <a:r>
              <a:rPr lang="en-US" dirty="0"/>
              <a:t>Then the Philistines came up yet again and spread out in the Valley of Rephaim</a:t>
            </a:r>
          </a:p>
        </p:txBody>
      </p:sp>
      <p:pic>
        <p:nvPicPr>
          <p:cNvPr id="5" name="Picture 4" descr="Rephaim Valley from west, tb0708070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18074009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uphrates poplar tree, Neot Kedumim, tb09140319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Euphrates poplar tree in </a:t>
            </a:r>
            <a:r>
              <a:rPr lang="en-US" dirty="0" err="1"/>
              <a:t>Neot</a:t>
            </a:r>
            <a:r>
              <a:rPr lang="en-US" dirty="0"/>
              <a:t> Kedumim</a:t>
            </a:r>
          </a:p>
        </p:txBody>
      </p:sp>
      <p:sp>
        <p:nvSpPr>
          <p:cNvPr id="3" name="Text Placeholder 2"/>
          <p:cNvSpPr>
            <a:spLocks noGrp="1"/>
          </p:cNvSpPr>
          <p:nvPr>
            <p:ph type="body" sz="quarter" idx="12"/>
          </p:nvPr>
        </p:nvSpPr>
        <p:spPr/>
        <p:txBody>
          <a:bodyPr/>
          <a:lstStyle/>
          <a:p>
            <a:r>
              <a:rPr lang="en-US" dirty="0"/>
              <a:t>5:23</a:t>
            </a:r>
          </a:p>
        </p:txBody>
      </p:sp>
      <p:sp>
        <p:nvSpPr>
          <p:cNvPr id="4" name="Title 3"/>
          <p:cNvSpPr>
            <a:spLocks noGrp="1"/>
          </p:cNvSpPr>
          <p:nvPr>
            <p:ph type="title"/>
          </p:nvPr>
        </p:nvSpPr>
        <p:spPr/>
        <p:txBody>
          <a:bodyPr/>
          <a:lstStyle/>
          <a:p>
            <a:r>
              <a:rPr lang="en-US" dirty="0"/>
              <a:t>David inquired of Yahweh, who said, “Do not go up, go behind them opposite the poplar trees”</a:t>
            </a:r>
          </a:p>
        </p:txBody>
      </p:sp>
    </p:spTree>
    <p:extLst>
      <p:ext uri="{BB962C8B-B14F-4D97-AF65-F5344CB8AC3E}">
        <p14:creationId xmlns:p14="http://schemas.microsoft.com/office/powerpoint/2010/main" val="1098507499"/>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a/a5/Populus_euphratica_kz04.jpg/1024px-Populus_euphratica_kz04.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40000"/>
                    </a14:imgEffect>
                    <a14:imgEffect>
                      <a14:brightnessContrast bright="-10000" contrast="10000"/>
                    </a14:imgEffect>
                  </a14:imgLayer>
                </a14:imgProps>
              </a:ext>
              <a:ext uri="{28A0092B-C50C-407E-A947-70E740481C1C}">
                <a14:useLocalDpi xmlns:a14="http://schemas.microsoft.com/office/drawing/2010/main" val="0"/>
              </a:ext>
            </a:extLst>
          </a:blip>
          <a:srcRect r="1670"/>
          <a:stretch/>
        </p:blipFill>
        <p:spPr bwMode="auto">
          <a:xfrm>
            <a:off x="1" y="352424"/>
            <a:ext cx="9144000" cy="620254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Euphrates poplar leaves on a tree in Armenia</a:t>
            </a:r>
          </a:p>
        </p:txBody>
      </p:sp>
      <p:sp>
        <p:nvSpPr>
          <p:cNvPr id="3" name="Text Placeholder 2"/>
          <p:cNvSpPr>
            <a:spLocks noGrp="1"/>
          </p:cNvSpPr>
          <p:nvPr>
            <p:ph type="body" sz="quarter" idx="12"/>
          </p:nvPr>
        </p:nvSpPr>
        <p:spPr/>
        <p:txBody>
          <a:bodyPr/>
          <a:lstStyle/>
          <a:p>
            <a:r>
              <a:rPr lang="en-US" dirty="0"/>
              <a:t>5:23</a:t>
            </a:r>
          </a:p>
        </p:txBody>
      </p:sp>
      <p:sp>
        <p:nvSpPr>
          <p:cNvPr id="4" name="Title 3"/>
          <p:cNvSpPr>
            <a:spLocks noGrp="1"/>
          </p:cNvSpPr>
          <p:nvPr>
            <p:ph type="title"/>
          </p:nvPr>
        </p:nvSpPr>
        <p:spPr/>
        <p:txBody>
          <a:bodyPr/>
          <a:lstStyle/>
          <a:p>
            <a:r>
              <a:rPr lang="en-US" dirty="0"/>
              <a:t>David inquired of Yahweh, who said, “Do not go up, go behind them opposite the poplar trees”</a:t>
            </a:r>
          </a:p>
        </p:txBody>
      </p:sp>
    </p:spTree>
    <p:extLst>
      <p:ext uri="{BB962C8B-B14F-4D97-AF65-F5344CB8AC3E}">
        <p14:creationId xmlns:p14="http://schemas.microsoft.com/office/powerpoint/2010/main" val="2752749453"/>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thumb/6/6f/Sak%C4%B1z_A%C4%9Fac%C4%B1.JPG/1024px-Sak%C4%B1z_A%C4%9Fac%C4%B1.JPG"/>
          <p:cNvPicPr>
            <a:picLocks noChangeAspect="1" noChangeArrowheads="1"/>
          </p:cNvPicPr>
          <p:nvPr/>
        </p:nvPicPr>
        <p:blipFill rotWithShape="1">
          <a:blip r:embed="rId3">
            <a:extLst>
              <a:ext uri="{28A0092B-C50C-407E-A947-70E740481C1C}">
                <a14:useLocalDpi xmlns:a14="http://schemas.microsoft.com/office/drawing/2010/main" val="0"/>
              </a:ext>
            </a:extLst>
          </a:blip>
          <a:srcRect r="2141"/>
          <a:stretch/>
        </p:blipFill>
        <p:spPr bwMode="auto">
          <a:xfrm>
            <a:off x="1" y="311341"/>
            <a:ext cx="9144000" cy="623239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Balsam tree (</a:t>
            </a:r>
            <a:r>
              <a:rPr lang="en-US" i="1" dirty="0" err="1"/>
              <a:t>Pistacia</a:t>
            </a:r>
            <a:r>
              <a:rPr lang="en-US" i="1" dirty="0"/>
              <a:t> </a:t>
            </a:r>
            <a:r>
              <a:rPr lang="en-US" i="1" dirty="0" err="1"/>
              <a:t>lentiscus</a:t>
            </a:r>
            <a:r>
              <a:rPr lang="en-US" dirty="0"/>
              <a:t>) in Istanbul</a:t>
            </a:r>
          </a:p>
        </p:txBody>
      </p:sp>
      <p:sp>
        <p:nvSpPr>
          <p:cNvPr id="3" name="Text Placeholder 2"/>
          <p:cNvSpPr>
            <a:spLocks noGrp="1"/>
          </p:cNvSpPr>
          <p:nvPr>
            <p:ph type="body" sz="quarter" idx="12"/>
          </p:nvPr>
        </p:nvSpPr>
        <p:spPr/>
        <p:txBody>
          <a:bodyPr/>
          <a:lstStyle/>
          <a:p>
            <a:r>
              <a:rPr lang="en-US" dirty="0"/>
              <a:t>5:23</a:t>
            </a:r>
          </a:p>
        </p:txBody>
      </p:sp>
      <p:sp>
        <p:nvSpPr>
          <p:cNvPr id="4" name="Title 3"/>
          <p:cNvSpPr>
            <a:spLocks noGrp="1"/>
          </p:cNvSpPr>
          <p:nvPr>
            <p:ph type="title"/>
          </p:nvPr>
        </p:nvSpPr>
        <p:spPr/>
        <p:txBody>
          <a:bodyPr/>
          <a:lstStyle/>
          <a:p>
            <a:r>
              <a:rPr lang="en-US" dirty="0"/>
              <a:t>David inquired of Yahweh, who said, “Do not go up, go behind them opposite the poplar trees”</a:t>
            </a:r>
          </a:p>
        </p:txBody>
      </p:sp>
    </p:spTree>
    <p:extLst>
      <p:ext uri="{BB962C8B-B14F-4D97-AF65-F5344CB8AC3E}">
        <p14:creationId xmlns:p14="http://schemas.microsoft.com/office/powerpoint/2010/main" val="322591783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b/b6/Pistacia_lentiscus_flower.jpg/1024px-Pistacia_lentiscus_flower.jpg"/>
          <p:cNvPicPr>
            <a:picLocks noChangeAspect="1" noChangeArrowheads="1"/>
          </p:cNvPicPr>
          <p:nvPr/>
        </p:nvPicPr>
        <p:blipFill rotWithShape="1">
          <a:blip r:embed="rId3">
            <a:extLst>
              <a:ext uri="{28A0092B-C50C-407E-A947-70E740481C1C}">
                <a14:useLocalDpi xmlns:a14="http://schemas.microsoft.com/office/drawing/2010/main" val="0"/>
              </a:ext>
            </a:extLst>
          </a:blip>
          <a:srcRect b="3271"/>
          <a:stretch/>
        </p:blipFill>
        <p:spPr bwMode="auto">
          <a:xfrm>
            <a:off x="0" y="224289"/>
            <a:ext cx="9144000" cy="663371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Balsam tree (</a:t>
            </a:r>
            <a:r>
              <a:rPr lang="en-US" i="1" dirty="0" err="1"/>
              <a:t>Pistacia</a:t>
            </a:r>
            <a:r>
              <a:rPr lang="en-US" i="1" dirty="0"/>
              <a:t> </a:t>
            </a:r>
            <a:r>
              <a:rPr lang="en-US" i="1" dirty="0" err="1"/>
              <a:t>lentiscus</a:t>
            </a:r>
            <a:r>
              <a:rPr lang="en-US" dirty="0"/>
              <a:t>) in flower</a:t>
            </a:r>
          </a:p>
        </p:txBody>
      </p:sp>
      <p:sp>
        <p:nvSpPr>
          <p:cNvPr id="3" name="Text Placeholder 2"/>
          <p:cNvSpPr>
            <a:spLocks noGrp="1"/>
          </p:cNvSpPr>
          <p:nvPr>
            <p:ph type="body" sz="quarter" idx="12"/>
          </p:nvPr>
        </p:nvSpPr>
        <p:spPr/>
        <p:txBody>
          <a:bodyPr/>
          <a:lstStyle/>
          <a:p>
            <a:r>
              <a:rPr lang="en-US" dirty="0"/>
              <a:t>5:23</a:t>
            </a:r>
          </a:p>
        </p:txBody>
      </p:sp>
      <p:sp>
        <p:nvSpPr>
          <p:cNvPr id="4" name="Title 3"/>
          <p:cNvSpPr>
            <a:spLocks noGrp="1"/>
          </p:cNvSpPr>
          <p:nvPr>
            <p:ph type="title"/>
          </p:nvPr>
        </p:nvSpPr>
        <p:spPr/>
        <p:txBody>
          <a:bodyPr/>
          <a:lstStyle/>
          <a:p>
            <a:r>
              <a:rPr lang="en-US" dirty="0"/>
              <a:t>David inquired of Yahweh, who said, “Do not go up, go behind them opposite the poplar trees”</a:t>
            </a:r>
          </a:p>
        </p:txBody>
      </p:sp>
    </p:spTree>
    <p:extLst>
      <p:ext uri="{BB962C8B-B14F-4D97-AF65-F5344CB8AC3E}">
        <p14:creationId xmlns:p14="http://schemas.microsoft.com/office/powerpoint/2010/main" val="3311389706"/>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eet_17 'Ain el-Joweize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295"/>
            <a:ext cx="9144000" cy="6709410"/>
          </a:xfrm>
          <a:prstGeom prst="rect">
            <a:avLst/>
          </a:prstGeom>
        </p:spPr>
      </p:pic>
      <p:sp>
        <p:nvSpPr>
          <p:cNvPr id="2" name="Text Placeholder 1"/>
          <p:cNvSpPr>
            <a:spLocks noGrp="1"/>
          </p:cNvSpPr>
          <p:nvPr>
            <p:ph type="body" sz="quarter" idx="10"/>
          </p:nvPr>
        </p:nvSpPr>
        <p:spPr/>
        <p:txBody>
          <a:bodyPr/>
          <a:lstStyle/>
          <a:p>
            <a:r>
              <a:rPr lang="en-US" dirty="0"/>
              <a:t>Map of the area around 'Ain el-</a:t>
            </a:r>
            <a:r>
              <a:rPr lang="en-US" dirty="0" err="1"/>
              <a:t>Joweizeh</a:t>
            </a:r>
            <a:r>
              <a:rPr lang="en-US" dirty="0"/>
              <a:t>, an ancient water system near </a:t>
            </a:r>
          </a:p>
        </p:txBody>
      </p:sp>
      <p:sp>
        <p:nvSpPr>
          <p:cNvPr id="3" name="Text Placeholder 2"/>
          <p:cNvSpPr>
            <a:spLocks noGrp="1"/>
          </p:cNvSpPr>
          <p:nvPr>
            <p:ph type="body" sz="quarter" idx="12"/>
          </p:nvPr>
        </p:nvSpPr>
        <p:spPr/>
        <p:txBody>
          <a:bodyPr/>
          <a:lstStyle/>
          <a:p>
            <a:r>
              <a:rPr lang="en-US" dirty="0"/>
              <a:t>5:23</a:t>
            </a:r>
          </a:p>
        </p:txBody>
      </p:sp>
      <p:sp>
        <p:nvSpPr>
          <p:cNvPr id="4" name="Title 3"/>
          <p:cNvSpPr>
            <a:spLocks noGrp="1"/>
          </p:cNvSpPr>
          <p:nvPr>
            <p:ph type="title"/>
          </p:nvPr>
        </p:nvSpPr>
        <p:spPr/>
        <p:txBody>
          <a:bodyPr/>
          <a:lstStyle/>
          <a:p>
            <a:r>
              <a:rPr lang="en-US" dirty="0"/>
              <a:t>David inquired of Yahweh, who said, “Do not go up, go behind them opposite the poplar trees”</a:t>
            </a:r>
          </a:p>
        </p:txBody>
      </p:sp>
    </p:spTree>
    <p:extLst>
      <p:ext uri="{BB962C8B-B14F-4D97-AF65-F5344CB8AC3E}">
        <p14:creationId xmlns:p14="http://schemas.microsoft.com/office/powerpoint/2010/main" val="124915467"/>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7 Early 20th Century History\Ottoman Rule\Turkish soldiers marching past American Colony, mat06378.jpg"/>
          <p:cNvPicPr>
            <a:picLocks noChangeAspect="1" noChangeArrowheads="1"/>
          </p:cNvPicPr>
          <p:nvPr/>
        </p:nvPicPr>
        <p:blipFill rotWithShape="1">
          <a:blip r:embed="rId3">
            <a:extLst>
              <a:ext uri="{28A0092B-C50C-407E-A947-70E740481C1C}">
                <a14:useLocalDpi xmlns:a14="http://schemas.microsoft.com/office/drawing/2010/main" val="0"/>
              </a:ext>
            </a:extLst>
          </a:blip>
          <a:srcRect t="16343" b="11952"/>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Turkish soldiers marching past the grounds of the American Colony in Jerusalem, circa 1910</a:t>
            </a:r>
          </a:p>
        </p:txBody>
      </p:sp>
      <p:sp>
        <p:nvSpPr>
          <p:cNvPr id="3" name="Text Placeholder 2"/>
          <p:cNvSpPr>
            <a:spLocks noGrp="1"/>
          </p:cNvSpPr>
          <p:nvPr>
            <p:ph type="body" sz="quarter" idx="12"/>
          </p:nvPr>
        </p:nvSpPr>
        <p:spPr/>
        <p:txBody>
          <a:bodyPr/>
          <a:lstStyle/>
          <a:p>
            <a:r>
              <a:rPr lang="en-US" dirty="0"/>
              <a:t>5:24</a:t>
            </a:r>
          </a:p>
        </p:txBody>
      </p:sp>
      <p:sp>
        <p:nvSpPr>
          <p:cNvPr id="4" name="Title 3"/>
          <p:cNvSpPr>
            <a:spLocks noGrp="1"/>
          </p:cNvSpPr>
          <p:nvPr>
            <p:ph type="title"/>
          </p:nvPr>
        </p:nvSpPr>
        <p:spPr/>
        <p:txBody>
          <a:bodyPr/>
          <a:lstStyle/>
          <a:p>
            <a:r>
              <a:rPr lang="en-US" dirty="0"/>
              <a:t>When you hear the sound of marching in the tops of the poplar trees, act quickly</a:t>
            </a:r>
          </a:p>
        </p:txBody>
      </p:sp>
    </p:spTree>
    <p:extLst>
      <p:ext uri="{BB962C8B-B14F-4D97-AF65-F5344CB8AC3E}">
        <p14:creationId xmlns:p14="http://schemas.microsoft.com/office/powerpoint/2010/main" val="17860840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Egyptian spearmen with shields, from Asyut, circa 2000 BC</a:t>
            </a:r>
          </a:p>
        </p:txBody>
      </p:sp>
      <p:sp>
        <p:nvSpPr>
          <p:cNvPr id="3" name="Text Placeholder 2"/>
          <p:cNvSpPr>
            <a:spLocks noGrp="1"/>
          </p:cNvSpPr>
          <p:nvPr>
            <p:ph type="body" sz="quarter" idx="12"/>
          </p:nvPr>
        </p:nvSpPr>
        <p:spPr/>
        <p:txBody>
          <a:bodyPr/>
          <a:lstStyle/>
          <a:p>
            <a:r>
              <a:rPr lang="en-US" dirty="0"/>
              <a:t>5:24</a:t>
            </a:r>
          </a:p>
        </p:txBody>
      </p:sp>
      <p:sp>
        <p:nvSpPr>
          <p:cNvPr id="4" name="Title 3"/>
          <p:cNvSpPr>
            <a:spLocks noGrp="1"/>
          </p:cNvSpPr>
          <p:nvPr>
            <p:ph type="title"/>
          </p:nvPr>
        </p:nvSpPr>
        <p:spPr/>
        <p:txBody>
          <a:bodyPr/>
          <a:lstStyle/>
          <a:p>
            <a:r>
              <a:rPr lang="en-US" dirty="0"/>
              <a:t>When you hear the sound of marching in the tops of the poplar trees, act quickly</a:t>
            </a:r>
          </a:p>
        </p:txBody>
      </p:sp>
      <p:pic>
        <p:nvPicPr>
          <p:cNvPr id="4098" name="Picture 2" descr="C:\Users\Kris\Documents\Bolen\04 0Adds 2012\07 Egypt\Egyptian Museum in Cairo\Asyut, Egyptian spearmen with shields, 11th dynasty, adr16031950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79513"/>
            <a:ext cx="9144000" cy="4498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7722147"/>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map, text&#10;&#10;Description automatically generated">
            <a:extLst>
              <a:ext uri="{FF2B5EF4-FFF2-40B4-BE49-F238E27FC236}">
                <a16:creationId xmlns:a16="http://schemas.microsoft.com/office/drawing/2014/main" id="{23C31AAF-B080-4130-9656-4DA2CB79F5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4028"/>
            <a:ext cx="9144000" cy="6409944"/>
          </a:xfrm>
          <a:prstGeom prst="rect">
            <a:avLst/>
          </a:prstGeom>
        </p:spPr>
      </p:pic>
      <p:sp>
        <p:nvSpPr>
          <p:cNvPr id="2" name="Text Placeholder 1"/>
          <p:cNvSpPr>
            <a:spLocks noGrp="1"/>
          </p:cNvSpPr>
          <p:nvPr>
            <p:ph type="body" sz="quarter" idx="10"/>
          </p:nvPr>
        </p:nvSpPr>
        <p:spPr/>
        <p:txBody>
          <a:bodyPr/>
          <a:lstStyle/>
          <a:p>
            <a:r>
              <a:rPr lang="en-US" dirty="0"/>
              <a:t>Map of the Hill Country of Judah with the Valley of Rephaim</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8" name="Oval 7"/>
          <p:cNvSpPr/>
          <p:nvPr/>
        </p:nvSpPr>
        <p:spPr>
          <a:xfrm>
            <a:off x="621581" y="1344598"/>
            <a:ext cx="852113" cy="392905"/>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Oval 8"/>
          <p:cNvSpPr/>
          <p:nvPr/>
        </p:nvSpPr>
        <p:spPr>
          <a:xfrm>
            <a:off x="6615981" y="1579150"/>
            <a:ext cx="852113" cy="392905"/>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Oval 9"/>
          <p:cNvSpPr/>
          <p:nvPr/>
        </p:nvSpPr>
        <p:spPr>
          <a:xfrm rot="20220335">
            <a:off x="6124105" y="4294420"/>
            <a:ext cx="1346125" cy="43434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5" name="Freeform 4"/>
          <p:cNvSpPr/>
          <p:nvPr/>
        </p:nvSpPr>
        <p:spPr>
          <a:xfrm>
            <a:off x="1712686" y="5076371"/>
            <a:ext cx="4035878" cy="1187709"/>
          </a:xfrm>
          <a:custGeom>
            <a:avLst/>
            <a:gdLst>
              <a:gd name="connsiteX0" fmla="*/ 0 w 4093028"/>
              <a:gd name="connsiteY0" fmla="*/ 1088572 h 1088572"/>
              <a:gd name="connsiteX1" fmla="*/ 1669143 w 4093028"/>
              <a:gd name="connsiteY1" fmla="*/ 1059543 h 1088572"/>
              <a:gd name="connsiteX2" fmla="*/ 3309257 w 4093028"/>
              <a:gd name="connsiteY2" fmla="*/ 537029 h 1088572"/>
              <a:gd name="connsiteX3" fmla="*/ 4093028 w 4093028"/>
              <a:gd name="connsiteY3" fmla="*/ 0 h 1088572"/>
              <a:gd name="connsiteX0" fmla="*/ 0 w 4093028"/>
              <a:gd name="connsiteY0" fmla="*/ 1088572 h 1088572"/>
              <a:gd name="connsiteX1" fmla="*/ 1669143 w 4093028"/>
              <a:gd name="connsiteY1" fmla="*/ 1059543 h 1088572"/>
              <a:gd name="connsiteX2" fmla="*/ 3309257 w 4093028"/>
              <a:gd name="connsiteY2" fmla="*/ 537029 h 1088572"/>
              <a:gd name="connsiteX3" fmla="*/ 4093028 w 4093028"/>
              <a:gd name="connsiteY3" fmla="*/ 0 h 1088572"/>
              <a:gd name="connsiteX0" fmla="*/ 0 w 4035878"/>
              <a:gd name="connsiteY0" fmla="*/ 1164772 h 1164772"/>
              <a:gd name="connsiteX1" fmla="*/ 1669143 w 4035878"/>
              <a:gd name="connsiteY1" fmla="*/ 1135743 h 1164772"/>
              <a:gd name="connsiteX2" fmla="*/ 3309257 w 4035878"/>
              <a:gd name="connsiteY2" fmla="*/ 613229 h 1164772"/>
              <a:gd name="connsiteX3" fmla="*/ 4035878 w 4035878"/>
              <a:gd name="connsiteY3" fmla="*/ 0 h 1164772"/>
              <a:gd name="connsiteX0" fmla="*/ 0 w 4035878"/>
              <a:gd name="connsiteY0" fmla="*/ 1164772 h 1182886"/>
              <a:gd name="connsiteX1" fmla="*/ 1669143 w 4035878"/>
              <a:gd name="connsiteY1" fmla="*/ 1135743 h 1182886"/>
              <a:gd name="connsiteX2" fmla="*/ 3309257 w 4035878"/>
              <a:gd name="connsiteY2" fmla="*/ 613229 h 1182886"/>
              <a:gd name="connsiteX3" fmla="*/ 4035878 w 4035878"/>
              <a:gd name="connsiteY3" fmla="*/ 0 h 1182886"/>
              <a:gd name="connsiteX0" fmla="*/ 0 w 4035878"/>
              <a:gd name="connsiteY0" fmla="*/ 1164772 h 1182886"/>
              <a:gd name="connsiteX1" fmla="*/ 1669143 w 4035878"/>
              <a:gd name="connsiteY1" fmla="*/ 1135743 h 1182886"/>
              <a:gd name="connsiteX2" fmla="*/ 3309257 w 4035878"/>
              <a:gd name="connsiteY2" fmla="*/ 613229 h 1182886"/>
              <a:gd name="connsiteX3" fmla="*/ 4035878 w 4035878"/>
              <a:gd name="connsiteY3" fmla="*/ 0 h 1182886"/>
              <a:gd name="connsiteX0" fmla="*/ 0 w 4035878"/>
              <a:gd name="connsiteY0" fmla="*/ 1164772 h 1187709"/>
              <a:gd name="connsiteX1" fmla="*/ 1669143 w 4035878"/>
              <a:gd name="connsiteY1" fmla="*/ 1135743 h 1187709"/>
              <a:gd name="connsiteX2" fmla="*/ 3233057 w 4035878"/>
              <a:gd name="connsiteY2" fmla="*/ 546554 h 1187709"/>
              <a:gd name="connsiteX3" fmla="*/ 4035878 w 4035878"/>
              <a:gd name="connsiteY3" fmla="*/ 0 h 1187709"/>
            </a:gdLst>
            <a:ahLst/>
            <a:cxnLst>
              <a:cxn ang="0">
                <a:pos x="connsiteX0" y="connsiteY0"/>
              </a:cxn>
              <a:cxn ang="0">
                <a:pos x="connsiteX1" y="connsiteY1"/>
              </a:cxn>
              <a:cxn ang="0">
                <a:pos x="connsiteX2" y="connsiteY2"/>
              </a:cxn>
              <a:cxn ang="0">
                <a:pos x="connsiteX3" y="connsiteY3"/>
              </a:cxn>
            </a:cxnLst>
            <a:rect l="l" t="t" r="r" b="b"/>
            <a:pathLst>
              <a:path w="4035878" h="1187709">
                <a:moveTo>
                  <a:pt x="0" y="1164772"/>
                </a:moveTo>
                <a:cubicBezTo>
                  <a:pt x="556381" y="1155096"/>
                  <a:pt x="1130300" y="1238779"/>
                  <a:pt x="1669143" y="1135743"/>
                </a:cubicBezTo>
                <a:cubicBezTo>
                  <a:pt x="2207986" y="1032707"/>
                  <a:pt x="2872131" y="793856"/>
                  <a:pt x="3233057" y="546554"/>
                </a:cubicBezTo>
                <a:cubicBezTo>
                  <a:pt x="3494314" y="367544"/>
                  <a:pt x="3622221" y="188535"/>
                  <a:pt x="4035878" y="0"/>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6" name="Freeform 5"/>
          <p:cNvSpPr/>
          <p:nvPr/>
        </p:nvSpPr>
        <p:spPr>
          <a:xfrm>
            <a:off x="7335612" y="1959428"/>
            <a:ext cx="468867" cy="2153103"/>
          </a:xfrm>
          <a:custGeom>
            <a:avLst/>
            <a:gdLst>
              <a:gd name="connsiteX0" fmla="*/ 0 w 348343"/>
              <a:gd name="connsiteY0" fmla="*/ 2162628 h 2162628"/>
              <a:gd name="connsiteX1" fmla="*/ 348343 w 348343"/>
              <a:gd name="connsiteY1" fmla="*/ 1393371 h 2162628"/>
              <a:gd name="connsiteX2" fmla="*/ 145143 w 348343"/>
              <a:gd name="connsiteY2" fmla="*/ 116114 h 2162628"/>
              <a:gd name="connsiteX3" fmla="*/ 87085 w 348343"/>
              <a:gd name="connsiteY3" fmla="*/ 0 h 2162628"/>
              <a:gd name="connsiteX0" fmla="*/ 0 w 350526"/>
              <a:gd name="connsiteY0" fmla="*/ 2162628 h 2162628"/>
              <a:gd name="connsiteX1" fmla="*/ 348343 w 350526"/>
              <a:gd name="connsiteY1" fmla="*/ 1393371 h 2162628"/>
              <a:gd name="connsiteX2" fmla="*/ 145143 w 350526"/>
              <a:gd name="connsiteY2" fmla="*/ 116114 h 2162628"/>
              <a:gd name="connsiteX3" fmla="*/ 87085 w 350526"/>
              <a:gd name="connsiteY3" fmla="*/ 0 h 2162628"/>
              <a:gd name="connsiteX0" fmla="*/ 0 w 419268"/>
              <a:gd name="connsiteY0" fmla="*/ 2153103 h 2153103"/>
              <a:gd name="connsiteX1" fmla="*/ 415018 w 419268"/>
              <a:gd name="connsiteY1" fmla="*/ 1393371 h 2153103"/>
              <a:gd name="connsiteX2" fmla="*/ 211818 w 419268"/>
              <a:gd name="connsiteY2" fmla="*/ 116114 h 2153103"/>
              <a:gd name="connsiteX3" fmla="*/ 153760 w 419268"/>
              <a:gd name="connsiteY3" fmla="*/ 0 h 2153103"/>
              <a:gd name="connsiteX0" fmla="*/ 0 w 419268"/>
              <a:gd name="connsiteY0" fmla="*/ 2153103 h 2153103"/>
              <a:gd name="connsiteX1" fmla="*/ 415018 w 419268"/>
              <a:gd name="connsiteY1" fmla="*/ 1393371 h 2153103"/>
              <a:gd name="connsiteX2" fmla="*/ 211818 w 419268"/>
              <a:gd name="connsiteY2" fmla="*/ 116114 h 2153103"/>
              <a:gd name="connsiteX3" fmla="*/ 153760 w 419268"/>
              <a:gd name="connsiteY3" fmla="*/ 0 h 2153103"/>
              <a:gd name="connsiteX0" fmla="*/ 0 w 456743"/>
              <a:gd name="connsiteY0" fmla="*/ 2153103 h 2153103"/>
              <a:gd name="connsiteX1" fmla="*/ 453118 w 456743"/>
              <a:gd name="connsiteY1" fmla="*/ 1164771 h 2153103"/>
              <a:gd name="connsiteX2" fmla="*/ 211818 w 456743"/>
              <a:gd name="connsiteY2" fmla="*/ 116114 h 2153103"/>
              <a:gd name="connsiteX3" fmla="*/ 153760 w 456743"/>
              <a:gd name="connsiteY3" fmla="*/ 0 h 2153103"/>
              <a:gd name="connsiteX0" fmla="*/ 0 w 456743"/>
              <a:gd name="connsiteY0" fmla="*/ 2153103 h 2153103"/>
              <a:gd name="connsiteX1" fmla="*/ 453118 w 456743"/>
              <a:gd name="connsiteY1" fmla="*/ 1164771 h 2153103"/>
              <a:gd name="connsiteX2" fmla="*/ 211818 w 456743"/>
              <a:gd name="connsiteY2" fmla="*/ 116114 h 2153103"/>
              <a:gd name="connsiteX3" fmla="*/ 153760 w 456743"/>
              <a:gd name="connsiteY3" fmla="*/ 0 h 2153103"/>
              <a:gd name="connsiteX0" fmla="*/ 0 w 478232"/>
              <a:gd name="connsiteY0" fmla="*/ 2153103 h 2153103"/>
              <a:gd name="connsiteX1" fmla="*/ 453118 w 478232"/>
              <a:gd name="connsiteY1" fmla="*/ 1164771 h 2153103"/>
              <a:gd name="connsiteX2" fmla="*/ 211818 w 478232"/>
              <a:gd name="connsiteY2" fmla="*/ 116114 h 2153103"/>
              <a:gd name="connsiteX3" fmla="*/ 153760 w 478232"/>
              <a:gd name="connsiteY3" fmla="*/ 0 h 2153103"/>
              <a:gd name="connsiteX0" fmla="*/ 0 w 463431"/>
              <a:gd name="connsiteY0" fmla="*/ 2153103 h 2153103"/>
              <a:gd name="connsiteX1" fmla="*/ 453118 w 463431"/>
              <a:gd name="connsiteY1" fmla="*/ 1164771 h 2153103"/>
              <a:gd name="connsiteX2" fmla="*/ 307068 w 463431"/>
              <a:gd name="connsiteY2" fmla="*/ 268514 h 2153103"/>
              <a:gd name="connsiteX3" fmla="*/ 153760 w 463431"/>
              <a:gd name="connsiteY3" fmla="*/ 0 h 2153103"/>
              <a:gd name="connsiteX0" fmla="*/ 0 w 468867"/>
              <a:gd name="connsiteY0" fmla="*/ 2153103 h 2153103"/>
              <a:gd name="connsiteX1" fmla="*/ 453118 w 468867"/>
              <a:gd name="connsiteY1" fmla="*/ 1164771 h 2153103"/>
              <a:gd name="connsiteX2" fmla="*/ 307068 w 468867"/>
              <a:gd name="connsiteY2" fmla="*/ 268514 h 2153103"/>
              <a:gd name="connsiteX3" fmla="*/ 153760 w 468867"/>
              <a:gd name="connsiteY3" fmla="*/ 0 h 2153103"/>
            </a:gdLst>
            <a:ahLst/>
            <a:cxnLst>
              <a:cxn ang="0">
                <a:pos x="connsiteX0" y="connsiteY0"/>
              </a:cxn>
              <a:cxn ang="0">
                <a:pos x="connsiteX1" y="connsiteY1"/>
              </a:cxn>
              <a:cxn ang="0">
                <a:pos x="connsiteX2" y="connsiteY2"/>
              </a:cxn>
              <a:cxn ang="0">
                <a:pos x="connsiteX3" y="connsiteY3"/>
              </a:cxn>
            </a:cxnLst>
            <a:rect l="l" t="t" r="r" b="b"/>
            <a:pathLst>
              <a:path w="468867" h="2153103">
                <a:moveTo>
                  <a:pt x="0" y="2153103"/>
                </a:moveTo>
                <a:cubicBezTo>
                  <a:pt x="116114" y="2030034"/>
                  <a:pt x="401940" y="1478869"/>
                  <a:pt x="453118" y="1164771"/>
                </a:cubicBezTo>
                <a:cubicBezTo>
                  <a:pt x="504296" y="850673"/>
                  <a:pt x="424219" y="473700"/>
                  <a:pt x="307068" y="268514"/>
                </a:cubicBezTo>
                <a:lnTo>
                  <a:pt x="153760" y="0"/>
                </a:ln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11" name="Freeform 10"/>
          <p:cNvSpPr/>
          <p:nvPr/>
        </p:nvSpPr>
        <p:spPr>
          <a:xfrm>
            <a:off x="4833257" y="667657"/>
            <a:ext cx="2198914" cy="855436"/>
          </a:xfrm>
          <a:custGeom>
            <a:avLst/>
            <a:gdLst>
              <a:gd name="connsiteX0" fmla="*/ 2046514 w 2046514"/>
              <a:gd name="connsiteY0" fmla="*/ 798286 h 798286"/>
              <a:gd name="connsiteX1" fmla="*/ 1756229 w 2046514"/>
              <a:gd name="connsiteY1" fmla="*/ 566057 h 798286"/>
              <a:gd name="connsiteX2" fmla="*/ 1219200 w 2046514"/>
              <a:gd name="connsiteY2" fmla="*/ 537029 h 798286"/>
              <a:gd name="connsiteX3" fmla="*/ 696686 w 2046514"/>
              <a:gd name="connsiteY3" fmla="*/ 217714 h 798286"/>
              <a:gd name="connsiteX4" fmla="*/ 174172 w 2046514"/>
              <a:gd name="connsiteY4" fmla="*/ 116114 h 798286"/>
              <a:gd name="connsiteX5" fmla="*/ 0 w 2046514"/>
              <a:gd name="connsiteY5" fmla="*/ 0 h 798286"/>
              <a:gd name="connsiteX0" fmla="*/ 2046514 w 2046514"/>
              <a:gd name="connsiteY0" fmla="*/ 798286 h 798286"/>
              <a:gd name="connsiteX1" fmla="*/ 1756229 w 2046514"/>
              <a:gd name="connsiteY1" fmla="*/ 566057 h 798286"/>
              <a:gd name="connsiteX2" fmla="*/ 1219200 w 2046514"/>
              <a:gd name="connsiteY2" fmla="*/ 537029 h 798286"/>
              <a:gd name="connsiteX3" fmla="*/ 696686 w 2046514"/>
              <a:gd name="connsiteY3" fmla="*/ 217714 h 798286"/>
              <a:gd name="connsiteX4" fmla="*/ 174172 w 2046514"/>
              <a:gd name="connsiteY4" fmla="*/ 116114 h 798286"/>
              <a:gd name="connsiteX5" fmla="*/ 0 w 2046514"/>
              <a:gd name="connsiteY5" fmla="*/ 0 h 798286"/>
              <a:gd name="connsiteX0" fmla="*/ 2046514 w 2046514"/>
              <a:gd name="connsiteY0" fmla="*/ 798286 h 798286"/>
              <a:gd name="connsiteX1" fmla="*/ 1756229 w 2046514"/>
              <a:gd name="connsiteY1" fmla="*/ 566057 h 798286"/>
              <a:gd name="connsiteX2" fmla="*/ 1219200 w 2046514"/>
              <a:gd name="connsiteY2" fmla="*/ 537029 h 798286"/>
              <a:gd name="connsiteX3" fmla="*/ 696686 w 2046514"/>
              <a:gd name="connsiteY3" fmla="*/ 217714 h 798286"/>
              <a:gd name="connsiteX4" fmla="*/ 174172 w 2046514"/>
              <a:gd name="connsiteY4" fmla="*/ 116114 h 798286"/>
              <a:gd name="connsiteX5" fmla="*/ 0 w 2046514"/>
              <a:gd name="connsiteY5" fmla="*/ 0 h 798286"/>
              <a:gd name="connsiteX0" fmla="*/ 2046514 w 2046514"/>
              <a:gd name="connsiteY0" fmla="*/ 798286 h 798286"/>
              <a:gd name="connsiteX1" fmla="*/ 1756229 w 2046514"/>
              <a:gd name="connsiteY1" fmla="*/ 566057 h 798286"/>
              <a:gd name="connsiteX2" fmla="*/ 1219200 w 2046514"/>
              <a:gd name="connsiteY2" fmla="*/ 537029 h 798286"/>
              <a:gd name="connsiteX3" fmla="*/ 696686 w 2046514"/>
              <a:gd name="connsiteY3" fmla="*/ 217714 h 798286"/>
              <a:gd name="connsiteX4" fmla="*/ 174172 w 2046514"/>
              <a:gd name="connsiteY4" fmla="*/ 116114 h 798286"/>
              <a:gd name="connsiteX5" fmla="*/ 0 w 2046514"/>
              <a:gd name="connsiteY5" fmla="*/ 0 h 798286"/>
              <a:gd name="connsiteX0" fmla="*/ 2046514 w 2046514"/>
              <a:gd name="connsiteY0" fmla="*/ 798286 h 798286"/>
              <a:gd name="connsiteX1" fmla="*/ 1756229 w 2046514"/>
              <a:gd name="connsiteY1" fmla="*/ 566057 h 798286"/>
              <a:gd name="connsiteX2" fmla="*/ 1219200 w 2046514"/>
              <a:gd name="connsiteY2" fmla="*/ 537029 h 798286"/>
              <a:gd name="connsiteX3" fmla="*/ 696686 w 2046514"/>
              <a:gd name="connsiteY3" fmla="*/ 217714 h 798286"/>
              <a:gd name="connsiteX4" fmla="*/ 174172 w 2046514"/>
              <a:gd name="connsiteY4" fmla="*/ 116114 h 798286"/>
              <a:gd name="connsiteX5" fmla="*/ 0 w 2046514"/>
              <a:gd name="connsiteY5" fmla="*/ 0 h 798286"/>
              <a:gd name="connsiteX0" fmla="*/ 2046514 w 2046514"/>
              <a:gd name="connsiteY0" fmla="*/ 798286 h 798286"/>
              <a:gd name="connsiteX1" fmla="*/ 1756229 w 2046514"/>
              <a:gd name="connsiteY1" fmla="*/ 566057 h 798286"/>
              <a:gd name="connsiteX2" fmla="*/ 1219200 w 2046514"/>
              <a:gd name="connsiteY2" fmla="*/ 537029 h 798286"/>
              <a:gd name="connsiteX3" fmla="*/ 696686 w 2046514"/>
              <a:gd name="connsiteY3" fmla="*/ 217714 h 798286"/>
              <a:gd name="connsiteX4" fmla="*/ 174172 w 2046514"/>
              <a:gd name="connsiteY4" fmla="*/ 116114 h 798286"/>
              <a:gd name="connsiteX5" fmla="*/ 0 w 2046514"/>
              <a:gd name="connsiteY5" fmla="*/ 0 h 798286"/>
              <a:gd name="connsiteX0" fmla="*/ 2046514 w 2046514"/>
              <a:gd name="connsiteY0" fmla="*/ 798286 h 798286"/>
              <a:gd name="connsiteX1" fmla="*/ 1756229 w 2046514"/>
              <a:gd name="connsiteY1" fmla="*/ 566057 h 798286"/>
              <a:gd name="connsiteX2" fmla="*/ 1238250 w 2046514"/>
              <a:gd name="connsiteY2" fmla="*/ 479879 h 798286"/>
              <a:gd name="connsiteX3" fmla="*/ 696686 w 2046514"/>
              <a:gd name="connsiteY3" fmla="*/ 217714 h 798286"/>
              <a:gd name="connsiteX4" fmla="*/ 174172 w 2046514"/>
              <a:gd name="connsiteY4" fmla="*/ 116114 h 798286"/>
              <a:gd name="connsiteX5" fmla="*/ 0 w 2046514"/>
              <a:gd name="connsiteY5" fmla="*/ 0 h 798286"/>
              <a:gd name="connsiteX0" fmla="*/ 2046514 w 2046514"/>
              <a:gd name="connsiteY0" fmla="*/ 798286 h 798286"/>
              <a:gd name="connsiteX1" fmla="*/ 1784804 w 2046514"/>
              <a:gd name="connsiteY1" fmla="*/ 461282 h 798286"/>
              <a:gd name="connsiteX2" fmla="*/ 1238250 w 2046514"/>
              <a:gd name="connsiteY2" fmla="*/ 479879 h 798286"/>
              <a:gd name="connsiteX3" fmla="*/ 696686 w 2046514"/>
              <a:gd name="connsiteY3" fmla="*/ 217714 h 798286"/>
              <a:gd name="connsiteX4" fmla="*/ 174172 w 2046514"/>
              <a:gd name="connsiteY4" fmla="*/ 116114 h 798286"/>
              <a:gd name="connsiteX5" fmla="*/ 0 w 2046514"/>
              <a:gd name="connsiteY5" fmla="*/ 0 h 798286"/>
              <a:gd name="connsiteX0" fmla="*/ 2198914 w 2198914"/>
              <a:gd name="connsiteY0" fmla="*/ 855436 h 855436"/>
              <a:gd name="connsiteX1" fmla="*/ 1784804 w 2198914"/>
              <a:gd name="connsiteY1" fmla="*/ 461282 h 855436"/>
              <a:gd name="connsiteX2" fmla="*/ 1238250 w 2198914"/>
              <a:gd name="connsiteY2" fmla="*/ 479879 h 855436"/>
              <a:gd name="connsiteX3" fmla="*/ 696686 w 2198914"/>
              <a:gd name="connsiteY3" fmla="*/ 217714 h 855436"/>
              <a:gd name="connsiteX4" fmla="*/ 174172 w 2198914"/>
              <a:gd name="connsiteY4" fmla="*/ 116114 h 855436"/>
              <a:gd name="connsiteX5" fmla="*/ 0 w 2198914"/>
              <a:gd name="connsiteY5" fmla="*/ 0 h 855436"/>
              <a:gd name="connsiteX0" fmla="*/ 2198914 w 2198914"/>
              <a:gd name="connsiteY0" fmla="*/ 855436 h 855436"/>
              <a:gd name="connsiteX1" fmla="*/ 1784804 w 2198914"/>
              <a:gd name="connsiteY1" fmla="*/ 461282 h 855436"/>
              <a:gd name="connsiteX2" fmla="*/ 1238250 w 2198914"/>
              <a:gd name="connsiteY2" fmla="*/ 479879 h 855436"/>
              <a:gd name="connsiteX3" fmla="*/ 696686 w 2198914"/>
              <a:gd name="connsiteY3" fmla="*/ 217714 h 855436"/>
              <a:gd name="connsiteX4" fmla="*/ 174172 w 2198914"/>
              <a:gd name="connsiteY4" fmla="*/ 116114 h 855436"/>
              <a:gd name="connsiteX5" fmla="*/ 0 w 2198914"/>
              <a:gd name="connsiteY5" fmla="*/ 0 h 855436"/>
              <a:gd name="connsiteX0" fmla="*/ 2198914 w 2198914"/>
              <a:gd name="connsiteY0" fmla="*/ 855436 h 855436"/>
              <a:gd name="connsiteX1" fmla="*/ 1784804 w 2198914"/>
              <a:gd name="connsiteY1" fmla="*/ 461282 h 855436"/>
              <a:gd name="connsiteX2" fmla="*/ 1238250 w 2198914"/>
              <a:gd name="connsiteY2" fmla="*/ 479879 h 855436"/>
              <a:gd name="connsiteX3" fmla="*/ 696686 w 2198914"/>
              <a:gd name="connsiteY3" fmla="*/ 217714 h 855436"/>
              <a:gd name="connsiteX4" fmla="*/ 174172 w 2198914"/>
              <a:gd name="connsiteY4" fmla="*/ 116114 h 855436"/>
              <a:gd name="connsiteX5" fmla="*/ 0 w 2198914"/>
              <a:gd name="connsiteY5" fmla="*/ 0 h 85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8914" h="855436">
                <a:moveTo>
                  <a:pt x="2198914" y="855436"/>
                </a:moveTo>
                <a:cubicBezTo>
                  <a:pt x="2102152" y="711351"/>
                  <a:pt x="1944915" y="523875"/>
                  <a:pt x="1784804" y="461282"/>
                </a:cubicBezTo>
                <a:cubicBezTo>
                  <a:pt x="1624693" y="398689"/>
                  <a:pt x="1419603" y="520474"/>
                  <a:pt x="1238250" y="479879"/>
                </a:cubicBezTo>
                <a:cubicBezTo>
                  <a:pt x="1056897" y="439284"/>
                  <a:pt x="874032" y="278341"/>
                  <a:pt x="696686" y="217714"/>
                </a:cubicBezTo>
                <a:cubicBezTo>
                  <a:pt x="519340" y="157087"/>
                  <a:pt x="294442" y="155020"/>
                  <a:pt x="174172" y="116114"/>
                </a:cubicBezTo>
                <a:cubicBezTo>
                  <a:pt x="107783" y="94638"/>
                  <a:pt x="58057" y="38705"/>
                  <a:pt x="0" y="0"/>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12" name="Freeform 11"/>
          <p:cNvSpPr/>
          <p:nvPr/>
        </p:nvSpPr>
        <p:spPr>
          <a:xfrm>
            <a:off x="1513568" y="620228"/>
            <a:ext cx="3101975" cy="1403908"/>
          </a:xfrm>
          <a:custGeom>
            <a:avLst/>
            <a:gdLst>
              <a:gd name="connsiteX0" fmla="*/ 3149600 w 3149600"/>
              <a:gd name="connsiteY0" fmla="*/ 43543 h 1277257"/>
              <a:gd name="connsiteX1" fmla="*/ 2612571 w 3149600"/>
              <a:gd name="connsiteY1" fmla="*/ 0 h 1277257"/>
              <a:gd name="connsiteX2" fmla="*/ 2104571 w 3149600"/>
              <a:gd name="connsiteY2" fmla="*/ 798285 h 1277257"/>
              <a:gd name="connsiteX3" fmla="*/ 1669143 w 3149600"/>
              <a:gd name="connsiteY3" fmla="*/ 1103085 h 1277257"/>
              <a:gd name="connsiteX4" fmla="*/ 1117600 w 3149600"/>
              <a:gd name="connsiteY4" fmla="*/ 1219200 h 1277257"/>
              <a:gd name="connsiteX5" fmla="*/ 362857 w 3149600"/>
              <a:gd name="connsiteY5" fmla="*/ 1277257 h 1277257"/>
              <a:gd name="connsiteX6" fmla="*/ 0 w 3149600"/>
              <a:gd name="connsiteY6" fmla="*/ 1161143 h 1277257"/>
              <a:gd name="connsiteX0" fmla="*/ 3149600 w 3149600"/>
              <a:gd name="connsiteY0" fmla="*/ 92459 h 1326173"/>
              <a:gd name="connsiteX1" fmla="*/ 2612571 w 3149600"/>
              <a:gd name="connsiteY1" fmla="*/ 48916 h 1326173"/>
              <a:gd name="connsiteX2" fmla="*/ 2104571 w 3149600"/>
              <a:gd name="connsiteY2" fmla="*/ 847201 h 1326173"/>
              <a:gd name="connsiteX3" fmla="*/ 1669143 w 3149600"/>
              <a:gd name="connsiteY3" fmla="*/ 1152001 h 1326173"/>
              <a:gd name="connsiteX4" fmla="*/ 1117600 w 3149600"/>
              <a:gd name="connsiteY4" fmla="*/ 1268116 h 1326173"/>
              <a:gd name="connsiteX5" fmla="*/ 362857 w 3149600"/>
              <a:gd name="connsiteY5" fmla="*/ 1326173 h 1326173"/>
              <a:gd name="connsiteX6" fmla="*/ 0 w 3149600"/>
              <a:gd name="connsiteY6" fmla="*/ 1210059 h 1326173"/>
              <a:gd name="connsiteX0" fmla="*/ 3149600 w 3149600"/>
              <a:gd name="connsiteY0" fmla="*/ 43536 h 1277250"/>
              <a:gd name="connsiteX1" fmla="*/ 2603046 w 3149600"/>
              <a:gd name="connsiteY1" fmla="*/ 66668 h 1277250"/>
              <a:gd name="connsiteX2" fmla="*/ 2104571 w 3149600"/>
              <a:gd name="connsiteY2" fmla="*/ 798278 h 1277250"/>
              <a:gd name="connsiteX3" fmla="*/ 1669143 w 3149600"/>
              <a:gd name="connsiteY3" fmla="*/ 1103078 h 1277250"/>
              <a:gd name="connsiteX4" fmla="*/ 1117600 w 3149600"/>
              <a:gd name="connsiteY4" fmla="*/ 1219193 h 1277250"/>
              <a:gd name="connsiteX5" fmla="*/ 362857 w 3149600"/>
              <a:gd name="connsiteY5" fmla="*/ 1277250 h 1277250"/>
              <a:gd name="connsiteX6" fmla="*/ 0 w 3149600"/>
              <a:gd name="connsiteY6" fmla="*/ 1161136 h 1277250"/>
              <a:gd name="connsiteX0" fmla="*/ 3149600 w 3149600"/>
              <a:gd name="connsiteY0" fmla="*/ 43536 h 1277250"/>
              <a:gd name="connsiteX1" fmla="*/ 2603046 w 3149600"/>
              <a:gd name="connsiteY1" fmla="*/ 66668 h 1277250"/>
              <a:gd name="connsiteX2" fmla="*/ 2104571 w 3149600"/>
              <a:gd name="connsiteY2" fmla="*/ 798278 h 1277250"/>
              <a:gd name="connsiteX3" fmla="*/ 1669143 w 3149600"/>
              <a:gd name="connsiteY3" fmla="*/ 1103078 h 1277250"/>
              <a:gd name="connsiteX4" fmla="*/ 1117600 w 3149600"/>
              <a:gd name="connsiteY4" fmla="*/ 1219193 h 1277250"/>
              <a:gd name="connsiteX5" fmla="*/ 362857 w 3149600"/>
              <a:gd name="connsiteY5" fmla="*/ 1277250 h 1277250"/>
              <a:gd name="connsiteX6" fmla="*/ 0 w 3149600"/>
              <a:gd name="connsiteY6" fmla="*/ 1161136 h 1277250"/>
              <a:gd name="connsiteX0" fmla="*/ 3149600 w 3149600"/>
              <a:gd name="connsiteY0" fmla="*/ 43536 h 1277250"/>
              <a:gd name="connsiteX1" fmla="*/ 2603046 w 3149600"/>
              <a:gd name="connsiteY1" fmla="*/ 66668 h 1277250"/>
              <a:gd name="connsiteX2" fmla="*/ 2104571 w 3149600"/>
              <a:gd name="connsiteY2" fmla="*/ 798278 h 1277250"/>
              <a:gd name="connsiteX3" fmla="*/ 1669143 w 3149600"/>
              <a:gd name="connsiteY3" fmla="*/ 1103078 h 1277250"/>
              <a:gd name="connsiteX4" fmla="*/ 1117600 w 3149600"/>
              <a:gd name="connsiteY4" fmla="*/ 1219193 h 1277250"/>
              <a:gd name="connsiteX5" fmla="*/ 362857 w 3149600"/>
              <a:gd name="connsiteY5" fmla="*/ 1277250 h 1277250"/>
              <a:gd name="connsiteX6" fmla="*/ 0 w 3149600"/>
              <a:gd name="connsiteY6" fmla="*/ 1161136 h 1277250"/>
              <a:gd name="connsiteX0" fmla="*/ 3149600 w 3149600"/>
              <a:gd name="connsiteY0" fmla="*/ 43536 h 1277250"/>
              <a:gd name="connsiteX1" fmla="*/ 2603046 w 3149600"/>
              <a:gd name="connsiteY1" fmla="*/ 66668 h 1277250"/>
              <a:gd name="connsiteX2" fmla="*/ 2104571 w 3149600"/>
              <a:gd name="connsiteY2" fmla="*/ 798278 h 1277250"/>
              <a:gd name="connsiteX3" fmla="*/ 1669143 w 3149600"/>
              <a:gd name="connsiteY3" fmla="*/ 1103078 h 1277250"/>
              <a:gd name="connsiteX4" fmla="*/ 1117600 w 3149600"/>
              <a:gd name="connsiteY4" fmla="*/ 1219193 h 1277250"/>
              <a:gd name="connsiteX5" fmla="*/ 362857 w 3149600"/>
              <a:gd name="connsiteY5" fmla="*/ 1277250 h 1277250"/>
              <a:gd name="connsiteX6" fmla="*/ 0 w 3149600"/>
              <a:gd name="connsiteY6" fmla="*/ 1161136 h 1277250"/>
              <a:gd name="connsiteX0" fmla="*/ 3149600 w 3149600"/>
              <a:gd name="connsiteY0" fmla="*/ 43536 h 1277250"/>
              <a:gd name="connsiteX1" fmla="*/ 2603046 w 3149600"/>
              <a:gd name="connsiteY1" fmla="*/ 66668 h 1277250"/>
              <a:gd name="connsiteX2" fmla="*/ 2104571 w 3149600"/>
              <a:gd name="connsiteY2" fmla="*/ 798278 h 1277250"/>
              <a:gd name="connsiteX3" fmla="*/ 1669143 w 3149600"/>
              <a:gd name="connsiteY3" fmla="*/ 1103078 h 1277250"/>
              <a:gd name="connsiteX4" fmla="*/ 1117600 w 3149600"/>
              <a:gd name="connsiteY4" fmla="*/ 1219193 h 1277250"/>
              <a:gd name="connsiteX5" fmla="*/ 362857 w 3149600"/>
              <a:gd name="connsiteY5" fmla="*/ 1277250 h 1277250"/>
              <a:gd name="connsiteX6" fmla="*/ 0 w 3149600"/>
              <a:gd name="connsiteY6" fmla="*/ 1161136 h 1277250"/>
              <a:gd name="connsiteX0" fmla="*/ 3149600 w 3149600"/>
              <a:gd name="connsiteY0" fmla="*/ 43536 h 1278750"/>
              <a:gd name="connsiteX1" fmla="*/ 2603046 w 3149600"/>
              <a:gd name="connsiteY1" fmla="*/ 66668 h 1278750"/>
              <a:gd name="connsiteX2" fmla="*/ 2104571 w 3149600"/>
              <a:gd name="connsiteY2" fmla="*/ 798278 h 1278750"/>
              <a:gd name="connsiteX3" fmla="*/ 1669143 w 3149600"/>
              <a:gd name="connsiteY3" fmla="*/ 1103078 h 1278750"/>
              <a:gd name="connsiteX4" fmla="*/ 1117600 w 3149600"/>
              <a:gd name="connsiteY4" fmla="*/ 1219193 h 1278750"/>
              <a:gd name="connsiteX5" fmla="*/ 362857 w 3149600"/>
              <a:gd name="connsiteY5" fmla="*/ 1277250 h 1278750"/>
              <a:gd name="connsiteX6" fmla="*/ 0 w 3149600"/>
              <a:gd name="connsiteY6" fmla="*/ 1161136 h 1278750"/>
              <a:gd name="connsiteX0" fmla="*/ 3149600 w 3149600"/>
              <a:gd name="connsiteY0" fmla="*/ 43536 h 1295080"/>
              <a:gd name="connsiteX1" fmla="*/ 2603046 w 3149600"/>
              <a:gd name="connsiteY1" fmla="*/ 66668 h 1295080"/>
              <a:gd name="connsiteX2" fmla="*/ 2104571 w 3149600"/>
              <a:gd name="connsiteY2" fmla="*/ 798278 h 1295080"/>
              <a:gd name="connsiteX3" fmla="*/ 1669143 w 3149600"/>
              <a:gd name="connsiteY3" fmla="*/ 1103078 h 1295080"/>
              <a:gd name="connsiteX4" fmla="*/ 1117600 w 3149600"/>
              <a:gd name="connsiteY4" fmla="*/ 1219193 h 1295080"/>
              <a:gd name="connsiteX5" fmla="*/ 362857 w 3149600"/>
              <a:gd name="connsiteY5" fmla="*/ 1277250 h 1295080"/>
              <a:gd name="connsiteX6" fmla="*/ 0 w 3149600"/>
              <a:gd name="connsiteY6" fmla="*/ 1161136 h 1295080"/>
              <a:gd name="connsiteX0" fmla="*/ 3149600 w 3149600"/>
              <a:gd name="connsiteY0" fmla="*/ 43536 h 1411948"/>
              <a:gd name="connsiteX1" fmla="*/ 2603046 w 3149600"/>
              <a:gd name="connsiteY1" fmla="*/ 66668 h 1411948"/>
              <a:gd name="connsiteX2" fmla="*/ 2104571 w 3149600"/>
              <a:gd name="connsiteY2" fmla="*/ 798278 h 1411948"/>
              <a:gd name="connsiteX3" fmla="*/ 1669143 w 3149600"/>
              <a:gd name="connsiteY3" fmla="*/ 1103078 h 1411948"/>
              <a:gd name="connsiteX4" fmla="*/ 1012825 w 3149600"/>
              <a:gd name="connsiteY4" fmla="*/ 1409693 h 1411948"/>
              <a:gd name="connsiteX5" fmla="*/ 362857 w 3149600"/>
              <a:gd name="connsiteY5" fmla="*/ 1277250 h 1411948"/>
              <a:gd name="connsiteX6" fmla="*/ 0 w 3149600"/>
              <a:gd name="connsiteY6" fmla="*/ 1161136 h 1411948"/>
              <a:gd name="connsiteX0" fmla="*/ 3149600 w 3149600"/>
              <a:gd name="connsiteY0" fmla="*/ 43536 h 1413014"/>
              <a:gd name="connsiteX1" fmla="*/ 2603046 w 3149600"/>
              <a:gd name="connsiteY1" fmla="*/ 66668 h 1413014"/>
              <a:gd name="connsiteX2" fmla="*/ 2104571 w 3149600"/>
              <a:gd name="connsiteY2" fmla="*/ 798278 h 1413014"/>
              <a:gd name="connsiteX3" fmla="*/ 1421493 w 3149600"/>
              <a:gd name="connsiteY3" fmla="*/ 1131653 h 1413014"/>
              <a:gd name="connsiteX4" fmla="*/ 1012825 w 3149600"/>
              <a:gd name="connsiteY4" fmla="*/ 1409693 h 1413014"/>
              <a:gd name="connsiteX5" fmla="*/ 362857 w 3149600"/>
              <a:gd name="connsiteY5" fmla="*/ 1277250 h 1413014"/>
              <a:gd name="connsiteX6" fmla="*/ 0 w 3149600"/>
              <a:gd name="connsiteY6" fmla="*/ 1161136 h 1413014"/>
              <a:gd name="connsiteX0" fmla="*/ 3149600 w 3149600"/>
              <a:gd name="connsiteY0" fmla="*/ 43536 h 1430305"/>
              <a:gd name="connsiteX1" fmla="*/ 2603046 w 3149600"/>
              <a:gd name="connsiteY1" fmla="*/ 66668 h 1430305"/>
              <a:gd name="connsiteX2" fmla="*/ 2104571 w 3149600"/>
              <a:gd name="connsiteY2" fmla="*/ 798278 h 1430305"/>
              <a:gd name="connsiteX3" fmla="*/ 1421493 w 3149600"/>
              <a:gd name="connsiteY3" fmla="*/ 1131653 h 1430305"/>
              <a:gd name="connsiteX4" fmla="*/ 1012825 w 3149600"/>
              <a:gd name="connsiteY4" fmla="*/ 1409693 h 1430305"/>
              <a:gd name="connsiteX5" fmla="*/ 477157 w 3149600"/>
              <a:gd name="connsiteY5" fmla="*/ 1382025 h 1430305"/>
              <a:gd name="connsiteX6" fmla="*/ 0 w 3149600"/>
              <a:gd name="connsiteY6" fmla="*/ 1161136 h 1430305"/>
              <a:gd name="connsiteX0" fmla="*/ 3101975 w 3101975"/>
              <a:gd name="connsiteY0" fmla="*/ 43536 h 1434483"/>
              <a:gd name="connsiteX1" fmla="*/ 2555421 w 3101975"/>
              <a:gd name="connsiteY1" fmla="*/ 66668 h 1434483"/>
              <a:gd name="connsiteX2" fmla="*/ 2056946 w 3101975"/>
              <a:gd name="connsiteY2" fmla="*/ 798278 h 1434483"/>
              <a:gd name="connsiteX3" fmla="*/ 1373868 w 3101975"/>
              <a:gd name="connsiteY3" fmla="*/ 1131653 h 1434483"/>
              <a:gd name="connsiteX4" fmla="*/ 965200 w 3101975"/>
              <a:gd name="connsiteY4" fmla="*/ 1409693 h 1434483"/>
              <a:gd name="connsiteX5" fmla="*/ 429532 w 3101975"/>
              <a:gd name="connsiteY5" fmla="*/ 1382025 h 1434483"/>
              <a:gd name="connsiteX6" fmla="*/ 0 w 3101975"/>
              <a:gd name="connsiteY6" fmla="*/ 1065886 h 1434483"/>
              <a:gd name="connsiteX0" fmla="*/ 3101975 w 3101975"/>
              <a:gd name="connsiteY0" fmla="*/ 43536 h 1429042"/>
              <a:gd name="connsiteX1" fmla="*/ 2555421 w 3101975"/>
              <a:gd name="connsiteY1" fmla="*/ 66668 h 1429042"/>
              <a:gd name="connsiteX2" fmla="*/ 2056946 w 3101975"/>
              <a:gd name="connsiteY2" fmla="*/ 798278 h 1429042"/>
              <a:gd name="connsiteX3" fmla="*/ 1373868 w 3101975"/>
              <a:gd name="connsiteY3" fmla="*/ 1207853 h 1429042"/>
              <a:gd name="connsiteX4" fmla="*/ 965200 w 3101975"/>
              <a:gd name="connsiteY4" fmla="*/ 1409693 h 1429042"/>
              <a:gd name="connsiteX5" fmla="*/ 429532 w 3101975"/>
              <a:gd name="connsiteY5" fmla="*/ 1382025 h 1429042"/>
              <a:gd name="connsiteX6" fmla="*/ 0 w 3101975"/>
              <a:gd name="connsiteY6" fmla="*/ 1065886 h 1429042"/>
              <a:gd name="connsiteX0" fmla="*/ 3101975 w 3101975"/>
              <a:gd name="connsiteY0" fmla="*/ 49023 h 1434529"/>
              <a:gd name="connsiteX1" fmla="*/ 2555421 w 3101975"/>
              <a:gd name="connsiteY1" fmla="*/ 72155 h 1434529"/>
              <a:gd name="connsiteX2" fmla="*/ 2085521 w 3101975"/>
              <a:gd name="connsiteY2" fmla="*/ 879965 h 1434529"/>
              <a:gd name="connsiteX3" fmla="*/ 1373868 w 3101975"/>
              <a:gd name="connsiteY3" fmla="*/ 1213340 h 1434529"/>
              <a:gd name="connsiteX4" fmla="*/ 965200 w 3101975"/>
              <a:gd name="connsiteY4" fmla="*/ 1415180 h 1434529"/>
              <a:gd name="connsiteX5" fmla="*/ 429532 w 3101975"/>
              <a:gd name="connsiteY5" fmla="*/ 1387512 h 1434529"/>
              <a:gd name="connsiteX6" fmla="*/ 0 w 3101975"/>
              <a:gd name="connsiteY6" fmla="*/ 1071373 h 1434529"/>
              <a:gd name="connsiteX0" fmla="*/ 3101975 w 3101975"/>
              <a:gd name="connsiteY0" fmla="*/ 40805 h 1426311"/>
              <a:gd name="connsiteX1" fmla="*/ 2555421 w 3101975"/>
              <a:gd name="connsiteY1" fmla="*/ 63937 h 1426311"/>
              <a:gd name="connsiteX2" fmla="*/ 2133146 w 3101975"/>
              <a:gd name="connsiteY2" fmla="*/ 757447 h 1426311"/>
              <a:gd name="connsiteX3" fmla="*/ 1373868 w 3101975"/>
              <a:gd name="connsiteY3" fmla="*/ 1205122 h 1426311"/>
              <a:gd name="connsiteX4" fmla="*/ 965200 w 3101975"/>
              <a:gd name="connsiteY4" fmla="*/ 1406962 h 1426311"/>
              <a:gd name="connsiteX5" fmla="*/ 429532 w 3101975"/>
              <a:gd name="connsiteY5" fmla="*/ 1379294 h 1426311"/>
              <a:gd name="connsiteX6" fmla="*/ 0 w 3101975"/>
              <a:gd name="connsiteY6" fmla="*/ 1063155 h 1426311"/>
              <a:gd name="connsiteX0" fmla="*/ 3101975 w 3101975"/>
              <a:gd name="connsiteY0" fmla="*/ 44219 h 1429725"/>
              <a:gd name="connsiteX1" fmla="*/ 2555421 w 3101975"/>
              <a:gd name="connsiteY1" fmla="*/ 67351 h 1429725"/>
              <a:gd name="connsiteX2" fmla="*/ 2123621 w 3101975"/>
              <a:gd name="connsiteY2" fmla="*/ 808486 h 1429725"/>
              <a:gd name="connsiteX3" fmla="*/ 1373868 w 3101975"/>
              <a:gd name="connsiteY3" fmla="*/ 1208536 h 1429725"/>
              <a:gd name="connsiteX4" fmla="*/ 965200 w 3101975"/>
              <a:gd name="connsiteY4" fmla="*/ 1410376 h 1429725"/>
              <a:gd name="connsiteX5" fmla="*/ 429532 w 3101975"/>
              <a:gd name="connsiteY5" fmla="*/ 1382708 h 1429725"/>
              <a:gd name="connsiteX6" fmla="*/ 0 w 3101975"/>
              <a:gd name="connsiteY6" fmla="*/ 1066569 h 1429725"/>
              <a:gd name="connsiteX0" fmla="*/ 3101975 w 3101975"/>
              <a:gd name="connsiteY0" fmla="*/ 18402 h 1403908"/>
              <a:gd name="connsiteX1" fmla="*/ 2422071 w 3101975"/>
              <a:gd name="connsiteY1" fmla="*/ 89159 h 1403908"/>
              <a:gd name="connsiteX2" fmla="*/ 2123621 w 3101975"/>
              <a:gd name="connsiteY2" fmla="*/ 782669 h 1403908"/>
              <a:gd name="connsiteX3" fmla="*/ 1373868 w 3101975"/>
              <a:gd name="connsiteY3" fmla="*/ 1182719 h 1403908"/>
              <a:gd name="connsiteX4" fmla="*/ 965200 w 3101975"/>
              <a:gd name="connsiteY4" fmla="*/ 1384559 h 1403908"/>
              <a:gd name="connsiteX5" fmla="*/ 429532 w 3101975"/>
              <a:gd name="connsiteY5" fmla="*/ 1356891 h 1403908"/>
              <a:gd name="connsiteX6" fmla="*/ 0 w 3101975"/>
              <a:gd name="connsiteY6" fmla="*/ 1040752 h 1403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1975" h="1403908">
                <a:moveTo>
                  <a:pt x="3101975" y="18402"/>
                </a:moveTo>
                <a:cubicBezTo>
                  <a:pt x="2922965" y="3888"/>
                  <a:pt x="2585130" y="-38219"/>
                  <a:pt x="2422071" y="89159"/>
                </a:cubicBezTo>
                <a:cubicBezTo>
                  <a:pt x="2259012" y="216537"/>
                  <a:pt x="2298321" y="600409"/>
                  <a:pt x="2123621" y="782669"/>
                </a:cubicBezTo>
                <a:cubicBezTo>
                  <a:pt x="1948921" y="964929"/>
                  <a:pt x="1566938" y="1082404"/>
                  <a:pt x="1373868" y="1182719"/>
                </a:cubicBezTo>
                <a:cubicBezTo>
                  <a:pt x="1180798" y="1283034"/>
                  <a:pt x="1122589" y="1355530"/>
                  <a:pt x="965200" y="1384559"/>
                </a:cubicBezTo>
                <a:cubicBezTo>
                  <a:pt x="807811" y="1413588"/>
                  <a:pt x="590399" y="1414192"/>
                  <a:pt x="429532" y="1356891"/>
                </a:cubicBezTo>
                <a:cubicBezTo>
                  <a:pt x="268665" y="1299590"/>
                  <a:pt x="120952" y="1079457"/>
                  <a:pt x="0" y="1040752"/>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Tree>
    <p:extLst>
      <p:ext uri="{BB962C8B-B14F-4D97-AF65-F5344CB8AC3E}">
        <p14:creationId xmlns:p14="http://schemas.microsoft.com/office/powerpoint/2010/main" val="39639027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Samaritan elders praying before the Passover sacrifice</a:t>
            </a:r>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So all the elders of Israel came to the king at Hebron</a:t>
            </a:r>
          </a:p>
        </p:txBody>
      </p:sp>
      <p:pic>
        <p:nvPicPr>
          <p:cNvPr id="5" name="Picture 4" descr="Samaritan elders in prayers before Passover sacrifice, tb04110663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8601"/>
            <a:ext cx="9144000" cy="6080798"/>
          </a:xfrm>
          <a:prstGeom prst="rect">
            <a:avLst/>
          </a:prstGeom>
        </p:spPr>
      </p:pic>
    </p:spTree>
    <p:extLst>
      <p:ext uri="{BB962C8B-B14F-4D97-AF65-F5344CB8AC3E}">
        <p14:creationId xmlns:p14="http://schemas.microsoft.com/office/powerpoint/2010/main" val="4234434722"/>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67A4BAB-2E73-4539-9CD5-C5ECBDBA6B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Rephaim Valley (aerial view from the north)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134204728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B9BF660-D1C4-40CF-A615-F29C42E60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Rephaim Valley (aerial view from the north)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29" name="Text Box 1029"/>
          <p:cNvSpPr txBox="1">
            <a:spLocks noChangeArrowheads="1"/>
          </p:cNvSpPr>
          <p:nvPr/>
        </p:nvSpPr>
        <p:spPr bwMode="auto">
          <a:xfrm>
            <a:off x="0" y="838200"/>
            <a:ext cx="132480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Bethlehem</a:t>
            </a:r>
          </a:p>
        </p:txBody>
      </p:sp>
      <p:sp>
        <p:nvSpPr>
          <p:cNvPr id="30" name="Text Box 1030"/>
          <p:cNvSpPr txBox="1">
            <a:spLocks noChangeArrowheads="1"/>
          </p:cNvSpPr>
          <p:nvPr/>
        </p:nvSpPr>
        <p:spPr bwMode="auto">
          <a:xfrm>
            <a:off x="1981200" y="1276290"/>
            <a:ext cx="1099755"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Beit</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Jalla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1" name="Text Box 1031"/>
          <p:cNvSpPr txBox="1">
            <a:spLocks noChangeArrowheads="1"/>
          </p:cNvSpPr>
          <p:nvPr/>
        </p:nvSpPr>
        <p:spPr bwMode="auto">
          <a:xfrm>
            <a:off x="1752600" y="1962090"/>
            <a:ext cx="247483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Mount/Baal-perazim?</a:t>
            </a:r>
          </a:p>
        </p:txBody>
      </p:sp>
      <p:sp>
        <p:nvSpPr>
          <p:cNvPr id="32" name="Text Box 1032"/>
          <p:cNvSpPr txBox="1">
            <a:spLocks noChangeArrowheads="1"/>
          </p:cNvSpPr>
          <p:nvPr/>
        </p:nvSpPr>
        <p:spPr bwMode="auto">
          <a:xfrm rot="21273091">
            <a:off x="5759986" y="3423647"/>
            <a:ext cx="1778840"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Rephaim Valley</a:t>
            </a:r>
          </a:p>
        </p:txBody>
      </p:sp>
      <p:sp>
        <p:nvSpPr>
          <p:cNvPr id="35" name="Text Box 1034"/>
          <p:cNvSpPr txBox="1">
            <a:spLocks noChangeArrowheads="1"/>
          </p:cNvSpPr>
          <p:nvPr/>
        </p:nvSpPr>
        <p:spPr bwMode="auto">
          <a:xfrm>
            <a:off x="4038600" y="2514600"/>
            <a:ext cx="222649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1. David</a:t>
            </a:r>
            <a:r>
              <a:rPr lang="en-US" sz="2000" kern="0" dirty="0">
                <a:solidFill>
                  <a:srgbClr val="FFFFFF"/>
                </a:solidFill>
                <a:effectLst>
                  <a:glow rad="76200">
                    <a:srgbClr val="000000">
                      <a:alpha val="60000"/>
                    </a:srgbClr>
                  </a:glow>
                </a:effectLst>
                <a:latin typeface="Calibri" pitchFamily="34" charset="0"/>
                <a:cs typeface="Calibri" pitchFamily="34" charset="0"/>
              </a:rPr>
              <a:t>’s Ambush?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6" name="Text Box 1031"/>
          <p:cNvSpPr txBox="1">
            <a:spLocks noChangeArrowheads="1"/>
          </p:cNvSpPr>
          <p:nvPr/>
        </p:nvSpPr>
        <p:spPr bwMode="auto">
          <a:xfrm rot="21221880">
            <a:off x="2882029" y="4553825"/>
            <a:ext cx="231185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2. Philistine</a:t>
            </a:r>
            <a:r>
              <a:rPr kumimoji="0" lang="en-US" sz="2000" b="0" i="0" u="none" strike="noStrike" kern="0" cap="none" spc="0" normalizeH="0" noProof="0" dirty="0">
                <a:ln>
                  <a:noFill/>
                </a:ln>
                <a:solidFill>
                  <a:srgbClr val="FEFF00"/>
                </a:solidFill>
                <a:effectLst>
                  <a:glow rad="76200">
                    <a:srgbClr val="000000">
                      <a:alpha val="60000"/>
                    </a:srgbClr>
                  </a:glow>
                </a:effectLst>
                <a:uLnTx/>
                <a:uFillTx/>
                <a:latin typeface="Calibri" pitchFamily="34" charset="0"/>
                <a:cs typeface="Calibri" pitchFamily="34" charset="0"/>
              </a:rPr>
              <a:t> invasion</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37" name="Freeform 36"/>
          <p:cNvSpPr/>
          <p:nvPr/>
        </p:nvSpPr>
        <p:spPr>
          <a:xfrm>
            <a:off x="2424111" y="3782773"/>
            <a:ext cx="6589795" cy="784923"/>
          </a:xfrm>
          <a:custGeom>
            <a:avLst/>
            <a:gdLst>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58136 w 5574158"/>
              <a:gd name="connsiteY18" fmla="*/ 564517 h 952637"/>
              <a:gd name="connsiteX19" fmla="*/ 1605217 w 5574158"/>
              <a:gd name="connsiteY19" fmla="*/ 582159 h 952637"/>
              <a:gd name="connsiteX20" fmla="*/ 1499378 w 5574158"/>
              <a:gd name="connsiteY20" fmla="*/ 599800 h 952637"/>
              <a:gd name="connsiteX21" fmla="*/ 1375900 w 5574158"/>
              <a:gd name="connsiteY21" fmla="*/ 635082 h 952637"/>
              <a:gd name="connsiteX22" fmla="*/ 1270061 w 5574158"/>
              <a:gd name="connsiteY22" fmla="*/ 670364 h 952637"/>
              <a:gd name="connsiteX23" fmla="*/ 1199503 w 5574158"/>
              <a:gd name="connsiteY23" fmla="*/ 688005 h 952637"/>
              <a:gd name="connsiteX24" fmla="*/ 970186 w 5574158"/>
              <a:gd name="connsiteY24" fmla="*/ 740929 h 952637"/>
              <a:gd name="connsiteX25" fmla="*/ 776149 w 5574158"/>
              <a:gd name="connsiteY25" fmla="*/ 758570 h 952637"/>
              <a:gd name="connsiteX26" fmla="*/ 670310 w 5574158"/>
              <a:gd name="connsiteY26" fmla="*/ 811494 h 952637"/>
              <a:gd name="connsiteX27" fmla="*/ 546832 w 5574158"/>
              <a:gd name="connsiteY27" fmla="*/ 864417 h 952637"/>
              <a:gd name="connsiteX28" fmla="*/ 476273 w 5574158"/>
              <a:gd name="connsiteY28" fmla="*/ 882058 h 952637"/>
              <a:gd name="connsiteX29" fmla="*/ 370435 w 5574158"/>
              <a:gd name="connsiteY29" fmla="*/ 917341 h 952637"/>
              <a:gd name="connsiteX30" fmla="*/ 317516 w 5574158"/>
              <a:gd name="connsiteY30" fmla="*/ 934982 h 952637"/>
              <a:gd name="connsiteX31" fmla="*/ 0 w 5574158"/>
              <a:gd name="connsiteY31"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58136 w 5574158"/>
              <a:gd name="connsiteY18" fmla="*/ 564517 h 952637"/>
              <a:gd name="connsiteX19" fmla="*/ 1605217 w 5574158"/>
              <a:gd name="connsiteY19" fmla="*/ 582159 h 952637"/>
              <a:gd name="connsiteX20" fmla="*/ 1375900 w 5574158"/>
              <a:gd name="connsiteY20" fmla="*/ 635082 h 952637"/>
              <a:gd name="connsiteX21" fmla="*/ 1270061 w 5574158"/>
              <a:gd name="connsiteY21" fmla="*/ 670364 h 952637"/>
              <a:gd name="connsiteX22" fmla="*/ 1199503 w 5574158"/>
              <a:gd name="connsiteY22" fmla="*/ 688005 h 952637"/>
              <a:gd name="connsiteX23" fmla="*/ 970186 w 5574158"/>
              <a:gd name="connsiteY23" fmla="*/ 740929 h 952637"/>
              <a:gd name="connsiteX24" fmla="*/ 776149 w 5574158"/>
              <a:gd name="connsiteY24" fmla="*/ 758570 h 952637"/>
              <a:gd name="connsiteX25" fmla="*/ 670310 w 5574158"/>
              <a:gd name="connsiteY25" fmla="*/ 811494 h 952637"/>
              <a:gd name="connsiteX26" fmla="*/ 546832 w 5574158"/>
              <a:gd name="connsiteY26" fmla="*/ 864417 h 952637"/>
              <a:gd name="connsiteX27" fmla="*/ 476273 w 5574158"/>
              <a:gd name="connsiteY27" fmla="*/ 882058 h 952637"/>
              <a:gd name="connsiteX28" fmla="*/ 370435 w 5574158"/>
              <a:gd name="connsiteY28" fmla="*/ 917341 h 952637"/>
              <a:gd name="connsiteX29" fmla="*/ 317516 w 5574158"/>
              <a:gd name="connsiteY29" fmla="*/ 934982 h 952637"/>
              <a:gd name="connsiteX30" fmla="*/ 0 w 5574158"/>
              <a:gd name="connsiteY30"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58136 w 5574158"/>
              <a:gd name="connsiteY18" fmla="*/ 564517 h 952637"/>
              <a:gd name="connsiteX19" fmla="*/ 1649341 w 5574158"/>
              <a:gd name="connsiteY19" fmla="*/ 569066 h 952637"/>
              <a:gd name="connsiteX20" fmla="*/ 1605217 w 5574158"/>
              <a:gd name="connsiteY20" fmla="*/ 582159 h 952637"/>
              <a:gd name="connsiteX21" fmla="*/ 1375900 w 5574158"/>
              <a:gd name="connsiteY21" fmla="*/ 635082 h 952637"/>
              <a:gd name="connsiteX22" fmla="*/ 1270061 w 5574158"/>
              <a:gd name="connsiteY22" fmla="*/ 670364 h 952637"/>
              <a:gd name="connsiteX23" fmla="*/ 1199503 w 5574158"/>
              <a:gd name="connsiteY23" fmla="*/ 688005 h 952637"/>
              <a:gd name="connsiteX24" fmla="*/ 970186 w 5574158"/>
              <a:gd name="connsiteY24" fmla="*/ 740929 h 952637"/>
              <a:gd name="connsiteX25" fmla="*/ 776149 w 5574158"/>
              <a:gd name="connsiteY25" fmla="*/ 758570 h 952637"/>
              <a:gd name="connsiteX26" fmla="*/ 670310 w 5574158"/>
              <a:gd name="connsiteY26" fmla="*/ 811494 h 952637"/>
              <a:gd name="connsiteX27" fmla="*/ 546832 w 5574158"/>
              <a:gd name="connsiteY27" fmla="*/ 864417 h 952637"/>
              <a:gd name="connsiteX28" fmla="*/ 476273 w 5574158"/>
              <a:gd name="connsiteY28" fmla="*/ 882058 h 952637"/>
              <a:gd name="connsiteX29" fmla="*/ 370435 w 5574158"/>
              <a:gd name="connsiteY29" fmla="*/ 917341 h 952637"/>
              <a:gd name="connsiteX30" fmla="*/ 317516 w 5574158"/>
              <a:gd name="connsiteY30" fmla="*/ 934982 h 952637"/>
              <a:gd name="connsiteX31" fmla="*/ 0 w 5574158"/>
              <a:gd name="connsiteY31"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49341 w 5574158"/>
              <a:gd name="connsiteY18" fmla="*/ 569066 h 952637"/>
              <a:gd name="connsiteX19" fmla="*/ 1605217 w 5574158"/>
              <a:gd name="connsiteY19" fmla="*/ 582159 h 952637"/>
              <a:gd name="connsiteX20" fmla="*/ 1375900 w 5574158"/>
              <a:gd name="connsiteY20" fmla="*/ 635082 h 952637"/>
              <a:gd name="connsiteX21" fmla="*/ 1270061 w 5574158"/>
              <a:gd name="connsiteY21" fmla="*/ 670364 h 952637"/>
              <a:gd name="connsiteX22" fmla="*/ 1199503 w 5574158"/>
              <a:gd name="connsiteY22" fmla="*/ 688005 h 952637"/>
              <a:gd name="connsiteX23" fmla="*/ 970186 w 5574158"/>
              <a:gd name="connsiteY23" fmla="*/ 740929 h 952637"/>
              <a:gd name="connsiteX24" fmla="*/ 776149 w 5574158"/>
              <a:gd name="connsiteY24" fmla="*/ 758570 h 952637"/>
              <a:gd name="connsiteX25" fmla="*/ 670310 w 5574158"/>
              <a:gd name="connsiteY25" fmla="*/ 811494 h 952637"/>
              <a:gd name="connsiteX26" fmla="*/ 546832 w 5574158"/>
              <a:gd name="connsiteY26" fmla="*/ 864417 h 952637"/>
              <a:gd name="connsiteX27" fmla="*/ 476273 w 5574158"/>
              <a:gd name="connsiteY27" fmla="*/ 882058 h 952637"/>
              <a:gd name="connsiteX28" fmla="*/ 370435 w 5574158"/>
              <a:gd name="connsiteY28" fmla="*/ 917341 h 952637"/>
              <a:gd name="connsiteX29" fmla="*/ 317516 w 5574158"/>
              <a:gd name="connsiteY29" fmla="*/ 934982 h 952637"/>
              <a:gd name="connsiteX30" fmla="*/ 0 w 5574158"/>
              <a:gd name="connsiteY30"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05217 w 5574158"/>
              <a:gd name="connsiteY18" fmla="*/ 582159 h 952637"/>
              <a:gd name="connsiteX19" fmla="*/ 1375900 w 5574158"/>
              <a:gd name="connsiteY19" fmla="*/ 635082 h 952637"/>
              <a:gd name="connsiteX20" fmla="*/ 1270061 w 5574158"/>
              <a:gd name="connsiteY20" fmla="*/ 670364 h 952637"/>
              <a:gd name="connsiteX21" fmla="*/ 1199503 w 5574158"/>
              <a:gd name="connsiteY21" fmla="*/ 688005 h 952637"/>
              <a:gd name="connsiteX22" fmla="*/ 970186 w 5574158"/>
              <a:gd name="connsiteY22" fmla="*/ 740929 h 952637"/>
              <a:gd name="connsiteX23" fmla="*/ 776149 w 5574158"/>
              <a:gd name="connsiteY23" fmla="*/ 758570 h 952637"/>
              <a:gd name="connsiteX24" fmla="*/ 670310 w 5574158"/>
              <a:gd name="connsiteY24" fmla="*/ 811494 h 952637"/>
              <a:gd name="connsiteX25" fmla="*/ 546832 w 5574158"/>
              <a:gd name="connsiteY25" fmla="*/ 864417 h 952637"/>
              <a:gd name="connsiteX26" fmla="*/ 476273 w 5574158"/>
              <a:gd name="connsiteY26" fmla="*/ 882058 h 952637"/>
              <a:gd name="connsiteX27" fmla="*/ 370435 w 5574158"/>
              <a:gd name="connsiteY27" fmla="*/ 917341 h 952637"/>
              <a:gd name="connsiteX28" fmla="*/ 317516 w 5574158"/>
              <a:gd name="connsiteY28" fmla="*/ 934982 h 952637"/>
              <a:gd name="connsiteX29" fmla="*/ 0 w 5574158"/>
              <a:gd name="connsiteY29"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605217 w 5574158"/>
              <a:gd name="connsiteY17" fmla="*/ 582159 h 952637"/>
              <a:gd name="connsiteX18" fmla="*/ 1375900 w 5574158"/>
              <a:gd name="connsiteY18" fmla="*/ 635082 h 952637"/>
              <a:gd name="connsiteX19" fmla="*/ 1270061 w 5574158"/>
              <a:gd name="connsiteY19" fmla="*/ 670364 h 952637"/>
              <a:gd name="connsiteX20" fmla="*/ 1199503 w 5574158"/>
              <a:gd name="connsiteY20" fmla="*/ 688005 h 952637"/>
              <a:gd name="connsiteX21" fmla="*/ 970186 w 5574158"/>
              <a:gd name="connsiteY21" fmla="*/ 740929 h 952637"/>
              <a:gd name="connsiteX22" fmla="*/ 776149 w 5574158"/>
              <a:gd name="connsiteY22" fmla="*/ 758570 h 952637"/>
              <a:gd name="connsiteX23" fmla="*/ 670310 w 5574158"/>
              <a:gd name="connsiteY23" fmla="*/ 811494 h 952637"/>
              <a:gd name="connsiteX24" fmla="*/ 546832 w 5574158"/>
              <a:gd name="connsiteY24" fmla="*/ 864417 h 952637"/>
              <a:gd name="connsiteX25" fmla="*/ 476273 w 5574158"/>
              <a:gd name="connsiteY25" fmla="*/ 882058 h 952637"/>
              <a:gd name="connsiteX26" fmla="*/ 370435 w 5574158"/>
              <a:gd name="connsiteY26" fmla="*/ 917341 h 952637"/>
              <a:gd name="connsiteX27" fmla="*/ 317516 w 5574158"/>
              <a:gd name="connsiteY27" fmla="*/ 934982 h 952637"/>
              <a:gd name="connsiteX28" fmla="*/ 0 w 5574158"/>
              <a:gd name="connsiteY28"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1940372 w 5574158"/>
              <a:gd name="connsiteY15" fmla="*/ 493953 h 952637"/>
              <a:gd name="connsiteX16" fmla="*/ 1605217 w 5574158"/>
              <a:gd name="connsiteY16" fmla="*/ 582159 h 952637"/>
              <a:gd name="connsiteX17" fmla="*/ 1375900 w 5574158"/>
              <a:gd name="connsiteY17" fmla="*/ 635082 h 952637"/>
              <a:gd name="connsiteX18" fmla="*/ 1270061 w 5574158"/>
              <a:gd name="connsiteY18" fmla="*/ 670364 h 952637"/>
              <a:gd name="connsiteX19" fmla="*/ 1199503 w 5574158"/>
              <a:gd name="connsiteY19" fmla="*/ 688005 h 952637"/>
              <a:gd name="connsiteX20" fmla="*/ 970186 w 5574158"/>
              <a:gd name="connsiteY20" fmla="*/ 740929 h 952637"/>
              <a:gd name="connsiteX21" fmla="*/ 776149 w 5574158"/>
              <a:gd name="connsiteY21" fmla="*/ 758570 h 952637"/>
              <a:gd name="connsiteX22" fmla="*/ 670310 w 5574158"/>
              <a:gd name="connsiteY22" fmla="*/ 811494 h 952637"/>
              <a:gd name="connsiteX23" fmla="*/ 546832 w 5574158"/>
              <a:gd name="connsiteY23" fmla="*/ 864417 h 952637"/>
              <a:gd name="connsiteX24" fmla="*/ 476273 w 5574158"/>
              <a:gd name="connsiteY24" fmla="*/ 882058 h 952637"/>
              <a:gd name="connsiteX25" fmla="*/ 370435 w 5574158"/>
              <a:gd name="connsiteY25" fmla="*/ 917341 h 952637"/>
              <a:gd name="connsiteX26" fmla="*/ 317516 w 5574158"/>
              <a:gd name="connsiteY26" fmla="*/ 934982 h 952637"/>
              <a:gd name="connsiteX27" fmla="*/ 0 w 5574158"/>
              <a:gd name="connsiteY27"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1270061 w 5574158"/>
              <a:gd name="connsiteY17" fmla="*/ 670364 h 952637"/>
              <a:gd name="connsiteX18" fmla="*/ 1199503 w 5574158"/>
              <a:gd name="connsiteY18" fmla="*/ 688005 h 952637"/>
              <a:gd name="connsiteX19" fmla="*/ 970186 w 5574158"/>
              <a:gd name="connsiteY19" fmla="*/ 740929 h 952637"/>
              <a:gd name="connsiteX20" fmla="*/ 776149 w 5574158"/>
              <a:gd name="connsiteY20" fmla="*/ 758570 h 952637"/>
              <a:gd name="connsiteX21" fmla="*/ 670310 w 5574158"/>
              <a:gd name="connsiteY21" fmla="*/ 811494 h 952637"/>
              <a:gd name="connsiteX22" fmla="*/ 546832 w 5574158"/>
              <a:gd name="connsiteY22" fmla="*/ 864417 h 952637"/>
              <a:gd name="connsiteX23" fmla="*/ 476273 w 5574158"/>
              <a:gd name="connsiteY23" fmla="*/ 882058 h 952637"/>
              <a:gd name="connsiteX24" fmla="*/ 370435 w 5574158"/>
              <a:gd name="connsiteY24" fmla="*/ 917341 h 952637"/>
              <a:gd name="connsiteX25" fmla="*/ 317516 w 5574158"/>
              <a:gd name="connsiteY25" fmla="*/ 934982 h 952637"/>
              <a:gd name="connsiteX26" fmla="*/ 0 w 5574158"/>
              <a:gd name="connsiteY26"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1199503 w 5574158"/>
              <a:gd name="connsiteY17" fmla="*/ 688005 h 952637"/>
              <a:gd name="connsiteX18" fmla="*/ 970186 w 5574158"/>
              <a:gd name="connsiteY18" fmla="*/ 740929 h 952637"/>
              <a:gd name="connsiteX19" fmla="*/ 776149 w 5574158"/>
              <a:gd name="connsiteY19" fmla="*/ 758570 h 952637"/>
              <a:gd name="connsiteX20" fmla="*/ 670310 w 5574158"/>
              <a:gd name="connsiteY20" fmla="*/ 811494 h 952637"/>
              <a:gd name="connsiteX21" fmla="*/ 546832 w 5574158"/>
              <a:gd name="connsiteY21" fmla="*/ 864417 h 952637"/>
              <a:gd name="connsiteX22" fmla="*/ 476273 w 5574158"/>
              <a:gd name="connsiteY22" fmla="*/ 882058 h 952637"/>
              <a:gd name="connsiteX23" fmla="*/ 370435 w 5574158"/>
              <a:gd name="connsiteY23" fmla="*/ 917341 h 952637"/>
              <a:gd name="connsiteX24" fmla="*/ 317516 w 5574158"/>
              <a:gd name="connsiteY24" fmla="*/ 934982 h 952637"/>
              <a:gd name="connsiteX25" fmla="*/ 0 w 5574158"/>
              <a:gd name="connsiteY25"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776149 w 5574158"/>
              <a:gd name="connsiteY18" fmla="*/ 758570 h 952637"/>
              <a:gd name="connsiteX19" fmla="*/ 670310 w 5574158"/>
              <a:gd name="connsiteY19" fmla="*/ 811494 h 952637"/>
              <a:gd name="connsiteX20" fmla="*/ 546832 w 5574158"/>
              <a:gd name="connsiteY20" fmla="*/ 864417 h 952637"/>
              <a:gd name="connsiteX21" fmla="*/ 476273 w 5574158"/>
              <a:gd name="connsiteY21" fmla="*/ 882058 h 952637"/>
              <a:gd name="connsiteX22" fmla="*/ 370435 w 5574158"/>
              <a:gd name="connsiteY22" fmla="*/ 917341 h 952637"/>
              <a:gd name="connsiteX23" fmla="*/ 317516 w 5574158"/>
              <a:gd name="connsiteY23" fmla="*/ 934982 h 952637"/>
              <a:gd name="connsiteX24" fmla="*/ 0 w 5574158"/>
              <a:gd name="connsiteY24"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670310 w 5574158"/>
              <a:gd name="connsiteY18" fmla="*/ 811494 h 952637"/>
              <a:gd name="connsiteX19" fmla="*/ 546832 w 5574158"/>
              <a:gd name="connsiteY19" fmla="*/ 864417 h 952637"/>
              <a:gd name="connsiteX20" fmla="*/ 476273 w 5574158"/>
              <a:gd name="connsiteY20" fmla="*/ 882058 h 952637"/>
              <a:gd name="connsiteX21" fmla="*/ 370435 w 5574158"/>
              <a:gd name="connsiteY21" fmla="*/ 917341 h 952637"/>
              <a:gd name="connsiteX22" fmla="*/ 317516 w 5574158"/>
              <a:gd name="connsiteY22" fmla="*/ 934982 h 952637"/>
              <a:gd name="connsiteX23" fmla="*/ 0 w 5574158"/>
              <a:gd name="connsiteY23"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670310 w 5574158"/>
              <a:gd name="connsiteY18" fmla="*/ 811494 h 952637"/>
              <a:gd name="connsiteX19" fmla="*/ 653029 w 5574158"/>
              <a:gd name="connsiteY19" fmla="*/ 814334 h 952637"/>
              <a:gd name="connsiteX20" fmla="*/ 546832 w 5574158"/>
              <a:gd name="connsiteY20" fmla="*/ 864417 h 952637"/>
              <a:gd name="connsiteX21" fmla="*/ 476273 w 5574158"/>
              <a:gd name="connsiteY21" fmla="*/ 882058 h 952637"/>
              <a:gd name="connsiteX22" fmla="*/ 370435 w 5574158"/>
              <a:gd name="connsiteY22" fmla="*/ 917341 h 952637"/>
              <a:gd name="connsiteX23" fmla="*/ 317516 w 5574158"/>
              <a:gd name="connsiteY23" fmla="*/ 934982 h 952637"/>
              <a:gd name="connsiteX24" fmla="*/ 0 w 5574158"/>
              <a:gd name="connsiteY24"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653029 w 5574158"/>
              <a:gd name="connsiteY18" fmla="*/ 814334 h 952637"/>
              <a:gd name="connsiteX19" fmla="*/ 546832 w 5574158"/>
              <a:gd name="connsiteY19" fmla="*/ 864417 h 952637"/>
              <a:gd name="connsiteX20" fmla="*/ 476273 w 5574158"/>
              <a:gd name="connsiteY20" fmla="*/ 882058 h 952637"/>
              <a:gd name="connsiteX21" fmla="*/ 370435 w 5574158"/>
              <a:gd name="connsiteY21" fmla="*/ 917341 h 952637"/>
              <a:gd name="connsiteX22" fmla="*/ 317516 w 5574158"/>
              <a:gd name="connsiteY22" fmla="*/ 934982 h 952637"/>
              <a:gd name="connsiteX23" fmla="*/ 0 w 5574158"/>
              <a:gd name="connsiteY23"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546832 w 5574158"/>
              <a:gd name="connsiteY18" fmla="*/ 864417 h 952637"/>
              <a:gd name="connsiteX19" fmla="*/ 476273 w 5574158"/>
              <a:gd name="connsiteY19" fmla="*/ 882058 h 952637"/>
              <a:gd name="connsiteX20" fmla="*/ 370435 w 5574158"/>
              <a:gd name="connsiteY20" fmla="*/ 917341 h 952637"/>
              <a:gd name="connsiteX21" fmla="*/ 317516 w 5574158"/>
              <a:gd name="connsiteY21" fmla="*/ 934982 h 952637"/>
              <a:gd name="connsiteX22" fmla="*/ 0 w 5574158"/>
              <a:gd name="connsiteY22"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681241 w 5574158"/>
              <a:gd name="connsiteY10" fmla="*/ 229335 h 952637"/>
              <a:gd name="connsiteX11" fmla="*/ 2434284 w 5574158"/>
              <a:gd name="connsiteY11" fmla="*/ 246977 h 952637"/>
              <a:gd name="connsiteX12" fmla="*/ 2134409 w 5574158"/>
              <a:gd name="connsiteY12" fmla="*/ 388106 h 952637"/>
              <a:gd name="connsiteX13" fmla="*/ 1940372 w 5574158"/>
              <a:gd name="connsiteY13" fmla="*/ 493953 h 952637"/>
              <a:gd name="connsiteX14" fmla="*/ 1605217 w 5574158"/>
              <a:gd name="connsiteY14" fmla="*/ 582159 h 952637"/>
              <a:gd name="connsiteX15" fmla="*/ 1375900 w 5574158"/>
              <a:gd name="connsiteY15" fmla="*/ 635082 h 952637"/>
              <a:gd name="connsiteX16" fmla="*/ 970186 w 5574158"/>
              <a:gd name="connsiteY16" fmla="*/ 740929 h 952637"/>
              <a:gd name="connsiteX17" fmla="*/ 546832 w 5574158"/>
              <a:gd name="connsiteY17" fmla="*/ 864417 h 952637"/>
              <a:gd name="connsiteX18" fmla="*/ 476273 w 5574158"/>
              <a:gd name="connsiteY18" fmla="*/ 882058 h 952637"/>
              <a:gd name="connsiteX19" fmla="*/ 370435 w 5574158"/>
              <a:gd name="connsiteY19" fmla="*/ 917341 h 952637"/>
              <a:gd name="connsiteX20" fmla="*/ 317516 w 5574158"/>
              <a:gd name="connsiteY20" fmla="*/ 934982 h 952637"/>
              <a:gd name="connsiteX21" fmla="*/ 0 w 5574158"/>
              <a:gd name="connsiteY21"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051675 w 5574158"/>
              <a:gd name="connsiteY8" fmla="*/ 194053 h 952637"/>
              <a:gd name="connsiteX9" fmla="*/ 2681241 w 5574158"/>
              <a:gd name="connsiteY9" fmla="*/ 229335 h 952637"/>
              <a:gd name="connsiteX10" fmla="*/ 2434284 w 5574158"/>
              <a:gd name="connsiteY10" fmla="*/ 246977 h 952637"/>
              <a:gd name="connsiteX11" fmla="*/ 2134409 w 5574158"/>
              <a:gd name="connsiteY11" fmla="*/ 388106 h 952637"/>
              <a:gd name="connsiteX12" fmla="*/ 1940372 w 5574158"/>
              <a:gd name="connsiteY12" fmla="*/ 493953 h 952637"/>
              <a:gd name="connsiteX13" fmla="*/ 1605217 w 5574158"/>
              <a:gd name="connsiteY13" fmla="*/ 582159 h 952637"/>
              <a:gd name="connsiteX14" fmla="*/ 1375900 w 5574158"/>
              <a:gd name="connsiteY14" fmla="*/ 635082 h 952637"/>
              <a:gd name="connsiteX15" fmla="*/ 970186 w 5574158"/>
              <a:gd name="connsiteY15" fmla="*/ 740929 h 952637"/>
              <a:gd name="connsiteX16" fmla="*/ 546832 w 5574158"/>
              <a:gd name="connsiteY16" fmla="*/ 864417 h 952637"/>
              <a:gd name="connsiteX17" fmla="*/ 476273 w 5574158"/>
              <a:gd name="connsiteY17" fmla="*/ 882058 h 952637"/>
              <a:gd name="connsiteX18" fmla="*/ 370435 w 5574158"/>
              <a:gd name="connsiteY18" fmla="*/ 917341 h 952637"/>
              <a:gd name="connsiteX19" fmla="*/ 317516 w 5574158"/>
              <a:gd name="connsiteY19" fmla="*/ 934982 h 952637"/>
              <a:gd name="connsiteX20" fmla="*/ 0 w 5574158"/>
              <a:gd name="connsiteY20"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369190 w 5574158"/>
              <a:gd name="connsiteY6" fmla="*/ 141130 h 952637"/>
              <a:gd name="connsiteX7" fmla="*/ 3051675 w 5574158"/>
              <a:gd name="connsiteY7" fmla="*/ 194053 h 952637"/>
              <a:gd name="connsiteX8" fmla="*/ 2681241 w 5574158"/>
              <a:gd name="connsiteY8" fmla="*/ 229335 h 952637"/>
              <a:gd name="connsiteX9" fmla="*/ 2434284 w 5574158"/>
              <a:gd name="connsiteY9" fmla="*/ 246977 h 952637"/>
              <a:gd name="connsiteX10" fmla="*/ 2134409 w 5574158"/>
              <a:gd name="connsiteY10" fmla="*/ 388106 h 952637"/>
              <a:gd name="connsiteX11" fmla="*/ 1940372 w 5574158"/>
              <a:gd name="connsiteY11" fmla="*/ 493953 h 952637"/>
              <a:gd name="connsiteX12" fmla="*/ 1605217 w 5574158"/>
              <a:gd name="connsiteY12" fmla="*/ 582159 h 952637"/>
              <a:gd name="connsiteX13" fmla="*/ 1375900 w 5574158"/>
              <a:gd name="connsiteY13" fmla="*/ 635082 h 952637"/>
              <a:gd name="connsiteX14" fmla="*/ 970186 w 5574158"/>
              <a:gd name="connsiteY14" fmla="*/ 740929 h 952637"/>
              <a:gd name="connsiteX15" fmla="*/ 546832 w 5574158"/>
              <a:gd name="connsiteY15" fmla="*/ 864417 h 952637"/>
              <a:gd name="connsiteX16" fmla="*/ 476273 w 5574158"/>
              <a:gd name="connsiteY16" fmla="*/ 882058 h 952637"/>
              <a:gd name="connsiteX17" fmla="*/ 370435 w 5574158"/>
              <a:gd name="connsiteY17" fmla="*/ 917341 h 952637"/>
              <a:gd name="connsiteX18" fmla="*/ 317516 w 5574158"/>
              <a:gd name="connsiteY18" fmla="*/ 934982 h 952637"/>
              <a:gd name="connsiteX19" fmla="*/ 0 w 5574158"/>
              <a:gd name="connsiteY19"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369190 w 5574158"/>
              <a:gd name="connsiteY5" fmla="*/ 141130 h 952637"/>
              <a:gd name="connsiteX6" fmla="*/ 3051675 w 5574158"/>
              <a:gd name="connsiteY6" fmla="*/ 194053 h 952637"/>
              <a:gd name="connsiteX7" fmla="*/ 2681241 w 5574158"/>
              <a:gd name="connsiteY7" fmla="*/ 229335 h 952637"/>
              <a:gd name="connsiteX8" fmla="*/ 2434284 w 5574158"/>
              <a:gd name="connsiteY8" fmla="*/ 246977 h 952637"/>
              <a:gd name="connsiteX9" fmla="*/ 2134409 w 5574158"/>
              <a:gd name="connsiteY9" fmla="*/ 388106 h 952637"/>
              <a:gd name="connsiteX10" fmla="*/ 1940372 w 5574158"/>
              <a:gd name="connsiteY10" fmla="*/ 493953 h 952637"/>
              <a:gd name="connsiteX11" fmla="*/ 1605217 w 5574158"/>
              <a:gd name="connsiteY11" fmla="*/ 582159 h 952637"/>
              <a:gd name="connsiteX12" fmla="*/ 1375900 w 5574158"/>
              <a:gd name="connsiteY12" fmla="*/ 635082 h 952637"/>
              <a:gd name="connsiteX13" fmla="*/ 970186 w 5574158"/>
              <a:gd name="connsiteY13" fmla="*/ 740929 h 952637"/>
              <a:gd name="connsiteX14" fmla="*/ 546832 w 5574158"/>
              <a:gd name="connsiteY14" fmla="*/ 864417 h 952637"/>
              <a:gd name="connsiteX15" fmla="*/ 476273 w 5574158"/>
              <a:gd name="connsiteY15" fmla="*/ 882058 h 952637"/>
              <a:gd name="connsiteX16" fmla="*/ 370435 w 5574158"/>
              <a:gd name="connsiteY16" fmla="*/ 917341 h 952637"/>
              <a:gd name="connsiteX17" fmla="*/ 317516 w 5574158"/>
              <a:gd name="connsiteY17" fmla="*/ 934982 h 952637"/>
              <a:gd name="connsiteX18" fmla="*/ 0 w 5574158"/>
              <a:gd name="connsiteY18"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369190 w 5574158"/>
              <a:gd name="connsiteY4" fmla="*/ 141130 h 952637"/>
              <a:gd name="connsiteX5" fmla="*/ 3051675 w 5574158"/>
              <a:gd name="connsiteY5" fmla="*/ 194053 h 952637"/>
              <a:gd name="connsiteX6" fmla="*/ 2681241 w 5574158"/>
              <a:gd name="connsiteY6" fmla="*/ 229335 h 952637"/>
              <a:gd name="connsiteX7" fmla="*/ 2434284 w 5574158"/>
              <a:gd name="connsiteY7" fmla="*/ 246977 h 952637"/>
              <a:gd name="connsiteX8" fmla="*/ 2134409 w 5574158"/>
              <a:gd name="connsiteY8" fmla="*/ 388106 h 952637"/>
              <a:gd name="connsiteX9" fmla="*/ 1940372 w 5574158"/>
              <a:gd name="connsiteY9" fmla="*/ 493953 h 952637"/>
              <a:gd name="connsiteX10" fmla="*/ 1605217 w 5574158"/>
              <a:gd name="connsiteY10" fmla="*/ 582159 h 952637"/>
              <a:gd name="connsiteX11" fmla="*/ 1375900 w 5574158"/>
              <a:gd name="connsiteY11" fmla="*/ 635082 h 952637"/>
              <a:gd name="connsiteX12" fmla="*/ 970186 w 5574158"/>
              <a:gd name="connsiteY12" fmla="*/ 740929 h 952637"/>
              <a:gd name="connsiteX13" fmla="*/ 546832 w 5574158"/>
              <a:gd name="connsiteY13" fmla="*/ 864417 h 952637"/>
              <a:gd name="connsiteX14" fmla="*/ 476273 w 5574158"/>
              <a:gd name="connsiteY14" fmla="*/ 882058 h 952637"/>
              <a:gd name="connsiteX15" fmla="*/ 370435 w 5574158"/>
              <a:gd name="connsiteY15" fmla="*/ 917341 h 952637"/>
              <a:gd name="connsiteX16" fmla="*/ 317516 w 5574158"/>
              <a:gd name="connsiteY16" fmla="*/ 934982 h 952637"/>
              <a:gd name="connsiteX17" fmla="*/ 0 w 5574158"/>
              <a:gd name="connsiteY17"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91907 w 5574158"/>
              <a:gd name="connsiteY4" fmla="*/ 54716 h 952637"/>
              <a:gd name="connsiteX5" fmla="*/ 3369190 w 5574158"/>
              <a:gd name="connsiteY5" fmla="*/ 141130 h 952637"/>
              <a:gd name="connsiteX6" fmla="*/ 3051675 w 5574158"/>
              <a:gd name="connsiteY6" fmla="*/ 194053 h 952637"/>
              <a:gd name="connsiteX7" fmla="*/ 2681241 w 5574158"/>
              <a:gd name="connsiteY7" fmla="*/ 229335 h 952637"/>
              <a:gd name="connsiteX8" fmla="*/ 2434284 w 5574158"/>
              <a:gd name="connsiteY8" fmla="*/ 246977 h 952637"/>
              <a:gd name="connsiteX9" fmla="*/ 2134409 w 5574158"/>
              <a:gd name="connsiteY9" fmla="*/ 388106 h 952637"/>
              <a:gd name="connsiteX10" fmla="*/ 1940372 w 5574158"/>
              <a:gd name="connsiteY10" fmla="*/ 493953 h 952637"/>
              <a:gd name="connsiteX11" fmla="*/ 1605217 w 5574158"/>
              <a:gd name="connsiteY11" fmla="*/ 582159 h 952637"/>
              <a:gd name="connsiteX12" fmla="*/ 1375900 w 5574158"/>
              <a:gd name="connsiteY12" fmla="*/ 635082 h 952637"/>
              <a:gd name="connsiteX13" fmla="*/ 970186 w 5574158"/>
              <a:gd name="connsiteY13" fmla="*/ 740929 h 952637"/>
              <a:gd name="connsiteX14" fmla="*/ 546832 w 5574158"/>
              <a:gd name="connsiteY14" fmla="*/ 864417 h 952637"/>
              <a:gd name="connsiteX15" fmla="*/ 476273 w 5574158"/>
              <a:gd name="connsiteY15" fmla="*/ 882058 h 952637"/>
              <a:gd name="connsiteX16" fmla="*/ 370435 w 5574158"/>
              <a:gd name="connsiteY16" fmla="*/ 917341 h 952637"/>
              <a:gd name="connsiteX17" fmla="*/ 317516 w 5574158"/>
              <a:gd name="connsiteY17" fmla="*/ 934982 h 952637"/>
              <a:gd name="connsiteX18" fmla="*/ 0 w 5574158"/>
              <a:gd name="connsiteY18"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791907 w 5574158"/>
              <a:gd name="connsiteY3" fmla="*/ 54716 h 952637"/>
              <a:gd name="connsiteX4" fmla="*/ 3369190 w 5574158"/>
              <a:gd name="connsiteY4" fmla="*/ 141130 h 952637"/>
              <a:gd name="connsiteX5" fmla="*/ 3051675 w 5574158"/>
              <a:gd name="connsiteY5" fmla="*/ 194053 h 952637"/>
              <a:gd name="connsiteX6" fmla="*/ 2681241 w 5574158"/>
              <a:gd name="connsiteY6" fmla="*/ 229335 h 952637"/>
              <a:gd name="connsiteX7" fmla="*/ 2434284 w 5574158"/>
              <a:gd name="connsiteY7" fmla="*/ 246977 h 952637"/>
              <a:gd name="connsiteX8" fmla="*/ 2134409 w 5574158"/>
              <a:gd name="connsiteY8" fmla="*/ 388106 h 952637"/>
              <a:gd name="connsiteX9" fmla="*/ 1940372 w 5574158"/>
              <a:gd name="connsiteY9" fmla="*/ 493953 h 952637"/>
              <a:gd name="connsiteX10" fmla="*/ 1605217 w 5574158"/>
              <a:gd name="connsiteY10" fmla="*/ 582159 h 952637"/>
              <a:gd name="connsiteX11" fmla="*/ 1375900 w 5574158"/>
              <a:gd name="connsiteY11" fmla="*/ 635082 h 952637"/>
              <a:gd name="connsiteX12" fmla="*/ 970186 w 5574158"/>
              <a:gd name="connsiteY12" fmla="*/ 740929 h 952637"/>
              <a:gd name="connsiteX13" fmla="*/ 546832 w 5574158"/>
              <a:gd name="connsiteY13" fmla="*/ 864417 h 952637"/>
              <a:gd name="connsiteX14" fmla="*/ 476273 w 5574158"/>
              <a:gd name="connsiteY14" fmla="*/ 882058 h 952637"/>
              <a:gd name="connsiteX15" fmla="*/ 370435 w 5574158"/>
              <a:gd name="connsiteY15" fmla="*/ 917341 h 952637"/>
              <a:gd name="connsiteX16" fmla="*/ 317516 w 5574158"/>
              <a:gd name="connsiteY16" fmla="*/ 934982 h 952637"/>
              <a:gd name="connsiteX17" fmla="*/ 0 w 5574158"/>
              <a:gd name="connsiteY17"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369190 w 5574158"/>
              <a:gd name="connsiteY3" fmla="*/ 141130 h 952637"/>
              <a:gd name="connsiteX4" fmla="*/ 3051675 w 5574158"/>
              <a:gd name="connsiteY4" fmla="*/ 194053 h 952637"/>
              <a:gd name="connsiteX5" fmla="*/ 2681241 w 5574158"/>
              <a:gd name="connsiteY5" fmla="*/ 229335 h 952637"/>
              <a:gd name="connsiteX6" fmla="*/ 2434284 w 5574158"/>
              <a:gd name="connsiteY6" fmla="*/ 246977 h 952637"/>
              <a:gd name="connsiteX7" fmla="*/ 2134409 w 5574158"/>
              <a:gd name="connsiteY7" fmla="*/ 388106 h 952637"/>
              <a:gd name="connsiteX8" fmla="*/ 1940372 w 5574158"/>
              <a:gd name="connsiteY8" fmla="*/ 493953 h 952637"/>
              <a:gd name="connsiteX9" fmla="*/ 1605217 w 5574158"/>
              <a:gd name="connsiteY9" fmla="*/ 582159 h 952637"/>
              <a:gd name="connsiteX10" fmla="*/ 1375900 w 5574158"/>
              <a:gd name="connsiteY10" fmla="*/ 635082 h 952637"/>
              <a:gd name="connsiteX11" fmla="*/ 970186 w 5574158"/>
              <a:gd name="connsiteY11" fmla="*/ 740929 h 952637"/>
              <a:gd name="connsiteX12" fmla="*/ 546832 w 5574158"/>
              <a:gd name="connsiteY12" fmla="*/ 864417 h 952637"/>
              <a:gd name="connsiteX13" fmla="*/ 476273 w 5574158"/>
              <a:gd name="connsiteY13" fmla="*/ 882058 h 952637"/>
              <a:gd name="connsiteX14" fmla="*/ 370435 w 5574158"/>
              <a:gd name="connsiteY14" fmla="*/ 917341 h 952637"/>
              <a:gd name="connsiteX15" fmla="*/ 317516 w 5574158"/>
              <a:gd name="connsiteY15" fmla="*/ 934982 h 952637"/>
              <a:gd name="connsiteX16" fmla="*/ 0 w 5574158"/>
              <a:gd name="connsiteY16"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681241 w 5574158"/>
              <a:gd name="connsiteY4" fmla="*/ 229335 h 952637"/>
              <a:gd name="connsiteX5" fmla="*/ 2434284 w 5574158"/>
              <a:gd name="connsiteY5" fmla="*/ 246977 h 952637"/>
              <a:gd name="connsiteX6" fmla="*/ 2134409 w 5574158"/>
              <a:gd name="connsiteY6" fmla="*/ 388106 h 952637"/>
              <a:gd name="connsiteX7" fmla="*/ 1940372 w 5574158"/>
              <a:gd name="connsiteY7" fmla="*/ 493953 h 952637"/>
              <a:gd name="connsiteX8" fmla="*/ 1605217 w 5574158"/>
              <a:gd name="connsiteY8" fmla="*/ 582159 h 952637"/>
              <a:gd name="connsiteX9" fmla="*/ 1375900 w 5574158"/>
              <a:gd name="connsiteY9" fmla="*/ 635082 h 952637"/>
              <a:gd name="connsiteX10" fmla="*/ 970186 w 5574158"/>
              <a:gd name="connsiteY10" fmla="*/ 740929 h 952637"/>
              <a:gd name="connsiteX11" fmla="*/ 546832 w 5574158"/>
              <a:gd name="connsiteY11" fmla="*/ 864417 h 952637"/>
              <a:gd name="connsiteX12" fmla="*/ 476273 w 5574158"/>
              <a:gd name="connsiteY12" fmla="*/ 882058 h 952637"/>
              <a:gd name="connsiteX13" fmla="*/ 370435 w 5574158"/>
              <a:gd name="connsiteY13" fmla="*/ 917341 h 952637"/>
              <a:gd name="connsiteX14" fmla="*/ 317516 w 5574158"/>
              <a:gd name="connsiteY14" fmla="*/ 934982 h 952637"/>
              <a:gd name="connsiteX15" fmla="*/ 0 w 5574158"/>
              <a:gd name="connsiteY15"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34284 w 5574158"/>
              <a:gd name="connsiteY4" fmla="*/ 246977 h 952637"/>
              <a:gd name="connsiteX5" fmla="*/ 2134409 w 5574158"/>
              <a:gd name="connsiteY5" fmla="*/ 388106 h 952637"/>
              <a:gd name="connsiteX6" fmla="*/ 1940372 w 5574158"/>
              <a:gd name="connsiteY6" fmla="*/ 493953 h 952637"/>
              <a:gd name="connsiteX7" fmla="*/ 1605217 w 5574158"/>
              <a:gd name="connsiteY7" fmla="*/ 582159 h 952637"/>
              <a:gd name="connsiteX8" fmla="*/ 1375900 w 5574158"/>
              <a:gd name="connsiteY8" fmla="*/ 635082 h 952637"/>
              <a:gd name="connsiteX9" fmla="*/ 970186 w 5574158"/>
              <a:gd name="connsiteY9" fmla="*/ 740929 h 952637"/>
              <a:gd name="connsiteX10" fmla="*/ 546832 w 5574158"/>
              <a:gd name="connsiteY10" fmla="*/ 864417 h 952637"/>
              <a:gd name="connsiteX11" fmla="*/ 476273 w 5574158"/>
              <a:gd name="connsiteY11" fmla="*/ 882058 h 952637"/>
              <a:gd name="connsiteX12" fmla="*/ 370435 w 5574158"/>
              <a:gd name="connsiteY12" fmla="*/ 917341 h 952637"/>
              <a:gd name="connsiteX13" fmla="*/ 317516 w 5574158"/>
              <a:gd name="connsiteY13" fmla="*/ 934982 h 952637"/>
              <a:gd name="connsiteX14" fmla="*/ 0 w 5574158"/>
              <a:gd name="connsiteY14"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2134409 w 5574158"/>
              <a:gd name="connsiteY5" fmla="*/ 388106 h 952637"/>
              <a:gd name="connsiteX6" fmla="*/ 1940372 w 5574158"/>
              <a:gd name="connsiteY6" fmla="*/ 493953 h 952637"/>
              <a:gd name="connsiteX7" fmla="*/ 1605217 w 5574158"/>
              <a:gd name="connsiteY7" fmla="*/ 582159 h 952637"/>
              <a:gd name="connsiteX8" fmla="*/ 1375900 w 5574158"/>
              <a:gd name="connsiteY8" fmla="*/ 635082 h 952637"/>
              <a:gd name="connsiteX9" fmla="*/ 970186 w 5574158"/>
              <a:gd name="connsiteY9" fmla="*/ 740929 h 952637"/>
              <a:gd name="connsiteX10" fmla="*/ 546832 w 5574158"/>
              <a:gd name="connsiteY10" fmla="*/ 864417 h 952637"/>
              <a:gd name="connsiteX11" fmla="*/ 476273 w 5574158"/>
              <a:gd name="connsiteY11" fmla="*/ 882058 h 952637"/>
              <a:gd name="connsiteX12" fmla="*/ 370435 w 5574158"/>
              <a:gd name="connsiteY12" fmla="*/ 917341 h 952637"/>
              <a:gd name="connsiteX13" fmla="*/ 317516 w 5574158"/>
              <a:gd name="connsiteY13" fmla="*/ 934982 h 952637"/>
              <a:gd name="connsiteX14" fmla="*/ 0 w 5574158"/>
              <a:gd name="connsiteY14"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1940372 w 5574158"/>
              <a:gd name="connsiteY5" fmla="*/ 493953 h 952637"/>
              <a:gd name="connsiteX6" fmla="*/ 1605217 w 5574158"/>
              <a:gd name="connsiteY6" fmla="*/ 582159 h 952637"/>
              <a:gd name="connsiteX7" fmla="*/ 1375900 w 5574158"/>
              <a:gd name="connsiteY7" fmla="*/ 635082 h 952637"/>
              <a:gd name="connsiteX8" fmla="*/ 970186 w 5574158"/>
              <a:gd name="connsiteY8" fmla="*/ 740929 h 952637"/>
              <a:gd name="connsiteX9" fmla="*/ 546832 w 5574158"/>
              <a:gd name="connsiteY9" fmla="*/ 864417 h 952637"/>
              <a:gd name="connsiteX10" fmla="*/ 476273 w 5574158"/>
              <a:gd name="connsiteY10" fmla="*/ 882058 h 952637"/>
              <a:gd name="connsiteX11" fmla="*/ 370435 w 5574158"/>
              <a:gd name="connsiteY11" fmla="*/ 917341 h 952637"/>
              <a:gd name="connsiteX12" fmla="*/ 317516 w 5574158"/>
              <a:gd name="connsiteY12" fmla="*/ 934982 h 952637"/>
              <a:gd name="connsiteX13" fmla="*/ 0 w 5574158"/>
              <a:gd name="connsiteY13"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1605217 w 5574158"/>
              <a:gd name="connsiteY5" fmla="*/ 582159 h 952637"/>
              <a:gd name="connsiteX6" fmla="*/ 1375900 w 5574158"/>
              <a:gd name="connsiteY6" fmla="*/ 635082 h 952637"/>
              <a:gd name="connsiteX7" fmla="*/ 970186 w 5574158"/>
              <a:gd name="connsiteY7" fmla="*/ 740929 h 952637"/>
              <a:gd name="connsiteX8" fmla="*/ 546832 w 5574158"/>
              <a:gd name="connsiteY8" fmla="*/ 864417 h 952637"/>
              <a:gd name="connsiteX9" fmla="*/ 476273 w 5574158"/>
              <a:gd name="connsiteY9" fmla="*/ 882058 h 952637"/>
              <a:gd name="connsiteX10" fmla="*/ 370435 w 5574158"/>
              <a:gd name="connsiteY10" fmla="*/ 917341 h 952637"/>
              <a:gd name="connsiteX11" fmla="*/ 317516 w 5574158"/>
              <a:gd name="connsiteY11" fmla="*/ 934982 h 952637"/>
              <a:gd name="connsiteX12" fmla="*/ 0 w 5574158"/>
              <a:gd name="connsiteY12"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1375900 w 5574158"/>
              <a:gd name="connsiteY5" fmla="*/ 635082 h 952637"/>
              <a:gd name="connsiteX6" fmla="*/ 970186 w 5574158"/>
              <a:gd name="connsiteY6" fmla="*/ 740929 h 952637"/>
              <a:gd name="connsiteX7" fmla="*/ 546832 w 5574158"/>
              <a:gd name="connsiteY7" fmla="*/ 864417 h 952637"/>
              <a:gd name="connsiteX8" fmla="*/ 476273 w 5574158"/>
              <a:gd name="connsiteY8" fmla="*/ 882058 h 952637"/>
              <a:gd name="connsiteX9" fmla="*/ 370435 w 5574158"/>
              <a:gd name="connsiteY9" fmla="*/ 917341 h 952637"/>
              <a:gd name="connsiteX10" fmla="*/ 317516 w 5574158"/>
              <a:gd name="connsiteY10" fmla="*/ 934982 h 952637"/>
              <a:gd name="connsiteX11" fmla="*/ 0 w 5574158"/>
              <a:gd name="connsiteY11"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970186 w 5574158"/>
              <a:gd name="connsiteY5" fmla="*/ 740929 h 952637"/>
              <a:gd name="connsiteX6" fmla="*/ 546832 w 5574158"/>
              <a:gd name="connsiteY6" fmla="*/ 864417 h 952637"/>
              <a:gd name="connsiteX7" fmla="*/ 476273 w 5574158"/>
              <a:gd name="connsiteY7" fmla="*/ 882058 h 952637"/>
              <a:gd name="connsiteX8" fmla="*/ 370435 w 5574158"/>
              <a:gd name="connsiteY8" fmla="*/ 917341 h 952637"/>
              <a:gd name="connsiteX9" fmla="*/ 317516 w 5574158"/>
              <a:gd name="connsiteY9" fmla="*/ 934982 h 952637"/>
              <a:gd name="connsiteX10" fmla="*/ 0 w 5574158"/>
              <a:gd name="connsiteY10"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288290 w 5574158"/>
              <a:gd name="connsiteY4" fmla="*/ 523201 h 952637"/>
              <a:gd name="connsiteX5" fmla="*/ 970186 w 5574158"/>
              <a:gd name="connsiteY5" fmla="*/ 740929 h 952637"/>
              <a:gd name="connsiteX6" fmla="*/ 546832 w 5574158"/>
              <a:gd name="connsiteY6" fmla="*/ 864417 h 952637"/>
              <a:gd name="connsiteX7" fmla="*/ 476273 w 5574158"/>
              <a:gd name="connsiteY7" fmla="*/ 882058 h 952637"/>
              <a:gd name="connsiteX8" fmla="*/ 370435 w 5574158"/>
              <a:gd name="connsiteY8" fmla="*/ 917341 h 952637"/>
              <a:gd name="connsiteX9" fmla="*/ 317516 w 5574158"/>
              <a:gd name="connsiteY9" fmla="*/ 934982 h 952637"/>
              <a:gd name="connsiteX10" fmla="*/ 0 w 5574158"/>
              <a:gd name="connsiteY10"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2288290 w 5574158"/>
              <a:gd name="connsiteY3" fmla="*/ 523201 h 952637"/>
              <a:gd name="connsiteX4" fmla="*/ 970186 w 5574158"/>
              <a:gd name="connsiteY4" fmla="*/ 740929 h 952637"/>
              <a:gd name="connsiteX5" fmla="*/ 546832 w 5574158"/>
              <a:gd name="connsiteY5" fmla="*/ 864417 h 952637"/>
              <a:gd name="connsiteX6" fmla="*/ 476273 w 5574158"/>
              <a:gd name="connsiteY6" fmla="*/ 882058 h 952637"/>
              <a:gd name="connsiteX7" fmla="*/ 370435 w 5574158"/>
              <a:gd name="connsiteY7" fmla="*/ 917341 h 952637"/>
              <a:gd name="connsiteX8" fmla="*/ 317516 w 5574158"/>
              <a:gd name="connsiteY8" fmla="*/ 934982 h 952637"/>
              <a:gd name="connsiteX9" fmla="*/ 0 w 5574158"/>
              <a:gd name="connsiteY9" fmla="*/ 952623 h 952637"/>
              <a:gd name="connsiteX0" fmla="*/ 5574158 w 5574158"/>
              <a:gd name="connsiteY0" fmla="*/ 0 h 952637"/>
              <a:gd name="connsiteX1" fmla="*/ 3986581 w 5574158"/>
              <a:gd name="connsiteY1" fmla="*/ 17642 h 952637"/>
              <a:gd name="connsiteX2" fmla="*/ 3014069 w 5574158"/>
              <a:gd name="connsiteY2" fmla="*/ 126843 h 952637"/>
              <a:gd name="connsiteX3" fmla="*/ 2288290 w 5574158"/>
              <a:gd name="connsiteY3" fmla="*/ 523201 h 952637"/>
              <a:gd name="connsiteX4" fmla="*/ 970186 w 5574158"/>
              <a:gd name="connsiteY4" fmla="*/ 740929 h 952637"/>
              <a:gd name="connsiteX5" fmla="*/ 546832 w 5574158"/>
              <a:gd name="connsiteY5" fmla="*/ 864417 h 952637"/>
              <a:gd name="connsiteX6" fmla="*/ 476273 w 5574158"/>
              <a:gd name="connsiteY6" fmla="*/ 882058 h 952637"/>
              <a:gd name="connsiteX7" fmla="*/ 370435 w 5574158"/>
              <a:gd name="connsiteY7" fmla="*/ 917341 h 952637"/>
              <a:gd name="connsiteX8" fmla="*/ 317516 w 5574158"/>
              <a:gd name="connsiteY8" fmla="*/ 934982 h 952637"/>
              <a:gd name="connsiteX9" fmla="*/ 0 w 5574158"/>
              <a:gd name="connsiteY9" fmla="*/ 952623 h 952637"/>
              <a:gd name="connsiteX0" fmla="*/ 5574158 w 5574158"/>
              <a:gd name="connsiteY0" fmla="*/ 58558 h 1011195"/>
              <a:gd name="connsiteX1" fmla="*/ 4440348 w 5574158"/>
              <a:gd name="connsiteY1" fmla="*/ 0 h 1011195"/>
              <a:gd name="connsiteX2" fmla="*/ 3014069 w 5574158"/>
              <a:gd name="connsiteY2" fmla="*/ 185401 h 1011195"/>
              <a:gd name="connsiteX3" fmla="*/ 2288290 w 5574158"/>
              <a:gd name="connsiteY3" fmla="*/ 581759 h 1011195"/>
              <a:gd name="connsiteX4" fmla="*/ 970186 w 5574158"/>
              <a:gd name="connsiteY4" fmla="*/ 799487 h 1011195"/>
              <a:gd name="connsiteX5" fmla="*/ 546832 w 5574158"/>
              <a:gd name="connsiteY5" fmla="*/ 922975 h 1011195"/>
              <a:gd name="connsiteX6" fmla="*/ 476273 w 5574158"/>
              <a:gd name="connsiteY6" fmla="*/ 940616 h 1011195"/>
              <a:gd name="connsiteX7" fmla="*/ 370435 w 5574158"/>
              <a:gd name="connsiteY7" fmla="*/ 975899 h 1011195"/>
              <a:gd name="connsiteX8" fmla="*/ 317516 w 5574158"/>
              <a:gd name="connsiteY8" fmla="*/ 993540 h 1011195"/>
              <a:gd name="connsiteX9" fmla="*/ 0 w 5574158"/>
              <a:gd name="connsiteY9" fmla="*/ 1011181 h 1011195"/>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546832 w 5574158"/>
              <a:gd name="connsiteY5" fmla="*/ 927413 h 1015633"/>
              <a:gd name="connsiteX6" fmla="*/ 476273 w 5574158"/>
              <a:gd name="connsiteY6" fmla="*/ 945054 h 1015633"/>
              <a:gd name="connsiteX7" fmla="*/ 370435 w 5574158"/>
              <a:gd name="connsiteY7" fmla="*/ 980337 h 1015633"/>
              <a:gd name="connsiteX8" fmla="*/ 317516 w 5574158"/>
              <a:gd name="connsiteY8" fmla="*/ 997978 h 1015633"/>
              <a:gd name="connsiteX9" fmla="*/ 0 w 5574158"/>
              <a:gd name="connsiteY9" fmla="*/ 1015619 h 1015633"/>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546832 w 5574158"/>
              <a:gd name="connsiteY5" fmla="*/ 927413 h 1015633"/>
              <a:gd name="connsiteX6" fmla="*/ 370435 w 5574158"/>
              <a:gd name="connsiteY6" fmla="*/ 980337 h 1015633"/>
              <a:gd name="connsiteX7" fmla="*/ 317516 w 5574158"/>
              <a:gd name="connsiteY7" fmla="*/ 997978 h 1015633"/>
              <a:gd name="connsiteX8" fmla="*/ 0 w 5574158"/>
              <a:gd name="connsiteY8" fmla="*/ 1015619 h 1015633"/>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546832 w 5574158"/>
              <a:gd name="connsiteY5" fmla="*/ 927413 h 1015633"/>
              <a:gd name="connsiteX6" fmla="*/ 317516 w 5574158"/>
              <a:gd name="connsiteY6" fmla="*/ 997978 h 1015633"/>
              <a:gd name="connsiteX7" fmla="*/ 0 w 5574158"/>
              <a:gd name="connsiteY7" fmla="*/ 1015619 h 1015633"/>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317516 w 5574158"/>
              <a:gd name="connsiteY5" fmla="*/ 997978 h 1015633"/>
              <a:gd name="connsiteX6" fmla="*/ 0 w 5574158"/>
              <a:gd name="connsiteY6" fmla="*/ 1015619 h 1015633"/>
              <a:gd name="connsiteX0" fmla="*/ 5574158 w 5574158"/>
              <a:gd name="connsiteY0" fmla="*/ 62996 h 1032138"/>
              <a:gd name="connsiteX1" fmla="*/ 4440348 w 5574158"/>
              <a:gd name="connsiteY1" fmla="*/ 4438 h 1032138"/>
              <a:gd name="connsiteX2" fmla="*/ 3014069 w 5574158"/>
              <a:gd name="connsiteY2" fmla="*/ 189839 h 1032138"/>
              <a:gd name="connsiteX3" fmla="*/ 2288290 w 5574158"/>
              <a:gd name="connsiteY3" fmla="*/ 586197 h 1032138"/>
              <a:gd name="connsiteX4" fmla="*/ 970186 w 5574158"/>
              <a:gd name="connsiteY4" fmla="*/ 803925 h 1032138"/>
              <a:gd name="connsiteX5" fmla="*/ 317516 w 5574158"/>
              <a:gd name="connsiteY5" fmla="*/ 997978 h 1032138"/>
              <a:gd name="connsiteX6" fmla="*/ 0 w 5574158"/>
              <a:gd name="connsiteY6" fmla="*/ 1015619 h 1032138"/>
              <a:gd name="connsiteX0" fmla="*/ 5574158 w 5574158"/>
              <a:gd name="connsiteY0" fmla="*/ 62996 h 1015619"/>
              <a:gd name="connsiteX1" fmla="*/ 4440348 w 5574158"/>
              <a:gd name="connsiteY1" fmla="*/ 4438 h 1015619"/>
              <a:gd name="connsiteX2" fmla="*/ 3014069 w 5574158"/>
              <a:gd name="connsiteY2" fmla="*/ 189839 h 1015619"/>
              <a:gd name="connsiteX3" fmla="*/ 2288290 w 5574158"/>
              <a:gd name="connsiteY3" fmla="*/ 586197 h 1015619"/>
              <a:gd name="connsiteX4" fmla="*/ 970186 w 5574158"/>
              <a:gd name="connsiteY4" fmla="*/ 803925 h 1015619"/>
              <a:gd name="connsiteX5" fmla="*/ 518752 w 5574158"/>
              <a:gd name="connsiteY5" fmla="*/ 926541 h 1015619"/>
              <a:gd name="connsiteX6" fmla="*/ 0 w 5574158"/>
              <a:gd name="connsiteY6" fmla="*/ 1015619 h 1015619"/>
              <a:gd name="connsiteX0" fmla="*/ 5585995 w 5585995"/>
              <a:gd name="connsiteY0" fmla="*/ 62996 h 927458"/>
              <a:gd name="connsiteX1" fmla="*/ 4452185 w 5585995"/>
              <a:gd name="connsiteY1" fmla="*/ 4438 h 927458"/>
              <a:gd name="connsiteX2" fmla="*/ 3025906 w 5585995"/>
              <a:gd name="connsiteY2" fmla="*/ 189839 h 927458"/>
              <a:gd name="connsiteX3" fmla="*/ 2300127 w 5585995"/>
              <a:gd name="connsiteY3" fmla="*/ 586197 h 927458"/>
              <a:gd name="connsiteX4" fmla="*/ 982023 w 5585995"/>
              <a:gd name="connsiteY4" fmla="*/ 803925 h 927458"/>
              <a:gd name="connsiteX5" fmla="*/ 530589 w 5585995"/>
              <a:gd name="connsiteY5" fmla="*/ 926541 h 927458"/>
              <a:gd name="connsiteX6" fmla="*/ 0 w 5585995"/>
              <a:gd name="connsiteY6" fmla="*/ 863219 h 927458"/>
              <a:gd name="connsiteX0" fmla="*/ 5585995 w 5585995"/>
              <a:gd name="connsiteY0" fmla="*/ 62996 h 863219"/>
              <a:gd name="connsiteX1" fmla="*/ 4452185 w 5585995"/>
              <a:gd name="connsiteY1" fmla="*/ 4438 h 863219"/>
              <a:gd name="connsiteX2" fmla="*/ 3025906 w 5585995"/>
              <a:gd name="connsiteY2" fmla="*/ 189839 h 863219"/>
              <a:gd name="connsiteX3" fmla="*/ 2300127 w 5585995"/>
              <a:gd name="connsiteY3" fmla="*/ 586197 h 863219"/>
              <a:gd name="connsiteX4" fmla="*/ 982023 w 5585995"/>
              <a:gd name="connsiteY4" fmla="*/ 803925 h 863219"/>
              <a:gd name="connsiteX5" fmla="*/ 0 w 5585995"/>
              <a:gd name="connsiteY5" fmla="*/ 863219 h 863219"/>
              <a:gd name="connsiteX0" fmla="*/ 5585995 w 5585995"/>
              <a:gd name="connsiteY0" fmla="*/ 62996 h 863219"/>
              <a:gd name="connsiteX1" fmla="*/ 4452185 w 5585995"/>
              <a:gd name="connsiteY1" fmla="*/ 4438 h 863219"/>
              <a:gd name="connsiteX2" fmla="*/ 3025906 w 5585995"/>
              <a:gd name="connsiteY2" fmla="*/ 189839 h 863219"/>
              <a:gd name="connsiteX3" fmla="*/ 2300127 w 5585995"/>
              <a:gd name="connsiteY3" fmla="*/ 586197 h 863219"/>
              <a:gd name="connsiteX4" fmla="*/ 982023 w 5585995"/>
              <a:gd name="connsiteY4" fmla="*/ 803925 h 863219"/>
              <a:gd name="connsiteX5" fmla="*/ 0 w 5585995"/>
              <a:gd name="connsiteY5" fmla="*/ 863219 h 863219"/>
              <a:gd name="connsiteX0" fmla="*/ 5585995 w 5585995"/>
              <a:gd name="connsiteY0" fmla="*/ 62996 h 863219"/>
              <a:gd name="connsiteX1" fmla="*/ 4452185 w 5585995"/>
              <a:gd name="connsiteY1" fmla="*/ 4438 h 863219"/>
              <a:gd name="connsiteX2" fmla="*/ 3025906 w 5585995"/>
              <a:gd name="connsiteY2" fmla="*/ 189839 h 863219"/>
              <a:gd name="connsiteX3" fmla="*/ 2300127 w 5585995"/>
              <a:gd name="connsiteY3" fmla="*/ 586197 h 863219"/>
              <a:gd name="connsiteX4" fmla="*/ 1096451 w 5585995"/>
              <a:gd name="connsiteY4" fmla="*/ 756300 h 863219"/>
              <a:gd name="connsiteX5" fmla="*/ 0 w 5585995"/>
              <a:gd name="connsiteY5" fmla="*/ 863219 h 863219"/>
              <a:gd name="connsiteX0" fmla="*/ 5404489 w 5404489"/>
              <a:gd name="connsiteY0" fmla="*/ 62996 h 758492"/>
              <a:gd name="connsiteX1" fmla="*/ 4270679 w 5404489"/>
              <a:gd name="connsiteY1" fmla="*/ 4438 h 758492"/>
              <a:gd name="connsiteX2" fmla="*/ 2844400 w 5404489"/>
              <a:gd name="connsiteY2" fmla="*/ 189839 h 758492"/>
              <a:gd name="connsiteX3" fmla="*/ 2118621 w 5404489"/>
              <a:gd name="connsiteY3" fmla="*/ 586197 h 758492"/>
              <a:gd name="connsiteX4" fmla="*/ 914945 w 5404489"/>
              <a:gd name="connsiteY4" fmla="*/ 756300 h 758492"/>
              <a:gd name="connsiteX5" fmla="*/ 0 w 5404489"/>
              <a:gd name="connsiteY5" fmla="*/ 691769 h 758492"/>
              <a:gd name="connsiteX0" fmla="*/ 5404489 w 5404489"/>
              <a:gd name="connsiteY0" fmla="*/ 62996 h 786600"/>
              <a:gd name="connsiteX1" fmla="*/ 4270679 w 5404489"/>
              <a:gd name="connsiteY1" fmla="*/ 4438 h 786600"/>
              <a:gd name="connsiteX2" fmla="*/ 2844400 w 5404489"/>
              <a:gd name="connsiteY2" fmla="*/ 189839 h 786600"/>
              <a:gd name="connsiteX3" fmla="*/ 2118621 w 5404489"/>
              <a:gd name="connsiteY3" fmla="*/ 586197 h 786600"/>
              <a:gd name="connsiteX4" fmla="*/ 792625 w 5404489"/>
              <a:gd name="connsiteY4" fmla="*/ 784875 h 786600"/>
              <a:gd name="connsiteX5" fmla="*/ 0 w 5404489"/>
              <a:gd name="connsiteY5" fmla="*/ 691769 h 786600"/>
              <a:gd name="connsiteX0" fmla="*/ 5437788 w 5437788"/>
              <a:gd name="connsiteY0" fmla="*/ 62996 h 784935"/>
              <a:gd name="connsiteX1" fmla="*/ 4303978 w 5437788"/>
              <a:gd name="connsiteY1" fmla="*/ 4438 h 784935"/>
              <a:gd name="connsiteX2" fmla="*/ 2877699 w 5437788"/>
              <a:gd name="connsiteY2" fmla="*/ 189839 h 784935"/>
              <a:gd name="connsiteX3" fmla="*/ 2151920 w 5437788"/>
              <a:gd name="connsiteY3" fmla="*/ 586197 h 784935"/>
              <a:gd name="connsiteX4" fmla="*/ 825924 w 5437788"/>
              <a:gd name="connsiteY4" fmla="*/ 784875 h 784935"/>
              <a:gd name="connsiteX5" fmla="*/ 68812 w 5437788"/>
              <a:gd name="connsiteY5" fmla="*/ 608250 h 784935"/>
              <a:gd name="connsiteX6" fmla="*/ 33299 w 5437788"/>
              <a:gd name="connsiteY6" fmla="*/ 691769 h 784935"/>
              <a:gd name="connsiteX0" fmla="*/ 5404489 w 5404489"/>
              <a:gd name="connsiteY0" fmla="*/ 62996 h 787113"/>
              <a:gd name="connsiteX1" fmla="*/ 4270679 w 5404489"/>
              <a:gd name="connsiteY1" fmla="*/ 4438 h 787113"/>
              <a:gd name="connsiteX2" fmla="*/ 2844400 w 5404489"/>
              <a:gd name="connsiteY2" fmla="*/ 189839 h 787113"/>
              <a:gd name="connsiteX3" fmla="*/ 2118621 w 5404489"/>
              <a:gd name="connsiteY3" fmla="*/ 586197 h 787113"/>
              <a:gd name="connsiteX4" fmla="*/ 792625 w 5404489"/>
              <a:gd name="connsiteY4" fmla="*/ 784875 h 787113"/>
              <a:gd name="connsiteX5" fmla="*/ 0 w 5404489"/>
              <a:gd name="connsiteY5" fmla="*/ 691769 h 787113"/>
              <a:gd name="connsiteX0" fmla="*/ 5459730 w 5459730"/>
              <a:gd name="connsiteY0" fmla="*/ 62996 h 784924"/>
              <a:gd name="connsiteX1" fmla="*/ 4325920 w 5459730"/>
              <a:gd name="connsiteY1" fmla="*/ 4438 h 784924"/>
              <a:gd name="connsiteX2" fmla="*/ 2899641 w 5459730"/>
              <a:gd name="connsiteY2" fmla="*/ 189839 h 784924"/>
              <a:gd name="connsiteX3" fmla="*/ 2173862 w 5459730"/>
              <a:gd name="connsiteY3" fmla="*/ 586197 h 784924"/>
              <a:gd name="connsiteX4" fmla="*/ 847866 w 5459730"/>
              <a:gd name="connsiteY4" fmla="*/ 784875 h 784924"/>
              <a:gd name="connsiteX5" fmla="*/ 0 w 5459730"/>
              <a:gd name="connsiteY5" fmla="*/ 606044 h 784924"/>
              <a:gd name="connsiteX0" fmla="*/ 5459730 w 5459730"/>
              <a:gd name="connsiteY0" fmla="*/ 62996 h 784923"/>
              <a:gd name="connsiteX1" fmla="*/ 4325920 w 5459730"/>
              <a:gd name="connsiteY1" fmla="*/ 4438 h 784923"/>
              <a:gd name="connsiteX2" fmla="*/ 2899641 w 5459730"/>
              <a:gd name="connsiteY2" fmla="*/ 189839 h 784923"/>
              <a:gd name="connsiteX3" fmla="*/ 2173862 w 5459730"/>
              <a:gd name="connsiteY3" fmla="*/ 586197 h 784923"/>
              <a:gd name="connsiteX4" fmla="*/ 847866 w 5459730"/>
              <a:gd name="connsiteY4" fmla="*/ 784875 h 784923"/>
              <a:gd name="connsiteX5" fmla="*/ 0 w 5459730"/>
              <a:gd name="connsiteY5" fmla="*/ 606044 h 784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9730" h="784923">
                <a:moveTo>
                  <a:pt x="5459730" y="62996"/>
                </a:moveTo>
                <a:cubicBezTo>
                  <a:pt x="5081793" y="43477"/>
                  <a:pt x="4752601" y="-16702"/>
                  <a:pt x="4325920" y="4438"/>
                </a:cubicBezTo>
                <a:cubicBezTo>
                  <a:pt x="3899239" y="25578"/>
                  <a:pt x="3258317" y="92879"/>
                  <a:pt x="2899641" y="189839"/>
                </a:cubicBezTo>
                <a:cubicBezTo>
                  <a:pt x="2540965" y="286799"/>
                  <a:pt x="2573696" y="486231"/>
                  <a:pt x="2173862" y="586197"/>
                </a:cubicBezTo>
                <a:cubicBezTo>
                  <a:pt x="1826947" y="677343"/>
                  <a:pt x="1210176" y="781567"/>
                  <a:pt x="847866" y="784875"/>
                </a:cubicBezTo>
                <a:cubicBezTo>
                  <a:pt x="485556" y="788183"/>
                  <a:pt x="247991" y="620679"/>
                  <a:pt x="0" y="606044"/>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41" name="Oval 40"/>
          <p:cNvSpPr/>
          <p:nvPr/>
        </p:nvSpPr>
        <p:spPr>
          <a:xfrm>
            <a:off x="4038600" y="2895600"/>
            <a:ext cx="1981200" cy="609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002844477"/>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F5CADAA-C525-49FB-85DD-8A743B2939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Rephaim Valley (aerial view from the north)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18" name="Text Box 1029"/>
          <p:cNvSpPr txBox="1">
            <a:spLocks noChangeArrowheads="1"/>
          </p:cNvSpPr>
          <p:nvPr/>
        </p:nvSpPr>
        <p:spPr bwMode="auto">
          <a:xfrm>
            <a:off x="0" y="838200"/>
            <a:ext cx="132480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Bethlehem</a:t>
            </a:r>
          </a:p>
        </p:txBody>
      </p:sp>
      <p:sp>
        <p:nvSpPr>
          <p:cNvPr id="19" name="Text Box 1030"/>
          <p:cNvSpPr txBox="1">
            <a:spLocks noChangeArrowheads="1"/>
          </p:cNvSpPr>
          <p:nvPr/>
        </p:nvSpPr>
        <p:spPr bwMode="auto">
          <a:xfrm>
            <a:off x="1981200" y="1276290"/>
            <a:ext cx="1099755"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Beit</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Jalla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0" name="Text Box 1031"/>
          <p:cNvSpPr txBox="1">
            <a:spLocks noChangeArrowheads="1"/>
          </p:cNvSpPr>
          <p:nvPr/>
        </p:nvSpPr>
        <p:spPr bwMode="auto">
          <a:xfrm>
            <a:off x="1752600" y="1962090"/>
            <a:ext cx="247483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Mount/Baal-perazim?</a:t>
            </a:r>
          </a:p>
        </p:txBody>
      </p:sp>
      <p:sp>
        <p:nvSpPr>
          <p:cNvPr id="21" name="Text Box 1032"/>
          <p:cNvSpPr txBox="1">
            <a:spLocks noChangeArrowheads="1"/>
          </p:cNvSpPr>
          <p:nvPr/>
        </p:nvSpPr>
        <p:spPr bwMode="auto">
          <a:xfrm rot="21273091">
            <a:off x="5759986" y="3423647"/>
            <a:ext cx="1778840"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Rephaim Valley</a:t>
            </a:r>
          </a:p>
        </p:txBody>
      </p:sp>
      <p:sp>
        <p:nvSpPr>
          <p:cNvPr id="22" name="Text Box 1034"/>
          <p:cNvSpPr txBox="1">
            <a:spLocks noChangeArrowheads="1"/>
          </p:cNvSpPr>
          <p:nvPr/>
        </p:nvSpPr>
        <p:spPr bwMode="auto">
          <a:xfrm>
            <a:off x="4038600" y="2514600"/>
            <a:ext cx="222649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1. David</a:t>
            </a:r>
            <a:r>
              <a:rPr lang="en-US" sz="2000" kern="0" dirty="0">
                <a:solidFill>
                  <a:srgbClr val="FFFFFF"/>
                </a:solidFill>
                <a:effectLst>
                  <a:glow rad="76200">
                    <a:srgbClr val="000000">
                      <a:alpha val="60000"/>
                    </a:srgbClr>
                  </a:glow>
                </a:effectLst>
                <a:latin typeface="Calibri" pitchFamily="34" charset="0"/>
                <a:cs typeface="Calibri" pitchFamily="34" charset="0"/>
              </a:rPr>
              <a:t>’s Ambush?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3" name="Text Box 1031"/>
          <p:cNvSpPr txBox="1">
            <a:spLocks noChangeArrowheads="1"/>
          </p:cNvSpPr>
          <p:nvPr/>
        </p:nvSpPr>
        <p:spPr bwMode="auto">
          <a:xfrm rot="21221880">
            <a:off x="2882029" y="4553825"/>
            <a:ext cx="231185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2. Philistine</a:t>
            </a:r>
            <a:r>
              <a:rPr kumimoji="0" lang="en-US" sz="2000" b="0" i="0" u="none" strike="noStrike" kern="0" cap="none" spc="0" normalizeH="0" noProof="0" dirty="0">
                <a:ln>
                  <a:noFill/>
                </a:ln>
                <a:solidFill>
                  <a:srgbClr val="FEFF00"/>
                </a:solidFill>
                <a:effectLst>
                  <a:glow rad="76200">
                    <a:srgbClr val="000000">
                      <a:alpha val="60000"/>
                    </a:srgbClr>
                  </a:glow>
                </a:effectLst>
                <a:uLnTx/>
                <a:uFillTx/>
                <a:latin typeface="Calibri" pitchFamily="34" charset="0"/>
                <a:cs typeface="Calibri" pitchFamily="34" charset="0"/>
              </a:rPr>
              <a:t> invasion</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28" name="Freeform 27"/>
          <p:cNvSpPr/>
          <p:nvPr/>
        </p:nvSpPr>
        <p:spPr>
          <a:xfrm>
            <a:off x="2424111" y="3782773"/>
            <a:ext cx="6589795" cy="784923"/>
          </a:xfrm>
          <a:custGeom>
            <a:avLst/>
            <a:gdLst>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58136 w 5574158"/>
              <a:gd name="connsiteY18" fmla="*/ 564517 h 952637"/>
              <a:gd name="connsiteX19" fmla="*/ 1605217 w 5574158"/>
              <a:gd name="connsiteY19" fmla="*/ 582159 h 952637"/>
              <a:gd name="connsiteX20" fmla="*/ 1499378 w 5574158"/>
              <a:gd name="connsiteY20" fmla="*/ 599800 h 952637"/>
              <a:gd name="connsiteX21" fmla="*/ 1375900 w 5574158"/>
              <a:gd name="connsiteY21" fmla="*/ 635082 h 952637"/>
              <a:gd name="connsiteX22" fmla="*/ 1270061 w 5574158"/>
              <a:gd name="connsiteY22" fmla="*/ 670364 h 952637"/>
              <a:gd name="connsiteX23" fmla="*/ 1199503 w 5574158"/>
              <a:gd name="connsiteY23" fmla="*/ 688005 h 952637"/>
              <a:gd name="connsiteX24" fmla="*/ 970186 w 5574158"/>
              <a:gd name="connsiteY24" fmla="*/ 740929 h 952637"/>
              <a:gd name="connsiteX25" fmla="*/ 776149 w 5574158"/>
              <a:gd name="connsiteY25" fmla="*/ 758570 h 952637"/>
              <a:gd name="connsiteX26" fmla="*/ 670310 w 5574158"/>
              <a:gd name="connsiteY26" fmla="*/ 811494 h 952637"/>
              <a:gd name="connsiteX27" fmla="*/ 546832 w 5574158"/>
              <a:gd name="connsiteY27" fmla="*/ 864417 h 952637"/>
              <a:gd name="connsiteX28" fmla="*/ 476273 w 5574158"/>
              <a:gd name="connsiteY28" fmla="*/ 882058 h 952637"/>
              <a:gd name="connsiteX29" fmla="*/ 370435 w 5574158"/>
              <a:gd name="connsiteY29" fmla="*/ 917341 h 952637"/>
              <a:gd name="connsiteX30" fmla="*/ 317516 w 5574158"/>
              <a:gd name="connsiteY30" fmla="*/ 934982 h 952637"/>
              <a:gd name="connsiteX31" fmla="*/ 0 w 5574158"/>
              <a:gd name="connsiteY31"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58136 w 5574158"/>
              <a:gd name="connsiteY18" fmla="*/ 564517 h 952637"/>
              <a:gd name="connsiteX19" fmla="*/ 1605217 w 5574158"/>
              <a:gd name="connsiteY19" fmla="*/ 582159 h 952637"/>
              <a:gd name="connsiteX20" fmla="*/ 1375900 w 5574158"/>
              <a:gd name="connsiteY20" fmla="*/ 635082 h 952637"/>
              <a:gd name="connsiteX21" fmla="*/ 1270061 w 5574158"/>
              <a:gd name="connsiteY21" fmla="*/ 670364 h 952637"/>
              <a:gd name="connsiteX22" fmla="*/ 1199503 w 5574158"/>
              <a:gd name="connsiteY22" fmla="*/ 688005 h 952637"/>
              <a:gd name="connsiteX23" fmla="*/ 970186 w 5574158"/>
              <a:gd name="connsiteY23" fmla="*/ 740929 h 952637"/>
              <a:gd name="connsiteX24" fmla="*/ 776149 w 5574158"/>
              <a:gd name="connsiteY24" fmla="*/ 758570 h 952637"/>
              <a:gd name="connsiteX25" fmla="*/ 670310 w 5574158"/>
              <a:gd name="connsiteY25" fmla="*/ 811494 h 952637"/>
              <a:gd name="connsiteX26" fmla="*/ 546832 w 5574158"/>
              <a:gd name="connsiteY26" fmla="*/ 864417 h 952637"/>
              <a:gd name="connsiteX27" fmla="*/ 476273 w 5574158"/>
              <a:gd name="connsiteY27" fmla="*/ 882058 h 952637"/>
              <a:gd name="connsiteX28" fmla="*/ 370435 w 5574158"/>
              <a:gd name="connsiteY28" fmla="*/ 917341 h 952637"/>
              <a:gd name="connsiteX29" fmla="*/ 317516 w 5574158"/>
              <a:gd name="connsiteY29" fmla="*/ 934982 h 952637"/>
              <a:gd name="connsiteX30" fmla="*/ 0 w 5574158"/>
              <a:gd name="connsiteY30"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58136 w 5574158"/>
              <a:gd name="connsiteY18" fmla="*/ 564517 h 952637"/>
              <a:gd name="connsiteX19" fmla="*/ 1649341 w 5574158"/>
              <a:gd name="connsiteY19" fmla="*/ 569066 h 952637"/>
              <a:gd name="connsiteX20" fmla="*/ 1605217 w 5574158"/>
              <a:gd name="connsiteY20" fmla="*/ 582159 h 952637"/>
              <a:gd name="connsiteX21" fmla="*/ 1375900 w 5574158"/>
              <a:gd name="connsiteY21" fmla="*/ 635082 h 952637"/>
              <a:gd name="connsiteX22" fmla="*/ 1270061 w 5574158"/>
              <a:gd name="connsiteY22" fmla="*/ 670364 h 952637"/>
              <a:gd name="connsiteX23" fmla="*/ 1199503 w 5574158"/>
              <a:gd name="connsiteY23" fmla="*/ 688005 h 952637"/>
              <a:gd name="connsiteX24" fmla="*/ 970186 w 5574158"/>
              <a:gd name="connsiteY24" fmla="*/ 740929 h 952637"/>
              <a:gd name="connsiteX25" fmla="*/ 776149 w 5574158"/>
              <a:gd name="connsiteY25" fmla="*/ 758570 h 952637"/>
              <a:gd name="connsiteX26" fmla="*/ 670310 w 5574158"/>
              <a:gd name="connsiteY26" fmla="*/ 811494 h 952637"/>
              <a:gd name="connsiteX27" fmla="*/ 546832 w 5574158"/>
              <a:gd name="connsiteY27" fmla="*/ 864417 h 952637"/>
              <a:gd name="connsiteX28" fmla="*/ 476273 w 5574158"/>
              <a:gd name="connsiteY28" fmla="*/ 882058 h 952637"/>
              <a:gd name="connsiteX29" fmla="*/ 370435 w 5574158"/>
              <a:gd name="connsiteY29" fmla="*/ 917341 h 952637"/>
              <a:gd name="connsiteX30" fmla="*/ 317516 w 5574158"/>
              <a:gd name="connsiteY30" fmla="*/ 934982 h 952637"/>
              <a:gd name="connsiteX31" fmla="*/ 0 w 5574158"/>
              <a:gd name="connsiteY31"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49341 w 5574158"/>
              <a:gd name="connsiteY18" fmla="*/ 569066 h 952637"/>
              <a:gd name="connsiteX19" fmla="*/ 1605217 w 5574158"/>
              <a:gd name="connsiteY19" fmla="*/ 582159 h 952637"/>
              <a:gd name="connsiteX20" fmla="*/ 1375900 w 5574158"/>
              <a:gd name="connsiteY20" fmla="*/ 635082 h 952637"/>
              <a:gd name="connsiteX21" fmla="*/ 1270061 w 5574158"/>
              <a:gd name="connsiteY21" fmla="*/ 670364 h 952637"/>
              <a:gd name="connsiteX22" fmla="*/ 1199503 w 5574158"/>
              <a:gd name="connsiteY22" fmla="*/ 688005 h 952637"/>
              <a:gd name="connsiteX23" fmla="*/ 970186 w 5574158"/>
              <a:gd name="connsiteY23" fmla="*/ 740929 h 952637"/>
              <a:gd name="connsiteX24" fmla="*/ 776149 w 5574158"/>
              <a:gd name="connsiteY24" fmla="*/ 758570 h 952637"/>
              <a:gd name="connsiteX25" fmla="*/ 670310 w 5574158"/>
              <a:gd name="connsiteY25" fmla="*/ 811494 h 952637"/>
              <a:gd name="connsiteX26" fmla="*/ 546832 w 5574158"/>
              <a:gd name="connsiteY26" fmla="*/ 864417 h 952637"/>
              <a:gd name="connsiteX27" fmla="*/ 476273 w 5574158"/>
              <a:gd name="connsiteY27" fmla="*/ 882058 h 952637"/>
              <a:gd name="connsiteX28" fmla="*/ 370435 w 5574158"/>
              <a:gd name="connsiteY28" fmla="*/ 917341 h 952637"/>
              <a:gd name="connsiteX29" fmla="*/ 317516 w 5574158"/>
              <a:gd name="connsiteY29" fmla="*/ 934982 h 952637"/>
              <a:gd name="connsiteX30" fmla="*/ 0 w 5574158"/>
              <a:gd name="connsiteY30"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05217 w 5574158"/>
              <a:gd name="connsiteY18" fmla="*/ 582159 h 952637"/>
              <a:gd name="connsiteX19" fmla="*/ 1375900 w 5574158"/>
              <a:gd name="connsiteY19" fmla="*/ 635082 h 952637"/>
              <a:gd name="connsiteX20" fmla="*/ 1270061 w 5574158"/>
              <a:gd name="connsiteY20" fmla="*/ 670364 h 952637"/>
              <a:gd name="connsiteX21" fmla="*/ 1199503 w 5574158"/>
              <a:gd name="connsiteY21" fmla="*/ 688005 h 952637"/>
              <a:gd name="connsiteX22" fmla="*/ 970186 w 5574158"/>
              <a:gd name="connsiteY22" fmla="*/ 740929 h 952637"/>
              <a:gd name="connsiteX23" fmla="*/ 776149 w 5574158"/>
              <a:gd name="connsiteY23" fmla="*/ 758570 h 952637"/>
              <a:gd name="connsiteX24" fmla="*/ 670310 w 5574158"/>
              <a:gd name="connsiteY24" fmla="*/ 811494 h 952637"/>
              <a:gd name="connsiteX25" fmla="*/ 546832 w 5574158"/>
              <a:gd name="connsiteY25" fmla="*/ 864417 h 952637"/>
              <a:gd name="connsiteX26" fmla="*/ 476273 w 5574158"/>
              <a:gd name="connsiteY26" fmla="*/ 882058 h 952637"/>
              <a:gd name="connsiteX27" fmla="*/ 370435 w 5574158"/>
              <a:gd name="connsiteY27" fmla="*/ 917341 h 952637"/>
              <a:gd name="connsiteX28" fmla="*/ 317516 w 5574158"/>
              <a:gd name="connsiteY28" fmla="*/ 934982 h 952637"/>
              <a:gd name="connsiteX29" fmla="*/ 0 w 5574158"/>
              <a:gd name="connsiteY29"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605217 w 5574158"/>
              <a:gd name="connsiteY17" fmla="*/ 582159 h 952637"/>
              <a:gd name="connsiteX18" fmla="*/ 1375900 w 5574158"/>
              <a:gd name="connsiteY18" fmla="*/ 635082 h 952637"/>
              <a:gd name="connsiteX19" fmla="*/ 1270061 w 5574158"/>
              <a:gd name="connsiteY19" fmla="*/ 670364 h 952637"/>
              <a:gd name="connsiteX20" fmla="*/ 1199503 w 5574158"/>
              <a:gd name="connsiteY20" fmla="*/ 688005 h 952637"/>
              <a:gd name="connsiteX21" fmla="*/ 970186 w 5574158"/>
              <a:gd name="connsiteY21" fmla="*/ 740929 h 952637"/>
              <a:gd name="connsiteX22" fmla="*/ 776149 w 5574158"/>
              <a:gd name="connsiteY22" fmla="*/ 758570 h 952637"/>
              <a:gd name="connsiteX23" fmla="*/ 670310 w 5574158"/>
              <a:gd name="connsiteY23" fmla="*/ 811494 h 952637"/>
              <a:gd name="connsiteX24" fmla="*/ 546832 w 5574158"/>
              <a:gd name="connsiteY24" fmla="*/ 864417 h 952637"/>
              <a:gd name="connsiteX25" fmla="*/ 476273 w 5574158"/>
              <a:gd name="connsiteY25" fmla="*/ 882058 h 952637"/>
              <a:gd name="connsiteX26" fmla="*/ 370435 w 5574158"/>
              <a:gd name="connsiteY26" fmla="*/ 917341 h 952637"/>
              <a:gd name="connsiteX27" fmla="*/ 317516 w 5574158"/>
              <a:gd name="connsiteY27" fmla="*/ 934982 h 952637"/>
              <a:gd name="connsiteX28" fmla="*/ 0 w 5574158"/>
              <a:gd name="connsiteY28"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1940372 w 5574158"/>
              <a:gd name="connsiteY15" fmla="*/ 493953 h 952637"/>
              <a:gd name="connsiteX16" fmla="*/ 1605217 w 5574158"/>
              <a:gd name="connsiteY16" fmla="*/ 582159 h 952637"/>
              <a:gd name="connsiteX17" fmla="*/ 1375900 w 5574158"/>
              <a:gd name="connsiteY17" fmla="*/ 635082 h 952637"/>
              <a:gd name="connsiteX18" fmla="*/ 1270061 w 5574158"/>
              <a:gd name="connsiteY18" fmla="*/ 670364 h 952637"/>
              <a:gd name="connsiteX19" fmla="*/ 1199503 w 5574158"/>
              <a:gd name="connsiteY19" fmla="*/ 688005 h 952637"/>
              <a:gd name="connsiteX20" fmla="*/ 970186 w 5574158"/>
              <a:gd name="connsiteY20" fmla="*/ 740929 h 952637"/>
              <a:gd name="connsiteX21" fmla="*/ 776149 w 5574158"/>
              <a:gd name="connsiteY21" fmla="*/ 758570 h 952637"/>
              <a:gd name="connsiteX22" fmla="*/ 670310 w 5574158"/>
              <a:gd name="connsiteY22" fmla="*/ 811494 h 952637"/>
              <a:gd name="connsiteX23" fmla="*/ 546832 w 5574158"/>
              <a:gd name="connsiteY23" fmla="*/ 864417 h 952637"/>
              <a:gd name="connsiteX24" fmla="*/ 476273 w 5574158"/>
              <a:gd name="connsiteY24" fmla="*/ 882058 h 952637"/>
              <a:gd name="connsiteX25" fmla="*/ 370435 w 5574158"/>
              <a:gd name="connsiteY25" fmla="*/ 917341 h 952637"/>
              <a:gd name="connsiteX26" fmla="*/ 317516 w 5574158"/>
              <a:gd name="connsiteY26" fmla="*/ 934982 h 952637"/>
              <a:gd name="connsiteX27" fmla="*/ 0 w 5574158"/>
              <a:gd name="connsiteY27"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1270061 w 5574158"/>
              <a:gd name="connsiteY17" fmla="*/ 670364 h 952637"/>
              <a:gd name="connsiteX18" fmla="*/ 1199503 w 5574158"/>
              <a:gd name="connsiteY18" fmla="*/ 688005 h 952637"/>
              <a:gd name="connsiteX19" fmla="*/ 970186 w 5574158"/>
              <a:gd name="connsiteY19" fmla="*/ 740929 h 952637"/>
              <a:gd name="connsiteX20" fmla="*/ 776149 w 5574158"/>
              <a:gd name="connsiteY20" fmla="*/ 758570 h 952637"/>
              <a:gd name="connsiteX21" fmla="*/ 670310 w 5574158"/>
              <a:gd name="connsiteY21" fmla="*/ 811494 h 952637"/>
              <a:gd name="connsiteX22" fmla="*/ 546832 w 5574158"/>
              <a:gd name="connsiteY22" fmla="*/ 864417 h 952637"/>
              <a:gd name="connsiteX23" fmla="*/ 476273 w 5574158"/>
              <a:gd name="connsiteY23" fmla="*/ 882058 h 952637"/>
              <a:gd name="connsiteX24" fmla="*/ 370435 w 5574158"/>
              <a:gd name="connsiteY24" fmla="*/ 917341 h 952637"/>
              <a:gd name="connsiteX25" fmla="*/ 317516 w 5574158"/>
              <a:gd name="connsiteY25" fmla="*/ 934982 h 952637"/>
              <a:gd name="connsiteX26" fmla="*/ 0 w 5574158"/>
              <a:gd name="connsiteY26"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1199503 w 5574158"/>
              <a:gd name="connsiteY17" fmla="*/ 688005 h 952637"/>
              <a:gd name="connsiteX18" fmla="*/ 970186 w 5574158"/>
              <a:gd name="connsiteY18" fmla="*/ 740929 h 952637"/>
              <a:gd name="connsiteX19" fmla="*/ 776149 w 5574158"/>
              <a:gd name="connsiteY19" fmla="*/ 758570 h 952637"/>
              <a:gd name="connsiteX20" fmla="*/ 670310 w 5574158"/>
              <a:gd name="connsiteY20" fmla="*/ 811494 h 952637"/>
              <a:gd name="connsiteX21" fmla="*/ 546832 w 5574158"/>
              <a:gd name="connsiteY21" fmla="*/ 864417 h 952637"/>
              <a:gd name="connsiteX22" fmla="*/ 476273 w 5574158"/>
              <a:gd name="connsiteY22" fmla="*/ 882058 h 952637"/>
              <a:gd name="connsiteX23" fmla="*/ 370435 w 5574158"/>
              <a:gd name="connsiteY23" fmla="*/ 917341 h 952637"/>
              <a:gd name="connsiteX24" fmla="*/ 317516 w 5574158"/>
              <a:gd name="connsiteY24" fmla="*/ 934982 h 952637"/>
              <a:gd name="connsiteX25" fmla="*/ 0 w 5574158"/>
              <a:gd name="connsiteY25"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776149 w 5574158"/>
              <a:gd name="connsiteY18" fmla="*/ 758570 h 952637"/>
              <a:gd name="connsiteX19" fmla="*/ 670310 w 5574158"/>
              <a:gd name="connsiteY19" fmla="*/ 811494 h 952637"/>
              <a:gd name="connsiteX20" fmla="*/ 546832 w 5574158"/>
              <a:gd name="connsiteY20" fmla="*/ 864417 h 952637"/>
              <a:gd name="connsiteX21" fmla="*/ 476273 w 5574158"/>
              <a:gd name="connsiteY21" fmla="*/ 882058 h 952637"/>
              <a:gd name="connsiteX22" fmla="*/ 370435 w 5574158"/>
              <a:gd name="connsiteY22" fmla="*/ 917341 h 952637"/>
              <a:gd name="connsiteX23" fmla="*/ 317516 w 5574158"/>
              <a:gd name="connsiteY23" fmla="*/ 934982 h 952637"/>
              <a:gd name="connsiteX24" fmla="*/ 0 w 5574158"/>
              <a:gd name="connsiteY24"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670310 w 5574158"/>
              <a:gd name="connsiteY18" fmla="*/ 811494 h 952637"/>
              <a:gd name="connsiteX19" fmla="*/ 546832 w 5574158"/>
              <a:gd name="connsiteY19" fmla="*/ 864417 h 952637"/>
              <a:gd name="connsiteX20" fmla="*/ 476273 w 5574158"/>
              <a:gd name="connsiteY20" fmla="*/ 882058 h 952637"/>
              <a:gd name="connsiteX21" fmla="*/ 370435 w 5574158"/>
              <a:gd name="connsiteY21" fmla="*/ 917341 h 952637"/>
              <a:gd name="connsiteX22" fmla="*/ 317516 w 5574158"/>
              <a:gd name="connsiteY22" fmla="*/ 934982 h 952637"/>
              <a:gd name="connsiteX23" fmla="*/ 0 w 5574158"/>
              <a:gd name="connsiteY23"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670310 w 5574158"/>
              <a:gd name="connsiteY18" fmla="*/ 811494 h 952637"/>
              <a:gd name="connsiteX19" fmla="*/ 653029 w 5574158"/>
              <a:gd name="connsiteY19" fmla="*/ 814334 h 952637"/>
              <a:gd name="connsiteX20" fmla="*/ 546832 w 5574158"/>
              <a:gd name="connsiteY20" fmla="*/ 864417 h 952637"/>
              <a:gd name="connsiteX21" fmla="*/ 476273 w 5574158"/>
              <a:gd name="connsiteY21" fmla="*/ 882058 h 952637"/>
              <a:gd name="connsiteX22" fmla="*/ 370435 w 5574158"/>
              <a:gd name="connsiteY22" fmla="*/ 917341 h 952637"/>
              <a:gd name="connsiteX23" fmla="*/ 317516 w 5574158"/>
              <a:gd name="connsiteY23" fmla="*/ 934982 h 952637"/>
              <a:gd name="connsiteX24" fmla="*/ 0 w 5574158"/>
              <a:gd name="connsiteY24"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653029 w 5574158"/>
              <a:gd name="connsiteY18" fmla="*/ 814334 h 952637"/>
              <a:gd name="connsiteX19" fmla="*/ 546832 w 5574158"/>
              <a:gd name="connsiteY19" fmla="*/ 864417 h 952637"/>
              <a:gd name="connsiteX20" fmla="*/ 476273 w 5574158"/>
              <a:gd name="connsiteY20" fmla="*/ 882058 h 952637"/>
              <a:gd name="connsiteX21" fmla="*/ 370435 w 5574158"/>
              <a:gd name="connsiteY21" fmla="*/ 917341 h 952637"/>
              <a:gd name="connsiteX22" fmla="*/ 317516 w 5574158"/>
              <a:gd name="connsiteY22" fmla="*/ 934982 h 952637"/>
              <a:gd name="connsiteX23" fmla="*/ 0 w 5574158"/>
              <a:gd name="connsiteY23"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546832 w 5574158"/>
              <a:gd name="connsiteY18" fmla="*/ 864417 h 952637"/>
              <a:gd name="connsiteX19" fmla="*/ 476273 w 5574158"/>
              <a:gd name="connsiteY19" fmla="*/ 882058 h 952637"/>
              <a:gd name="connsiteX20" fmla="*/ 370435 w 5574158"/>
              <a:gd name="connsiteY20" fmla="*/ 917341 h 952637"/>
              <a:gd name="connsiteX21" fmla="*/ 317516 w 5574158"/>
              <a:gd name="connsiteY21" fmla="*/ 934982 h 952637"/>
              <a:gd name="connsiteX22" fmla="*/ 0 w 5574158"/>
              <a:gd name="connsiteY22"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681241 w 5574158"/>
              <a:gd name="connsiteY10" fmla="*/ 229335 h 952637"/>
              <a:gd name="connsiteX11" fmla="*/ 2434284 w 5574158"/>
              <a:gd name="connsiteY11" fmla="*/ 246977 h 952637"/>
              <a:gd name="connsiteX12" fmla="*/ 2134409 w 5574158"/>
              <a:gd name="connsiteY12" fmla="*/ 388106 h 952637"/>
              <a:gd name="connsiteX13" fmla="*/ 1940372 w 5574158"/>
              <a:gd name="connsiteY13" fmla="*/ 493953 h 952637"/>
              <a:gd name="connsiteX14" fmla="*/ 1605217 w 5574158"/>
              <a:gd name="connsiteY14" fmla="*/ 582159 h 952637"/>
              <a:gd name="connsiteX15" fmla="*/ 1375900 w 5574158"/>
              <a:gd name="connsiteY15" fmla="*/ 635082 h 952637"/>
              <a:gd name="connsiteX16" fmla="*/ 970186 w 5574158"/>
              <a:gd name="connsiteY16" fmla="*/ 740929 h 952637"/>
              <a:gd name="connsiteX17" fmla="*/ 546832 w 5574158"/>
              <a:gd name="connsiteY17" fmla="*/ 864417 h 952637"/>
              <a:gd name="connsiteX18" fmla="*/ 476273 w 5574158"/>
              <a:gd name="connsiteY18" fmla="*/ 882058 h 952637"/>
              <a:gd name="connsiteX19" fmla="*/ 370435 w 5574158"/>
              <a:gd name="connsiteY19" fmla="*/ 917341 h 952637"/>
              <a:gd name="connsiteX20" fmla="*/ 317516 w 5574158"/>
              <a:gd name="connsiteY20" fmla="*/ 934982 h 952637"/>
              <a:gd name="connsiteX21" fmla="*/ 0 w 5574158"/>
              <a:gd name="connsiteY21"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051675 w 5574158"/>
              <a:gd name="connsiteY8" fmla="*/ 194053 h 952637"/>
              <a:gd name="connsiteX9" fmla="*/ 2681241 w 5574158"/>
              <a:gd name="connsiteY9" fmla="*/ 229335 h 952637"/>
              <a:gd name="connsiteX10" fmla="*/ 2434284 w 5574158"/>
              <a:gd name="connsiteY10" fmla="*/ 246977 h 952637"/>
              <a:gd name="connsiteX11" fmla="*/ 2134409 w 5574158"/>
              <a:gd name="connsiteY11" fmla="*/ 388106 h 952637"/>
              <a:gd name="connsiteX12" fmla="*/ 1940372 w 5574158"/>
              <a:gd name="connsiteY12" fmla="*/ 493953 h 952637"/>
              <a:gd name="connsiteX13" fmla="*/ 1605217 w 5574158"/>
              <a:gd name="connsiteY13" fmla="*/ 582159 h 952637"/>
              <a:gd name="connsiteX14" fmla="*/ 1375900 w 5574158"/>
              <a:gd name="connsiteY14" fmla="*/ 635082 h 952637"/>
              <a:gd name="connsiteX15" fmla="*/ 970186 w 5574158"/>
              <a:gd name="connsiteY15" fmla="*/ 740929 h 952637"/>
              <a:gd name="connsiteX16" fmla="*/ 546832 w 5574158"/>
              <a:gd name="connsiteY16" fmla="*/ 864417 h 952637"/>
              <a:gd name="connsiteX17" fmla="*/ 476273 w 5574158"/>
              <a:gd name="connsiteY17" fmla="*/ 882058 h 952637"/>
              <a:gd name="connsiteX18" fmla="*/ 370435 w 5574158"/>
              <a:gd name="connsiteY18" fmla="*/ 917341 h 952637"/>
              <a:gd name="connsiteX19" fmla="*/ 317516 w 5574158"/>
              <a:gd name="connsiteY19" fmla="*/ 934982 h 952637"/>
              <a:gd name="connsiteX20" fmla="*/ 0 w 5574158"/>
              <a:gd name="connsiteY20"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369190 w 5574158"/>
              <a:gd name="connsiteY6" fmla="*/ 141130 h 952637"/>
              <a:gd name="connsiteX7" fmla="*/ 3051675 w 5574158"/>
              <a:gd name="connsiteY7" fmla="*/ 194053 h 952637"/>
              <a:gd name="connsiteX8" fmla="*/ 2681241 w 5574158"/>
              <a:gd name="connsiteY8" fmla="*/ 229335 h 952637"/>
              <a:gd name="connsiteX9" fmla="*/ 2434284 w 5574158"/>
              <a:gd name="connsiteY9" fmla="*/ 246977 h 952637"/>
              <a:gd name="connsiteX10" fmla="*/ 2134409 w 5574158"/>
              <a:gd name="connsiteY10" fmla="*/ 388106 h 952637"/>
              <a:gd name="connsiteX11" fmla="*/ 1940372 w 5574158"/>
              <a:gd name="connsiteY11" fmla="*/ 493953 h 952637"/>
              <a:gd name="connsiteX12" fmla="*/ 1605217 w 5574158"/>
              <a:gd name="connsiteY12" fmla="*/ 582159 h 952637"/>
              <a:gd name="connsiteX13" fmla="*/ 1375900 w 5574158"/>
              <a:gd name="connsiteY13" fmla="*/ 635082 h 952637"/>
              <a:gd name="connsiteX14" fmla="*/ 970186 w 5574158"/>
              <a:gd name="connsiteY14" fmla="*/ 740929 h 952637"/>
              <a:gd name="connsiteX15" fmla="*/ 546832 w 5574158"/>
              <a:gd name="connsiteY15" fmla="*/ 864417 h 952637"/>
              <a:gd name="connsiteX16" fmla="*/ 476273 w 5574158"/>
              <a:gd name="connsiteY16" fmla="*/ 882058 h 952637"/>
              <a:gd name="connsiteX17" fmla="*/ 370435 w 5574158"/>
              <a:gd name="connsiteY17" fmla="*/ 917341 h 952637"/>
              <a:gd name="connsiteX18" fmla="*/ 317516 w 5574158"/>
              <a:gd name="connsiteY18" fmla="*/ 934982 h 952637"/>
              <a:gd name="connsiteX19" fmla="*/ 0 w 5574158"/>
              <a:gd name="connsiteY19"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369190 w 5574158"/>
              <a:gd name="connsiteY5" fmla="*/ 141130 h 952637"/>
              <a:gd name="connsiteX6" fmla="*/ 3051675 w 5574158"/>
              <a:gd name="connsiteY6" fmla="*/ 194053 h 952637"/>
              <a:gd name="connsiteX7" fmla="*/ 2681241 w 5574158"/>
              <a:gd name="connsiteY7" fmla="*/ 229335 h 952637"/>
              <a:gd name="connsiteX8" fmla="*/ 2434284 w 5574158"/>
              <a:gd name="connsiteY8" fmla="*/ 246977 h 952637"/>
              <a:gd name="connsiteX9" fmla="*/ 2134409 w 5574158"/>
              <a:gd name="connsiteY9" fmla="*/ 388106 h 952637"/>
              <a:gd name="connsiteX10" fmla="*/ 1940372 w 5574158"/>
              <a:gd name="connsiteY10" fmla="*/ 493953 h 952637"/>
              <a:gd name="connsiteX11" fmla="*/ 1605217 w 5574158"/>
              <a:gd name="connsiteY11" fmla="*/ 582159 h 952637"/>
              <a:gd name="connsiteX12" fmla="*/ 1375900 w 5574158"/>
              <a:gd name="connsiteY12" fmla="*/ 635082 h 952637"/>
              <a:gd name="connsiteX13" fmla="*/ 970186 w 5574158"/>
              <a:gd name="connsiteY13" fmla="*/ 740929 h 952637"/>
              <a:gd name="connsiteX14" fmla="*/ 546832 w 5574158"/>
              <a:gd name="connsiteY14" fmla="*/ 864417 h 952637"/>
              <a:gd name="connsiteX15" fmla="*/ 476273 w 5574158"/>
              <a:gd name="connsiteY15" fmla="*/ 882058 h 952637"/>
              <a:gd name="connsiteX16" fmla="*/ 370435 w 5574158"/>
              <a:gd name="connsiteY16" fmla="*/ 917341 h 952637"/>
              <a:gd name="connsiteX17" fmla="*/ 317516 w 5574158"/>
              <a:gd name="connsiteY17" fmla="*/ 934982 h 952637"/>
              <a:gd name="connsiteX18" fmla="*/ 0 w 5574158"/>
              <a:gd name="connsiteY18"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369190 w 5574158"/>
              <a:gd name="connsiteY4" fmla="*/ 141130 h 952637"/>
              <a:gd name="connsiteX5" fmla="*/ 3051675 w 5574158"/>
              <a:gd name="connsiteY5" fmla="*/ 194053 h 952637"/>
              <a:gd name="connsiteX6" fmla="*/ 2681241 w 5574158"/>
              <a:gd name="connsiteY6" fmla="*/ 229335 h 952637"/>
              <a:gd name="connsiteX7" fmla="*/ 2434284 w 5574158"/>
              <a:gd name="connsiteY7" fmla="*/ 246977 h 952637"/>
              <a:gd name="connsiteX8" fmla="*/ 2134409 w 5574158"/>
              <a:gd name="connsiteY8" fmla="*/ 388106 h 952637"/>
              <a:gd name="connsiteX9" fmla="*/ 1940372 w 5574158"/>
              <a:gd name="connsiteY9" fmla="*/ 493953 h 952637"/>
              <a:gd name="connsiteX10" fmla="*/ 1605217 w 5574158"/>
              <a:gd name="connsiteY10" fmla="*/ 582159 h 952637"/>
              <a:gd name="connsiteX11" fmla="*/ 1375900 w 5574158"/>
              <a:gd name="connsiteY11" fmla="*/ 635082 h 952637"/>
              <a:gd name="connsiteX12" fmla="*/ 970186 w 5574158"/>
              <a:gd name="connsiteY12" fmla="*/ 740929 h 952637"/>
              <a:gd name="connsiteX13" fmla="*/ 546832 w 5574158"/>
              <a:gd name="connsiteY13" fmla="*/ 864417 h 952637"/>
              <a:gd name="connsiteX14" fmla="*/ 476273 w 5574158"/>
              <a:gd name="connsiteY14" fmla="*/ 882058 h 952637"/>
              <a:gd name="connsiteX15" fmla="*/ 370435 w 5574158"/>
              <a:gd name="connsiteY15" fmla="*/ 917341 h 952637"/>
              <a:gd name="connsiteX16" fmla="*/ 317516 w 5574158"/>
              <a:gd name="connsiteY16" fmla="*/ 934982 h 952637"/>
              <a:gd name="connsiteX17" fmla="*/ 0 w 5574158"/>
              <a:gd name="connsiteY17"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91907 w 5574158"/>
              <a:gd name="connsiteY4" fmla="*/ 54716 h 952637"/>
              <a:gd name="connsiteX5" fmla="*/ 3369190 w 5574158"/>
              <a:gd name="connsiteY5" fmla="*/ 141130 h 952637"/>
              <a:gd name="connsiteX6" fmla="*/ 3051675 w 5574158"/>
              <a:gd name="connsiteY6" fmla="*/ 194053 h 952637"/>
              <a:gd name="connsiteX7" fmla="*/ 2681241 w 5574158"/>
              <a:gd name="connsiteY7" fmla="*/ 229335 h 952637"/>
              <a:gd name="connsiteX8" fmla="*/ 2434284 w 5574158"/>
              <a:gd name="connsiteY8" fmla="*/ 246977 h 952637"/>
              <a:gd name="connsiteX9" fmla="*/ 2134409 w 5574158"/>
              <a:gd name="connsiteY9" fmla="*/ 388106 h 952637"/>
              <a:gd name="connsiteX10" fmla="*/ 1940372 w 5574158"/>
              <a:gd name="connsiteY10" fmla="*/ 493953 h 952637"/>
              <a:gd name="connsiteX11" fmla="*/ 1605217 w 5574158"/>
              <a:gd name="connsiteY11" fmla="*/ 582159 h 952637"/>
              <a:gd name="connsiteX12" fmla="*/ 1375900 w 5574158"/>
              <a:gd name="connsiteY12" fmla="*/ 635082 h 952637"/>
              <a:gd name="connsiteX13" fmla="*/ 970186 w 5574158"/>
              <a:gd name="connsiteY13" fmla="*/ 740929 h 952637"/>
              <a:gd name="connsiteX14" fmla="*/ 546832 w 5574158"/>
              <a:gd name="connsiteY14" fmla="*/ 864417 h 952637"/>
              <a:gd name="connsiteX15" fmla="*/ 476273 w 5574158"/>
              <a:gd name="connsiteY15" fmla="*/ 882058 h 952637"/>
              <a:gd name="connsiteX16" fmla="*/ 370435 w 5574158"/>
              <a:gd name="connsiteY16" fmla="*/ 917341 h 952637"/>
              <a:gd name="connsiteX17" fmla="*/ 317516 w 5574158"/>
              <a:gd name="connsiteY17" fmla="*/ 934982 h 952637"/>
              <a:gd name="connsiteX18" fmla="*/ 0 w 5574158"/>
              <a:gd name="connsiteY18"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791907 w 5574158"/>
              <a:gd name="connsiteY3" fmla="*/ 54716 h 952637"/>
              <a:gd name="connsiteX4" fmla="*/ 3369190 w 5574158"/>
              <a:gd name="connsiteY4" fmla="*/ 141130 h 952637"/>
              <a:gd name="connsiteX5" fmla="*/ 3051675 w 5574158"/>
              <a:gd name="connsiteY5" fmla="*/ 194053 h 952637"/>
              <a:gd name="connsiteX6" fmla="*/ 2681241 w 5574158"/>
              <a:gd name="connsiteY6" fmla="*/ 229335 h 952637"/>
              <a:gd name="connsiteX7" fmla="*/ 2434284 w 5574158"/>
              <a:gd name="connsiteY7" fmla="*/ 246977 h 952637"/>
              <a:gd name="connsiteX8" fmla="*/ 2134409 w 5574158"/>
              <a:gd name="connsiteY8" fmla="*/ 388106 h 952637"/>
              <a:gd name="connsiteX9" fmla="*/ 1940372 w 5574158"/>
              <a:gd name="connsiteY9" fmla="*/ 493953 h 952637"/>
              <a:gd name="connsiteX10" fmla="*/ 1605217 w 5574158"/>
              <a:gd name="connsiteY10" fmla="*/ 582159 h 952637"/>
              <a:gd name="connsiteX11" fmla="*/ 1375900 w 5574158"/>
              <a:gd name="connsiteY11" fmla="*/ 635082 h 952637"/>
              <a:gd name="connsiteX12" fmla="*/ 970186 w 5574158"/>
              <a:gd name="connsiteY12" fmla="*/ 740929 h 952637"/>
              <a:gd name="connsiteX13" fmla="*/ 546832 w 5574158"/>
              <a:gd name="connsiteY13" fmla="*/ 864417 h 952637"/>
              <a:gd name="connsiteX14" fmla="*/ 476273 w 5574158"/>
              <a:gd name="connsiteY14" fmla="*/ 882058 h 952637"/>
              <a:gd name="connsiteX15" fmla="*/ 370435 w 5574158"/>
              <a:gd name="connsiteY15" fmla="*/ 917341 h 952637"/>
              <a:gd name="connsiteX16" fmla="*/ 317516 w 5574158"/>
              <a:gd name="connsiteY16" fmla="*/ 934982 h 952637"/>
              <a:gd name="connsiteX17" fmla="*/ 0 w 5574158"/>
              <a:gd name="connsiteY17"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369190 w 5574158"/>
              <a:gd name="connsiteY3" fmla="*/ 141130 h 952637"/>
              <a:gd name="connsiteX4" fmla="*/ 3051675 w 5574158"/>
              <a:gd name="connsiteY4" fmla="*/ 194053 h 952637"/>
              <a:gd name="connsiteX5" fmla="*/ 2681241 w 5574158"/>
              <a:gd name="connsiteY5" fmla="*/ 229335 h 952637"/>
              <a:gd name="connsiteX6" fmla="*/ 2434284 w 5574158"/>
              <a:gd name="connsiteY6" fmla="*/ 246977 h 952637"/>
              <a:gd name="connsiteX7" fmla="*/ 2134409 w 5574158"/>
              <a:gd name="connsiteY7" fmla="*/ 388106 h 952637"/>
              <a:gd name="connsiteX8" fmla="*/ 1940372 w 5574158"/>
              <a:gd name="connsiteY8" fmla="*/ 493953 h 952637"/>
              <a:gd name="connsiteX9" fmla="*/ 1605217 w 5574158"/>
              <a:gd name="connsiteY9" fmla="*/ 582159 h 952637"/>
              <a:gd name="connsiteX10" fmla="*/ 1375900 w 5574158"/>
              <a:gd name="connsiteY10" fmla="*/ 635082 h 952637"/>
              <a:gd name="connsiteX11" fmla="*/ 970186 w 5574158"/>
              <a:gd name="connsiteY11" fmla="*/ 740929 h 952637"/>
              <a:gd name="connsiteX12" fmla="*/ 546832 w 5574158"/>
              <a:gd name="connsiteY12" fmla="*/ 864417 h 952637"/>
              <a:gd name="connsiteX13" fmla="*/ 476273 w 5574158"/>
              <a:gd name="connsiteY13" fmla="*/ 882058 h 952637"/>
              <a:gd name="connsiteX14" fmla="*/ 370435 w 5574158"/>
              <a:gd name="connsiteY14" fmla="*/ 917341 h 952637"/>
              <a:gd name="connsiteX15" fmla="*/ 317516 w 5574158"/>
              <a:gd name="connsiteY15" fmla="*/ 934982 h 952637"/>
              <a:gd name="connsiteX16" fmla="*/ 0 w 5574158"/>
              <a:gd name="connsiteY16"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681241 w 5574158"/>
              <a:gd name="connsiteY4" fmla="*/ 229335 h 952637"/>
              <a:gd name="connsiteX5" fmla="*/ 2434284 w 5574158"/>
              <a:gd name="connsiteY5" fmla="*/ 246977 h 952637"/>
              <a:gd name="connsiteX6" fmla="*/ 2134409 w 5574158"/>
              <a:gd name="connsiteY6" fmla="*/ 388106 h 952637"/>
              <a:gd name="connsiteX7" fmla="*/ 1940372 w 5574158"/>
              <a:gd name="connsiteY7" fmla="*/ 493953 h 952637"/>
              <a:gd name="connsiteX8" fmla="*/ 1605217 w 5574158"/>
              <a:gd name="connsiteY8" fmla="*/ 582159 h 952637"/>
              <a:gd name="connsiteX9" fmla="*/ 1375900 w 5574158"/>
              <a:gd name="connsiteY9" fmla="*/ 635082 h 952637"/>
              <a:gd name="connsiteX10" fmla="*/ 970186 w 5574158"/>
              <a:gd name="connsiteY10" fmla="*/ 740929 h 952637"/>
              <a:gd name="connsiteX11" fmla="*/ 546832 w 5574158"/>
              <a:gd name="connsiteY11" fmla="*/ 864417 h 952637"/>
              <a:gd name="connsiteX12" fmla="*/ 476273 w 5574158"/>
              <a:gd name="connsiteY12" fmla="*/ 882058 h 952637"/>
              <a:gd name="connsiteX13" fmla="*/ 370435 w 5574158"/>
              <a:gd name="connsiteY13" fmla="*/ 917341 h 952637"/>
              <a:gd name="connsiteX14" fmla="*/ 317516 w 5574158"/>
              <a:gd name="connsiteY14" fmla="*/ 934982 h 952637"/>
              <a:gd name="connsiteX15" fmla="*/ 0 w 5574158"/>
              <a:gd name="connsiteY15"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34284 w 5574158"/>
              <a:gd name="connsiteY4" fmla="*/ 246977 h 952637"/>
              <a:gd name="connsiteX5" fmla="*/ 2134409 w 5574158"/>
              <a:gd name="connsiteY5" fmla="*/ 388106 h 952637"/>
              <a:gd name="connsiteX6" fmla="*/ 1940372 w 5574158"/>
              <a:gd name="connsiteY6" fmla="*/ 493953 h 952637"/>
              <a:gd name="connsiteX7" fmla="*/ 1605217 w 5574158"/>
              <a:gd name="connsiteY7" fmla="*/ 582159 h 952637"/>
              <a:gd name="connsiteX8" fmla="*/ 1375900 w 5574158"/>
              <a:gd name="connsiteY8" fmla="*/ 635082 h 952637"/>
              <a:gd name="connsiteX9" fmla="*/ 970186 w 5574158"/>
              <a:gd name="connsiteY9" fmla="*/ 740929 h 952637"/>
              <a:gd name="connsiteX10" fmla="*/ 546832 w 5574158"/>
              <a:gd name="connsiteY10" fmla="*/ 864417 h 952637"/>
              <a:gd name="connsiteX11" fmla="*/ 476273 w 5574158"/>
              <a:gd name="connsiteY11" fmla="*/ 882058 h 952637"/>
              <a:gd name="connsiteX12" fmla="*/ 370435 w 5574158"/>
              <a:gd name="connsiteY12" fmla="*/ 917341 h 952637"/>
              <a:gd name="connsiteX13" fmla="*/ 317516 w 5574158"/>
              <a:gd name="connsiteY13" fmla="*/ 934982 h 952637"/>
              <a:gd name="connsiteX14" fmla="*/ 0 w 5574158"/>
              <a:gd name="connsiteY14"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2134409 w 5574158"/>
              <a:gd name="connsiteY5" fmla="*/ 388106 h 952637"/>
              <a:gd name="connsiteX6" fmla="*/ 1940372 w 5574158"/>
              <a:gd name="connsiteY6" fmla="*/ 493953 h 952637"/>
              <a:gd name="connsiteX7" fmla="*/ 1605217 w 5574158"/>
              <a:gd name="connsiteY7" fmla="*/ 582159 h 952637"/>
              <a:gd name="connsiteX8" fmla="*/ 1375900 w 5574158"/>
              <a:gd name="connsiteY8" fmla="*/ 635082 h 952637"/>
              <a:gd name="connsiteX9" fmla="*/ 970186 w 5574158"/>
              <a:gd name="connsiteY9" fmla="*/ 740929 h 952637"/>
              <a:gd name="connsiteX10" fmla="*/ 546832 w 5574158"/>
              <a:gd name="connsiteY10" fmla="*/ 864417 h 952637"/>
              <a:gd name="connsiteX11" fmla="*/ 476273 w 5574158"/>
              <a:gd name="connsiteY11" fmla="*/ 882058 h 952637"/>
              <a:gd name="connsiteX12" fmla="*/ 370435 w 5574158"/>
              <a:gd name="connsiteY12" fmla="*/ 917341 h 952637"/>
              <a:gd name="connsiteX13" fmla="*/ 317516 w 5574158"/>
              <a:gd name="connsiteY13" fmla="*/ 934982 h 952637"/>
              <a:gd name="connsiteX14" fmla="*/ 0 w 5574158"/>
              <a:gd name="connsiteY14"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1940372 w 5574158"/>
              <a:gd name="connsiteY5" fmla="*/ 493953 h 952637"/>
              <a:gd name="connsiteX6" fmla="*/ 1605217 w 5574158"/>
              <a:gd name="connsiteY6" fmla="*/ 582159 h 952637"/>
              <a:gd name="connsiteX7" fmla="*/ 1375900 w 5574158"/>
              <a:gd name="connsiteY7" fmla="*/ 635082 h 952637"/>
              <a:gd name="connsiteX8" fmla="*/ 970186 w 5574158"/>
              <a:gd name="connsiteY8" fmla="*/ 740929 h 952637"/>
              <a:gd name="connsiteX9" fmla="*/ 546832 w 5574158"/>
              <a:gd name="connsiteY9" fmla="*/ 864417 h 952637"/>
              <a:gd name="connsiteX10" fmla="*/ 476273 w 5574158"/>
              <a:gd name="connsiteY10" fmla="*/ 882058 h 952637"/>
              <a:gd name="connsiteX11" fmla="*/ 370435 w 5574158"/>
              <a:gd name="connsiteY11" fmla="*/ 917341 h 952637"/>
              <a:gd name="connsiteX12" fmla="*/ 317516 w 5574158"/>
              <a:gd name="connsiteY12" fmla="*/ 934982 h 952637"/>
              <a:gd name="connsiteX13" fmla="*/ 0 w 5574158"/>
              <a:gd name="connsiteY13"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1605217 w 5574158"/>
              <a:gd name="connsiteY5" fmla="*/ 582159 h 952637"/>
              <a:gd name="connsiteX6" fmla="*/ 1375900 w 5574158"/>
              <a:gd name="connsiteY6" fmla="*/ 635082 h 952637"/>
              <a:gd name="connsiteX7" fmla="*/ 970186 w 5574158"/>
              <a:gd name="connsiteY7" fmla="*/ 740929 h 952637"/>
              <a:gd name="connsiteX8" fmla="*/ 546832 w 5574158"/>
              <a:gd name="connsiteY8" fmla="*/ 864417 h 952637"/>
              <a:gd name="connsiteX9" fmla="*/ 476273 w 5574158"/>
              <a:gd name="connsiteY9" fmla="*/ 882058 h 952637"/>
              <a:gd name="connsiteX10" fmla="*/ 370435 w 5574158"/>
              <a:gd name="connsiteY10" fmla="*/ 917341 h 952637"/>
              <a:gd name="connsiteX11" fmla="*/ 317516 w 5574158"/>
              <a:gd name="connsiteY11" fmla="*/ 934982 h 952637"/>
              <a:gd name="connsiteX12" fmla="*/ 0 w 5574158"/>
              <a:gd name="connsiteY12"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1375900 w 5574158"/>
              <a:gd name="connsiteY5" fmla="*/ 635082 h 952637"/>
              <a:gd name="connsiteX6" fmla="*/ 970186 w 5574158"/>
              <a:gd name="connsiteY6" fmla="*/ 740929 h 952637"/>
              <a:gd name="connsiteX7" fmla="*/ 546832 w 5574158"/>
              <a:gd name="connsiteY7" fmla="*/ 864417 h 952637"/>
              <a:gd name="connsiteX8" fmla="*/ 476273 w 5574158"/>
              <a:gd name="connsiteY8" fmla="*/ 882058 h 952637"/>
              <a:gd name="connsiteX9" fmla="*/ 370435 w 5574158"/>
              <a:gd name="connsiteY9" fmla="*/ 917341 h 952637"/>
              <a:gd name="connsiteX10" fmla="*/ 317516 w 5574158"/>
              <a:gd name="connsiteY10" fmla="*/ 934982 h 952637"/>
              <a:gd name="connsiteX11" fmla="*/ 0 w 5574158"/>
              <a:gd name="connsiteY11"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970186 w 5574158"/>
              <a:gd name="connsiteY5" fmla="*/ 740929 h 952637"/>
              <a:gd name="connsiteX6" fmla="*/ 546832 w 5574158"/>
              <a:gd name="connsiteY6" fmla="*/ 864417 h 952637"/>
              <a:gd name="connsiteX7" fmla="*/ 476273 w 5574158"/>
              <a:gd name="connsiteY7" fmla="*/ 882058 h 952637"/>
              <a:gd name="connsiteX8" fmla="*/ 370435 w 5574158"/>
              <a:gd name="connsiteY8" fmla="*/ 917341 h 952637"/>
              <a:gd name="connsiteX9" fmla="*/ 317516 w 5574158"/>
              <a:gd name="connsiteY9" fmla="*/ 934982 h 952637"/>
              <a:gd name="connsiteX10" fmla="*/ 0 w 5574158"/>
              <a:gd name="connsiteY10"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288290 w 5574158"/>
              <a:gd name="connsiteY4" fmla="*/ 523201 h 952637"/>
              <a:gd name="connsiteX5" fmla="*/ 970186 w 5574158"/>
              <a:gd name="connsiteY5" fmla="*/ 740929 h 952637"/>
              <a:gd name="connsiteX6" fmla="*/ 546832 w 5574158"/>
              <a:gd name="connsiteY6" fmla="*/ 864417 h 952637"/>
              <a:gd name="connsiteX7" fmla="*/ 476273 w 5574158"/>
              <a:gd name="connsiteY7" fmla="*/ 882058 h 952637"/>
              <a:gd name="connsiteX8" fmla="*/ 370435 w 5574158"/>
              <a:gd name="connsiteY8" fmla="*/ 917341 h 952637"/>
              <a:gd name="connsiteX9" fmla="*/ 317516 w 5574158"/>
              <a:gd name="connsiteY9" fmla="*/ 934982 h 952637"/>
              <a:gd name="connsiteX10" fmla="*/ 0 w 5574158"/>
              <a:gd name="connsiteY10"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2288290 w 5574158"/>
              <a:gd name="connsiteY3" fmla="*/ 523201 h 952637"/>
              <a:gd name="connsiteX4" fmla="*/ 970186 w 5574158"/>
              <a:gd name="connsiteY4" fmla="*/ 740929 h 952637"/>
              <a:gd name="connsiteX5" fmla="*/ 546832 w 5574158"/>
              <a:gd name="connsiteY5" fmla="*/ 864417 h 952637"/>
              <a:gd name="connsiteX6" fmla="*/ 476273 w 5574158"/>
              <a:gd name="connsiteY6" fmla="*/ 882058 h 952637"/>
              <a:gd name="connsiteX7" fmla="*/ 370435 w 5574158"/>
              <a:gd name="connsiteY7" fmla="*/ 917341 h 952637"/>
              <a:gd name="connsiteX8" fmla="*/ 317516 w 5574158"/>
              <a:gd name="connsiteY8" fmla="*/ 934982 h 952637"/>
              <a:gd name="connsiteX9" fmla="*/ 0 w 5574158"/>
              <a:gd name="connsiteY9" fmla="*/ 952623 h 952637"/>
              <a:gd name="connsiteX0" fmla="*/ 5574158 w 5574158"/>
              <a:gd name="connsiteY0" fmla="*/ 0 h 952637"/>
              <a:gd name="connsiteX1" fmla="*/ 3986581 w 5574158"/>
              <a:gd name="connsiteY1" fmla="*/ 17642 h 952637"/>
              <a:gd name="connsiteX2" fmla="*/ 3014069 w 5574158"/>
              <a:gd name="connsiteY2" fmla="*/ 126843 h 952637"/>
              <a:gd name="connsiteX3" fmla="*/ 2288290 w 5574158"/>
              <a:gd name="connsiteY3" fmla="*/ 523201 h 952637"/>
              <a:gd name="connsiteX4" fmla="*/ 970186 w 5574158"/>
              <a:gd name="connsiteY4" fmla="*/ 740929 h 952637"/>
              <a:gd name="connsiteX5" fmla="*/ 546832 w 5574158"/>
              <a:gd name="connsiteY5" fmla="*/ 864417 h 952637"/>
              <a:gd name="connsiteX6" fmla="*/ 476273 w 5574158"/>
              <a:gd name="connsiteY6" fmla="*/ 882058 h 952637"/>
              <a:gd name="connsiteX7" fmla="*/ 370435 w 5574158"/>
              <a:gd name="connsiteY7" fmla="*/ 917341 h 952637"/>
              <a:gd name="connsiteX8" fmla="*/ 317516 w 5574158"/>
              <a:gd name="connsiteY8" fmla="*/ 934982 h 952637"/>
              <a:gd name="connsiteX9" fmla="*/ 0 w 5574158"/>
              <a:gd name="connsiteY9" fmla="*/ 952623 h 952637"/>
              <a:gd name="connsiteX0" fmla="*/ 5574158 w 5574158"/>
              <a:gd name="connsiteY0" fmla="*/ 58558 h 1011195"/>
              <a:gd name="connsiteX1" fmla="*/ 4440348 w 5574158"/>
              <a:gd name="connsiteY1" fmla="*/ 0 h 1011195"/>
              <a:gd name="connsiteX2" fmla="*/ 3014069 w 5574158"/>
              <a:gd name="connsiteY2" fmla="*/ 185401 h 1011195"/>
              <a:gd name="connsiteX3" fmla="*/ 2288290 w 5574158"/>
              <a:gd name="connsiteY3" fmla="*/ 581759 h 1011195"/>
              <a:gd name="connsiteX4" fmla="*/ 970186 w 5574158"/>
              <a:gd name="connsiteY4" fmla="*/ 799487 h 1011195"/>
              <a:gd name="connsiteX5" fmla="*/ 546832 w 5574158"/>
              <a:gd name="connsiteY5" fmla="*/ 922975 h 1011195"/>
              <a:gd name="connsiteX6" fmla="*/ 476273 w 5574158"/>
              <a:gd name="connsiteY6" fmla="*/ 940616 h 1011195"/>
              <a:gd name="connsiteX7" fmla="*/ 370435 w 5574158"/>
              <a:gd name="connsiteY7" fmla="*/ 975899 h 1011195"/>
              <a:gd name="connsiteX8" fmla="*/ 317516 w 5574158"/>
              <a:gd name="connsiteY8" fmla="*/ 993540 h 1011195"/>
              <a:gd name="connsiteX9" fmla="*/ 0 w 5574158"/>
              <a:gd name="connsiteY9" fmla="*/ 1011181 h 1011195"/>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546832 w 5574158"/>
              <a:gd name="connsiteY5" fmla="*/ 927413 h 1015633"/>
              <a:gd name="connsiteX6" fmla="*/ 476273 w 5574158"/>
              <a:gd name="connsiteY6" fmla="*/ 945054 h 1015633"/>
              <a:gd name="connsiteX7" fmla="*/ 370435 w 5574158"/>
              <a:gd name="connsiteY7" fmla="*/ 980337 h 1015633"/>
              <a:gd name="connsiteX8" fmla="*/ 317516 w 5574158"/>
              <a:gd name="connsiteY8" fmla="*/ 997978 h 1015633"/>
              <a:gd name="connsiteX9" fmla="*/ 0 w 5574158"/>
              <a:gd name="connsiteY9" fmla="*/ 1015619 h 1015633"/>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546832 w 5574158"/>
              <a:gd name="connsiteY5" fmla="*/ 927413 h 1015633"/>
              <a:gd name="connsiteX6" fmla="*/ 370435 w 5574158"/>
              <a:gd name="connsiteY6" fmla="*/ 980337 h 1015633"/>
              <a:gd name="connsiteX7" fmla="*/ 317516 w 5574158"/>
              <a:gd name="connsiteY7" fmla="*/ 997978 h 1015633"/>
              <a:gd name="connsiteX8" fmla="*/ 0 w 5574158"/>
              <a:gd name="connsiteY8" fmla="*/ 1015619 h 1015633"/>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546832 w 5574158"/>
              <a:gd name="connsiteY5" fmla="*/ 927413 h 1015633"/>
              <a:gd name="connsiteX6" fmla="*/ 317516 w 5574158"/>
              <a:gd name="connsiteY6" fmla="*/ 997978 h 1015633"/>
              <a:gd name="connsiteX7" fmla="*/ 0 w 5574158"/>
              <a:gd name="connsiteY7" fmla="*/ 1015619 h 1015633"/>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317516 w 5574158"/>
              <a:gd name="connsiteY5" fmla="*/ 997978 h 1015633"/>
              <a:gd name="connsiteX6" fmla="*/ 0 w 5574158"/>
              <a:gd name="connsiteY6" fmla="*/ 1015619 h 1015633"/>
              <a:gd name="connsiteX0" fmla="*/ 5574158 w 5574158"/>
              <a:gd name="connsiteY0" fmla="*/ 62996 h 1032138"/>
              <a:gd name="connsiteX1" fmla="*/ 4440348 w 5574158"/>
              <a:gd name="connsiteY1" fmla="*/ 4438 h 1032138"/>
              <a:gd name="connsiteX2" fmla="*/ 3014069 w 5574158"/>
              <a:gd name="connsiteY2" fmla="*/ 189839 h 1032138"/>
              <a:gd name="connsiteX3" fmla="*/ 2288290 w 5574158"/>
              <a:gd name="connsiteY3" fmla="*/ 586197 h 1032138"/>
              <a:gd name="connsiteX4" fmla="*/ 970186 w 5574158"/>
              <a:gd name="connsiteY4" fmla="*/ 803925 h 1032138"/>
              <a:gd name="connsiteX5" fmla="*/ 317516 w 5574158"/>
              <a:gd name="connsiteY5" fmla="*/ 997978 h 1032138"/>
              <a:gd name="connsiteX6" fmla="*/ 0 w 5574158"/>
              <a:gd name="connsiteY6" fmla="*/ 1015619 h 1032138"/>
              <a:gd name="connsiteX0" fmla="*/ 5574158 w 5574158"/>
              <a:gd name="connsiteY0" fmla="*/ 62996 h 1015619"/>
              <a:gd name="connsiteX1" fmla="*/ 4440348 w 5574158"/>
              <a:gd name="connsiteY1" fmla="*/ 4438 h 1015619"/>
              <a:gd name="connsiteX2" fmla="*/ 3014069 w 5574158"/>
              <a:gd name="connsiteY2" fmla="*/ 189839 h 1015619"/>
              <a:gd name="connsiteX3" fmla="*/ 2288290 w 5574158"/>
              <a:gd name="connsiteY3" fmla="*/ 586197 h 1015619"/>
              <a:gd name="connsiteX4" fmla="*/ 970186 w 5574158"/>
              <a:gd name="connsiteY4" fmla="*/ 803925 h 1015619"/>
              <a:gd name="connsiteX5" fmla="*/ 518752 w 5574158"/>
              <a:gd name="connsiteY5" fmla="*/ 926541 h 1015619"/>
              <a:gd name="connsiteX6" fmla="*/ 0 w 5574158"/>
              <a:gd name="connsiteY6" fmla="*/ 1015619 h 1015619"/>
              <a:gd name="connsiteX0" fmla="*/ 5585995 w 5585995"/>
              <a:gd name="connsiteY0" fmla="*/ 62996 h 927458"/>
              <a:gd name="connsiteX1" fmla="*/ 4452185 w 5585995"/>
              <a:gd name="connsiteY1" fmla="*/ 4438 h 927458"/>
              <a:gd name="connsiteX2" fmla="*/ 3025906 w 5585995"/>
              <a:gd name="connsiteY2" fmla="*/ 189839 h 927458"/>
              <a:gd name="connsiteX3" fmla="*/ 2300127 w 5585995"/>
              <a:gd name="connsiteY3" fmla="*/ 586197 h 927458"/>
              <a:gd name="connsiteX4" fmla="*/ 982023 w 5585995"/>
              <a:gd name="connsiteY4" fmla="*/ 803925 h 927458"/>
              <a:gd name="connsiteX5" fmla="*/ 530589 w 5585995"/>
              <a:gd name="connsiteY5" fmla="*/ 926541 h 927458"/>
              <a:gd name="connsiteX6" fmla="*/ 0 w 5585995"/>
              <a:gd name="connsiteY6" fmla="*/ 863219 h 927458"/>
              <a:gd name="connsiteX0" fmla="*/ 5585995 w 5585995"/>
              <a:gd name="connsiteY0" fmla="*/ 62996 h 863219"/>
              <a:gd name="connsiteX1" fmla="*/ 4452185 w 5585995"/>
              <a:gd name="connsiteY1" fmla="*/ 4438 h 863219"/>
              <a:gd name="connsiteX2" fmla="*/ 3025906 w 5585995"/>
              <a:gd name="connsiteY2" fmla="*/ 189839 h 863219"/>
              <a:gd name="connsiteX3" fmla="*/ 2300127 w 5585995"/>
              <a:gd name="connsiteY3" fmla="*/ 586197 h 863219"/>
              <a:gd name="connsiteX4" fmla="*/ 982023 w 5585995"/>
              <a:gd name="connsiteY4" fmla="*/ 803925 h 863219"/>
              <a:gd name="connsiteX5" fmla="*/ 0 w 5585995"/>
              <a:gd name="connsiteY5" fmla="*/ 863219 h 863219"/>
              <a:gd name="connsiteX0" fmla="*/ 5585995 w 5585995"/>
              <a:gd name="connsiteY0" fmla="*/ 62996 h 863219"/>
              <a:gd name="connsiteX1" fmla="*/ 4452185 w 5585995"/>
              <a:gd name="connsiteY1" fmla="*/ 4438 h 863219"/>
              <a:gd name="connsiteX2" fmla="*/ 3025906 w 5585995"/>
              <a:gd name="connsiteY2" fmla="*/ 189839 h 863219"/>
              <a:gd name="connsiteX3" fmla="*/ 2300127 w 5585995"/>
              <a:gd name="connsiteY3" fmla="*/ 586197 h 863219"/>
              <a:gd name="connsiteX4" fmla="*/ 982023 w 5585995"/>
              <a:gd name="connsiteY4" fmla="*/ 803925 h 863219"/>
              <a:gd name="connsiteX5" fmla="*/ 0 w 5585995"/>
              <a:gd name="connsiteY5" fmla="*/ 863219 h 863219"/>
              <a:gd name="connsiteX0" fmla="*/ 5585995 w 5585995"/>
              <a:gd name="connsiteY0" fmla="*/ 62996 h 863219"/>
              <a:gd name="connsiteX1" fmla="*/ 4452185 w 5585995"/>
              <a:gd name="connsiteY1" fmla="*/ 4438 h 863219"/>
              <a:gd name="connsiteX2" fmla="*/ 3025906 w 5585995"/>
              <a:gd name="connsiteY2" fmla="*/ 189839 h 863219"/>
              <a:gd name="connsiteX3" fmla="*/ 2300127 w 5585995"/>
              <a:gd name="connsiteY3" fmla="*/ 586197 h 863219"/>
              <a:gd name="connsiteX4" fmla="*/ 1096451 w 5585995"/>
              <a:gd name="connsiteY4" fmla="*/ 756300 h 863219"/>
              <a:gd name="connsiteX5" fmla="*/ 0 w 5585995"/>
              <a:gd name="connsiteY5" fmla="*/ 863219 h 863219"/>
              <a:gd name="connsiteX0" fmla="*/ 5404489 w 5404489"/>
              <a:gd name="connsiteY0" fmla="*/ 62996 h 758492"/>
              <a:gd name="connsiteX1" fmla="*/ 4270679 w 5404489"/>
              <a:gd name="connsiteY1" fmla="*/ 4438 h 758492"/>
              <a:gd name="connsiteX2" fmla="*/ 2844400 w 5404489"/>
              <a:gd name="connsiteY2" fmla="*/ 189839 h 758492"/>
              <a:gd name="connsiteX3" fmla="*/ 2118621 w 5404489"/>
              <a:gd name="connsiteY3" fmla="*/ 586197 h 758492"/>
              <a:gd name="connsiteX4" fmla="*/ 914945 w 5404489"/>
              <a:gd name="connsiteY4" fmla="*/ 756300 h 758492"/>
              <a:gd name="connsiteX5" fmla="*/ 0 w 5404489"/>
              <a:gd name="connsiteY5" fmla="*/ 691769 h 758492"/>
              <a:gd name="connsiteX0" fmla="*/ 5404489 w 5404489"/>
              <a:gd name="connsiteY0" fmla="*/ 62996 h 786600"/>
              <a:gd name="connsiteX1" fmla="*/ 4270679 w 5404489"/>
              <a:gd name="connsiteY1" fmla="*/ 4438 h 786600"/>
              <a:gd name="connsiteX2" fmla="*/ 2844400 w 5404489"/>
              <a:gd name="connsiteY2" fmla="*/ 189839 h 786600"/>
              <a:gd name="connsiteX3" fmla="*/ 2118621 w 5404489"/>
              <a:gd name="connsiteY3" fmla="*/ 586197 h 786600"/>
              <a:gd name="connsiteX4" fmla="*/ 792625 w 5404489"/>
              <a:gd name="connsiteY4" fmla="*/ 784875 h 786600"/>
              <a:gd name="connsiteX5" fmla="*/ 0 w 5404489"/>
              <a:gd name="connsiteY5" fmla="*/ 691769 h 786600"/>
              <a:gd name="connsiteX0" fmla="*/ 5437788 w 5437788"/>
              <a:gd name="connsiteY0" fmla="*/ 62996 h 784935"/>
              <a:gd name="connsiteX1" fmla="*/ 4303978 w 5437788"/>
              <a:gd name="connsiteY1" fmla="*/ 4438 h 784935"/>
              <a:gd name="connsiteX2" fmla="*/ 2877699 w 5437788"/>
              <a:gd name="connsiteY2" fmla="*/ 189839 h 784935"/>
              <a:gd name="connsiteX3" fmla="*/ 2151920 w 5437788"/>
              <a:gd name="connsiteY3" fmla="*/ 586197 h 784935"/>
              <a:gd name="connsiteX4" fmla="*/ 825924 w 5437788"/>
              <a:gd name="connsiteY4" fmla="*/ 784875 h 784935"/>
              <a:gd name="connsiteX5" fmla="*/ 68812 w 5437788"/>
              <a:gd name="connsiteY5" fmla="*/ 608250 h 784935"/>
              <a:gd name="connsiteX6" fmla="*/ 33299 w 5437788"/>
              <a:gd name="connsiteY6" fmla="*/ 691769 h 784935"/>
              <a:gd name="connsiteX0" fmla="*/ 5404489 w 5404489"/>
              <a:gd name="connsiteY0" fmla="*/ 62996 h 787113"/>
              <a:gd name="connsiteX1" fmla="*/ 4270679 w 5404489"/>
              <a:gd name="connsiteY1" fmla="*/ 4438 h 787113"/>
              <a:gd name="connsiteX2" fmla="*/ 2844400 w 5404489"/>
              <a:gd name="connsiteY2" fmla="*/ 189839 h 787113"/>
              <a:gd name="connsiteX3" fmla="*/ 2118621 w 5404489"/>
              <a:gd name="connsiteY3" fmla="*/ 586197 h 787113"/>
              <a:gd name="connsiteX4" fmla="*/ 792625 w 5404489"/>
              <a:gd name="connsiteY4" fmla="*/ 784875 h 787113"/>
              <a:gd name="connsiteX5" fmla="*/ 0 w 5404489"/>
              <a:gd name="connsiteY5" fmla="*/ 691769 h 787113"/>
              <a:gd name="connsiteX0" fmla="*/ 5459730 w 5459730"/>
              <a:gd name="connsiteY0" fmla="*/ 62996 h 784924"/>
              <a:gd name="connsiteX1" fmla="*/ 4325920 w 5459730"/>
              <a:gd name="connsiteY1" fmla="*/ 4438 h 784924"/>
              <a:gd name="connsiteX2" fmla="*/ 2899641 w 5459730"/>
              <a:gd name="connsiteY2" fmla="*/ 189839 h 784924"/>
              <a:gd name="connsiteX3" fmla="*/ 2173862 w 5459730"/>
              <a:gd name="connsiteY3" fmla="*/ 586197 h 784924"/>
              <a:gd name="connsiteX4" fmla="*/ 847866 w 5459730"/>
              <a:gd name="connsiteY4" fmla="*/ 784875 h 784924"/>
              <a:gd name="connsiteX5" fmla="*/ 0 w 5459730"/>
              <a:gd name="connsiteY5" fmla="*/ 606044 h 784924"/>
              <a:gd name="connsiteX0" fmla="*/ 5459730 w 5459730"/>
              <a:gd name="connsiteY0" fmla="*/ 62996 h 784923"/>
              <a:gd name="connsiteX1" fmla="*/ 4325920 w 5459730"/>
              <a:gd name="connsiteY1" fmla="*/ 4438 h 784923"/>
              <a:gd name="connsiteX2" fmla="*/ 2899641 w 5459730"/>
              <a:gd name="connsiteY2" fmla="*/ 189839 h 784923"/>
              <a:gd name="connsiteX3" fmla="*/ 2173862 w 5459730"/>
              <a:gd name="connsiteY3" fmla="*/ 586197 h 784923"/>
              <a:gd name="connsiteX4" fmla="*/ 847866 w 5459730"/>
              <a:gd name="connsiteY4" fmla="*/ 784875 h 784923"/>
              <a:gd name="connsiteX5" fmla="*/ 0 w 5459730"/>
              <a:gd name="connsiteY5" fmla="*/ 606044 h 784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9730" h="784923">
                <a:moveTo>
                  <a:pt x="5459730" y="62996"/>
                </a:moveTo>
                <a:cubicBezTo>
                  <a:pt x="5081793" y="43477"/>
                  <a:pt x="4752601" y="-16702"/>
                  <a:pt x="4325920" y="4438"/>
                </a:cubicBezTo>
                <a:cubicBezTo>
                  <a:pt x="3899239" y="25578"/>
                  <a:pt x="3258317" y="92879"/>
                  <a:pt x="2899641" y="189839"/>
                </a:cubicBezTo>
                <a:cubicBezTo>
                  <a:pt x="2540965" y="286799"/>
                  <a:pt x="2573696" y="486231"/>
                  <a:pt x="2173862" y="586197"/>
                </a:cubicBezTo>
                <a:cubicBezTo>
                  <a:pt x="1826947" y="677343"/>
                  <a:pt x="1210176" y="781567"/>
                  <a:pt x="847866" y="784875"/>
                </a:cubicBezTo>
                <a:cubicBezTo>
                  <a:pt x="485556" y="788183"/>
                  <a:pt x="247991" y="620679"/>
                  <a:pt x="0" y="606044"/>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29" name="Text Box 1034"/>
          <p:cNvSpPr txBox="1">
            <a:spLocks noChangeArrowheads="1"/>
          </p:cNvSpPr>
          <p:nvPr/>
        </p:nvSpPr>
        <p:spPr bwMode="auto">
          <a:xfrm rot="20340982">
            <a:off x="3616686" y="3840640"/>
            <a:ext cx="1096374"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3. Attack</a:t>
            </a:r>
          </a:p>
        </p:txBody>
      </p:sp>
      <p:sp>
        <p:nvSpPr>
          <p:cNvPr id="35" name="Freeform 34"/>
          <p:cNvSpPr/>
          <p:nvPr/>
        </p:nvSpPr>
        <p:spPr>
          <a:xfrm>
            <a:off x="3540640" y="3528232"/>
            <a:ext cx="1451406" cy="945068"/>
          </a:xfrm>
          <a:custGeom>
            <a:avLst/>
            <a:gdLst>
              <a:gd name="connsiteX0" fmla="*/ 1622856 w 1622856"/>
              <a:gd name="connsiteY0" fmla="*/ 0 h 988039"/>
              <a:gd name="connsiteX1" fmla="*/ 1605217 w 1622856"/>
              <a:gd name="connsiteY1" fmla="*/ 370464 h 988039"/>
              <a:gd name="connsiteX2" fmla="*/ 1569937 w 1622856"/>
              <a:gd name="connsiteY2" fmla="*/ 423387 h 988039"/>
              <a:gd name="connsiteX3" fmla="*/ 1499378 w 1622856"/>
              <a:gd name="connsiteY3" fmla="*/ 564517 h 988039"/>
              <a:gd name="connsiteX4" fmla="*/ 1464099 w 1622856"/>
              <a:gd name="connsiteY4" fmla="*/ 617440 h 988039"/>
              <a:gd name="connsiteX5" fmla="*/ 1305341 w 1622856"/>
              <a:gd name="connsiteY5" fmla="*/ 688005 h 988039"/>
              <a:gd name="connsiteX6" fmla="*/ 1164223 w 1622856"/>
              <a:gd name="connsiteY6" fmla="*/ 723287 h 988039"/>
              <a:gd name="connsiteX7" fmla="*/ 1111304 w 1622856"/>
              <a:gd name="connsiteY7" fmla="*/ 740928 h 988039"/>
              <a:gd name="connsiteX8" fmla="*/ 970186 w 1622856"/>
              <a:gd name="connsiteY8" fmla="*/ 758569 h 988039"/>
              <a:gd name="connsiteX9" fmla="*/ 881987 w 1622856"/>
              <a:gd name="connsiteY9" fmla="*/ 776210 h 988039"/>
              <a:gd name="connsiteX10" fmla="*/ 670310 w 1622856"/>
              <a:gd name="connsiteY10" fmla="*/ 793852 h 988039"/>
              <a:gd name="connsiteX11" fmla="*/ 299876 w 1622856"/>
              <a:gd name="connsiteY11" fmla="*/ 917340 h 988039"/>
              <a:gd name="connsiteX12" fmla="*/ 105839 w 1622856"/>
              <a:gd name="connsiteY12" fmla="*/ 970263 h 988039"/>
              <a:gd name="connsiteX13" fmla="*/ 0 w 1622856"/>
              <a:gd name="connsiteY13" fmla="*/ 987904 h 988039"/>
              <a:gd name="connsiteX0" fmla="*/ 1622856 w 1622856"/>
              <a:gd name="connsiteY0" fmla="*/ 0 h 988039"/>
              <a:gd name="connsiteX1" fmla="*/ 1605217 w 1622856"/>
              <a:gd name="connsiteY1" fmla="*/ 370464 h 988039"/>
              <a:gd name="connsiteX2" fmla="*/ 1569937 w 1622856"/>
              <a:gd name="connsiteY2" fmla="*/ 423387 h 988039"/>
              <a:gd name="connsiteX3" fmla="*/ 1464099 w 1622856"/>
              <a:gd name="connsiteY3" fmla="*/ 617440 h 988039"/>
              <a:gd name="connsiteX4" fmla="*/ 1305341 w 1622856"/>
              <a:gd name="connsiteY4" fmla="*/ 688005 h 988039"/>
              <a:gd name="connsiteX5" fmla="*/ 1164223 w 1622856"/>
              <a:gd name="connsiteY5" fmla="*/ 723287 h 988039"/>
              <a:gd name="connsiteX6" fmla="*/ 1111304 w 1622856"/>
              <a:gd name="connsiteY6" fmla="*/ 740928 h 988039"/>
              <a:gd name="connsiteX7" fmla="*/ 970186 w 1622856"/>
              <a:gd name="connsiteY7" fmla="*/ 758569 h 988039"/>
              <a:gd name="connsiteX8" fmla="*/ 881987 w 1622856"/>
              <a:gd name="connsiteY8" fmla="*/ 776210 h 988039"/>
              <a:gd name="connsiteX9" fmla="*/ 670310 w 1622856"/>
              <a:gd name="connsiteY9" fmla="*/ 793852 h 988039"/>
              <a:gd name="connsiteX10" fmla="*/ 299876 w 1622856"/>
              <a:gd name="connsiteY10" fmla="*/ 917340 h 988039"/>
              <a:gd name="connsiteX11" fmla="*/ 105839 w 1622856"/>
              <a:gd name="connsiteY11" fmla="*/ 970263 h 988039"/>
              <a:gd name="connsiteX12" fmla="*/ 0 w 1622856"/>
              <a:gd name="connsiteY12" fmla="*/ 987904 h 988039"/>
              <a:gd name="connsiteX0" fmla="*/ 1622856 w 1622856"/>
              <a:gd name="connsiteY0" fmla="*/ 0 h 988039"/>
              <a:gd name="connsiteX1" fmla="*/ 1605217 w 1622856"/>
              <a:gd name="connsiteY1" fmla="*/ 370464 h 988039"/>
              <a:gd name="connsiteX2" fmla="*/ 1464099 w 1622856"/>
              <a:gd name="connsiteY2" fmla="*/ 617440 h 988039"/>
              <a:gd name="connsiteX3" fmla="*/ 1305341 w 1622856"/>
              <a:gd name="connsiteY3" fmla="*/ 688005 h 988039"/>
              <a:gd name="connsiteX4" fmla="*/ 1164223 w 1622856"/>
              <a:gd name="connsiteY4" fmla="*/ 723287 h 988039"/>
              <a:gd name="connsiteX5" fmla="*/ 1111304 w 1622856"/>
              <a:gd name="connsiteY5" fmla="*/ 740928 h 988039"/>
              <a:gd name="connsiteX6" fmla="*/ 970186 w 1622856"/>
              <a:gd name="connsiteY6" fmla="*/ 758569 h 988039"/>
              <a:gd name="connsiteX7" fmla="*/ 881987 w 1622856"/>
              <a:gd name="connsiteY7" fmla="*/ 776210 h 988039"/>
              <a:gd name="connsiteX8" fmla="*/ 670310 w 1622856"/>
              <a:gd name="connsiteY8" fmla="*/ 793852 h 988039"/>
              <a:gd name="connsiteX9" fmla="*/ 299876 w 1622856"/>
              <a:gd name="connsiteY9" fmla="*/ 917340 h 988039"/>
              <a:gd name="connsiteX10" fmla="*/ 105839 w 1622856"/>
              <a:gd name="connsiteY10" fmla="*/ 970263 h 988039"/>
              <a:gd name="connsiteX11" fmla="*/ 0 w 1622856"/>
              <a:gd name="connsiteY11" fmla="*/ 987904 h 988039"/>
              <a:gd name="connsiteX0" fmla="*/ 1622856 w 1622856"/>
              <a:gd name="connsiteY0" fmla="*/ 0 h 988039"/>
              <a:gd name="connsiteX1" fmla="*/ 1605217 w 1622856"/>
              <a:gd name="connsiteY1" fmla="*/ 370464 h 988039"/>
              <a:gd name="connsiteX2" fmla="*/ 1464099 w 1622856"/>
              <a:gd name="connsiteY2" fmla="*/ 617440 h 988039"/>
              <a:gd name="connsiteX3" fmla="*/ 1164223 w 1622856"/>
              <a:gd name="connsiteY3" fmla="*/ 723287 h 988039"/>
              <a:gd name="connsiteX4" fmla="*/ 1111304 w 1622856"/>
              <a:gd name="connsiteY4" fmla="*/ 740928 h 988039"/>
              <a:gd name="connsiteX5" fmla="*/ 970186 w 1622856"/>
              <a:gd name="connsiteY5" fmla="*/ 758569 h 988039"/>
              <a:gd name="connsiteX6" fmla="*/ 881987 w 1622856"/>
              <a:gd name="connsiteY6" fmla="*/ 776210 h 988039"/>
              <a:gd name="connsiteX7" fmla="*/ 670310 w 1622856"/>
              <a:gd name="connsiteY7" fmla="*/ 793852 h 988039"/>
              <a:gd name="connsiteX8" fmla="*/ 299876 w 1622856"/>
              <a:gd name="connsiteY8" fmla="*/ 917340 h 988039"/>
              <a:gd name="connsiteX9" fmla="*/ 105839 w 1622856"/>
              <a:gd name="connsiteY9" fmla="*/ 970263 h 988039"/>
              <a:gd name="connsiteX10" fmla="*/ 0 w 1622856"/>
              <a:gd name="connsiteY10" fmla="*/ 987904 h 988039"/>
              <a:gd name="connsiteX0" fmla="*/ 1622856 w 1622856"/>
              <a:gd name="connsiteY0" fmla="*/ 0 h 988039"/>
              <a:gd name="connsiteX1" fmla="*/ 1605217 w 1622856"/>
              <a:gd name="connsiteY1" fmla="*/ 370464 h 988039"/>
              <a:gd name="connsiteX2" fmla="*/ 1464099 w 1622856"/>
              <a:gd name="connsiteY2" fmla="*/ 617440 h 988039"/>
              <a:gd name="connsiteX3" fmla="*/ 1164223 w 1622856"/>
              <a:gd name="connsiteY3" fmla="*/ 723287 h 988039"/>
              <a:gd name="connsiteX4" fmla="*/ 970186 w 1622856"/>
              <a:gd name="connsiteY4" fmla="*/ 758569 h 988039"/>
              <a:gd name="connsiteX5" fmla="*/ 881987 w 1622856"/>
              <a:gd name="connsiteY5" fmla="*/ 776210 h 988039"/>
              <a:gd name="connsiteX6" fmla="*/ 670310 w 1622856"/>
              <a:gd name="connsiteY6" fmla="*/ 793852 h 988039"/>
              <a:gd name="connsiteX7" fmla="*/ 299876 w 1622856"/>
              <a:gd name="connsiteY7" fmla="*/ 917340 h 988039"/>
              <a:gd name="connsiteX8" fmla="*/ 105839 w 1622856"/>
              <a:gd name="connsiteY8" fmla="*/ 970263 h 988039"/>
              <a:gd name="connsiteX9" fmla="*/ 0 w 1622856"/>
              <a:gd name="connsiteY9" fmla="*/ 987904 h 988039"/>
              <a:gd name="connsiteX0" fmla="*/ 1622856 w 1622856"/>
              <a:gd name="connsiteY0" fmla="*/ 0 h 988039"/>
              <a:gd name="connsiteX1" fmla="*/ 1605217 w 1622856"/>
              <a:gd name="connsiteY1" fmla="*/ 370464 h 988039"/>
              <a:gd name="connsiteX2" fmla="*/ 1464099 w 1622856"/>
              <a:gd name="connsiteY2" fmla="*/ 617440 h 988039"/>
              <a:gd name="connsiteX3" fmla="*/ 1164223 w 1622856"/>
              <a:gd name="connsiteY3" fmla="*/ 723287 h 988039"/>
              <a:gd name="connsiteX4" fmla="*/ 881987 w 1622856"/>
              <a:gd name="connsiteY4" fmla="*/ 776210 h 988039"/>
              <a:gd name="connsiteX5" fmla="*/ 670310 w 1622856"/>
              <a:gd name="connsiteY5" fmla="*/ 793852 h 988039"/>
              <a:gd name="connsiteX6" fmla="*/ 299876 w 1622856"/>
              <a:gd name="connsiteY6" fmla="*/ 917340 h 988039"/>
              <a:gd name="connsiteX7" fmla="*/ 105839 w 1622856"/>
              <a:gd name="connsiteY7" fmla="*/ 970263 h 988039"/>
              <a:gd name="connsiteX8" fmla="*/ 0 w 1622856"/>
              <a:gd name="connsiteY8" fmla="*/ 987904 h 988039"/>
              <a:gd name="connsiteX0" fmla="*/ 1622856 w 1622856"/>
              <a:gd name="connsiteY0" fmla="*/ 0 h 988039"/>
              <a:gd name="connsiteX1" fmla="*/ 1605217 w 1622856"/>
              <a:gd name="connsiteY1" fmla="*/ 370464 h 988039"/>
              <a:gd name="connsiteX2" fmla="*/ 1464099 w 1622856"/>
              <a:gd name="connsiteY2" fmla="*/ 617440 h 988039"/>
              <a:gd name="connsiteX3" fmla="*/ 1164223 w 1622856"/>
              <a:gd name="connsiteY3" fmla="*/ 723287 h 988039"/>
              <a:gd name="connsiteX4" fmla="*/ 881987 w 1622856"/>
              <a:gd name="connsiteY4" fmla="*/ 776210 h 988039"/>
              <a:gd name="connsiteX5" fmla="*/ 299876 w 1622856"/>
              <a:gd name="connsiteY5" fmla="*/ 917340 h 988039"/>
              <a:gd name="connsiteX6" fmla="*/ 105839 w 1622856"/>
              <a:gd name="connsiteY6" fmla="*/ 970263 h 988039"/>
              <a:gd name="connsiteX7" fmla="*/ 0 w 1622856"/>
              <a:gd name="connsiteY7" fmla="*/ 987904 h 988039"/>
              <a:gd name="connsiteX0" fmla="*/ 1622856 w 1622856"/>
              <a:gd name="connsiteY0" fmla="*/ 0 h 987904"/>
              <a:gd name="connsiteX1" fmla="*/ 1605217 w 1622856"/>
              <a:gd name="connsiteY1" fmla="*/ 370464 h 987904"/>
              <a:gd name="connsiteX2" fmla="*/ 1464099 w 1622856"/>
              <a:gd name="connsiteY2" fmla="*/ 617440 h 987904"/>
              <a:gd name="connsiteX3" fmla="*/ 1164223 w 1622856"/>
              <a:gd name="connsiteY3" fmla="*/ 723287 h 987904"/>
              <a:gd name="connsiteX4" fmla="*/ 881987 w 1622856"/>
              <a:gd name="connsiteY4" fmla="*/ 776210 h 987904"/>
              <a:gd name="connsiteX5" fmla="*/ 299876 w 1622856"/>
              <a:gd name="connsiteY5" fmla="*/ 917340 h 987904"/>
              <a:gd name="connsiteX6" fmla="*/ 0 w 1622856"/>
              <a:gd name="connsiteY6" fmla="*/ 987904 h 987904"/>
              <a:gd name="connsiteX0" fmla="*/ 1622856 w 1622856"/>
              <a:gd name="connsiteY0" fmla="*/ 0 h 987904"/>
              <a:gd name="connsiteX1" fmla="*/ 1605217 w 1622856"/>
              <a:gd name="connsiteY1" fmla="*/ 370464 h 987904"/>
              <a:gd name="connsiteX2" fmla="*/ 1464099 w 1622856"/>
              <a:gd name="connsiteY2" fmla="*/ 617440 h 987904"/>
              <a:gd name="connsiteX3" fmla="*/ 1164223 w 1622856"/>
              <a:gd name="connsiteY3" fmla="*/ 723287 h 987904"/>
              <a:gd name="connsiteX4" fmla="*/ 299876 w 1622856"/>
              <a:gd name="connsiteY4" fmla="*/ 917340 h 987904"/>
              <a:gd name="connsiteX5" fmla="*/ 0 w 1622856"/>
              <a:gd name="connsiteY5" fmla="*/ 987904 h 987904"/>
              <a:gd name="connsiteX0" fmla="*/ 1622856 w 1622856"/>
              <a:gd name="connsiteY0" fmla="*/ 0 h 987904"/>
              <a:gd name="connsiteX1" fmla="*/ 1605217 w 1622856"/>
              <a:gd name="connsiteY1" fmla="*/ 370464 h 987904"/>
              <a:gd name="connsiteX2" fmla="*/ 1464099 w 1622856"/>
              <a:gd name="connsiteY2" fmla="*/ 617440 h 987904"/>
              <a:gd name="connsiteX3" fmla="*/ 299876 w 1622856"/>
              <a:gd name="connsiteY3" fmla="*/ 917340 h 987904"/>
              <a:gd name="connsiteX4" fmla="*/ 0 w 1622856"/>
              <a:gd name="connsiteY4" fmla="*/ 987904 h 987904"/>
              <a:gd name="connsiteX0" fmla="*/ 1622856 w 1622856"/>
              <a:gd name="connsiteY0" fmla="*/ 0 h 987904"/>
              <a:gd name="connsiteX1" fmla="*/ 1464099 w 1622856"/>
              <a:gd name="connsiteY1" fmla="*/ 617440 h 987904"/>
              <a:gd name="connsiteX2" fmla="*/ 299876 w 1622856"/>
              <a:gd name="connsiteY2" fmla="*/ 917340 h 987904"/>
              <a:gd name="connsiteX3" fmla="*/ 0 w 1622856"/>
              <a:gd name="connsiteY3" fmla="*/ 987904 h 987904"/>
              <a:gd name="connsiteX0" fmla="*/ 1622856 w 1622856"/>
              <a:gd name="connsiteY0" fmla="*/ 0 h 987904"/>
              <a:gd name="connsiteX1" fmla="*/ 1207573 w 1622856"/>
              <a:gd name="connsiteY1" fmla="*/ 729443 h 987904"/>
              <a:gd name="connsiteX2" fmla="*/ 1464099 w 1622856"/>
              <a:gd name="connsiteY2" fmla="*/ 617440 h 987904"/>
              <a:gd name="connsiteX3" fmla="*/ 299876 w 1622856"/>
              <a:gd name="connsiteY3" fmla="*/ 917340 h 987904"/>
              <a:gd name="connsiteX4" fmla="*/ 0 w 1622856"/>
              <a:gd name="connsiteY4" fmla="*/ 987904 h 987904"/>
              <a:gd name="connsiteX0" fmla="*/ 1622856 w 1622856"/>
              <a:gd name="connsiteY0" fmla="*/ 0 h 987904"/>
              <a:gd name="connsiteX1" fmla="*/ 1464099 w 1622856"/>
              <a:gd name="connsiteY1" fmla="*/ 617440 h 987904"/>
              <a:gd name="connsiteX2" fmla="*/ 299876 w 1622856"/>
              <a:gd name="connsiteY2" fmla="*/ 917340 h 987904"/>
              <a:gd name="connsiteX3" fmla="*/ 0 w 1622856"/>
              <a:gd name="connsiteY3" fmla="*/ 987904 h 987904"/>
              <a:gd name="connsiteX0" fmla="*/ 1622856 w 1625805"/>
              <a:gd name="connsiteY0" fmla="*/ 0 h 987904"/>
              <a:gd name="connsiteX1" fmla="*/ 1487911 w 1625805"/>
              <a:gd name="connsiteY1" fmla="*/ 731740 h 987904"/>
              <a:gd name="connsiteX2" fmla="*/ 299876 w 1625805"/>
              <a:gd name="connsiteY2" fmla="*/ 917340 h 987904"/>
              <a:gd name="connsiteX3" fmla="*/ 0 w 1625805"/>
              <a:gd name="connsiteY3" fmla="*/ 987904 h 987904"/>
              <a:gd name="connsiteX0" fmla="*/ 1622856 w 1622856"/>
              <a:gd name="connsiteY0" fmla="*/ 0 h 987904"/>
              <a:gd name="connsiteX1" fmla="*/ 1487911 w 1622856"/>
              <a:gd name="connsiteY1" fmla="*/ 731740 h 987904"/>
              <a:gd name="connsiteX2" fmla="*/ 704689 w 1622856"/>
              <a:gd name="connsiteY2" fmla="*/ 912578 h 987904"/>
              <a:gd name="connsiteX3" fmla="*/ 0 w 1622856"/>
              <a:gd name="connsiteY3" fmla="*/ 987904 h 987904"/>
              <a:gd name="connsiteX0" fmla="*/ 1622856 w 1622856"/>
              <a:gd name="connsiteY0" fmla="*/ 0 h 987904"/>
              <a:gd name="connsiteX1" fmla="*/ 1487911 w 1622856"/>
              <a:gd name="connsiteY1" fmla="*/ 731740 h 987904"/>
              <a:gd name="connsiteX2" fmla="*/ 704689 w 1622856"/>
              <a:gd name="connsiteY2" fmla="*/ 912578 h 987904"/>
              <a:gd name="connsiteX3" fmla="*/ 0 w 1622856"/>
              <a:gd name="connsiteY3" fmla="*/ 987904 h 987904"/>
              <a:gd name="connsiteX0" fmla="*/ 1622856 w 1622856"/>
              <a:gd name="connsiteY0" fmla="*/ 0 h 987904"/>
              <a:gd name="connsiteX1" fmla="*/ 1487911 w 1622856"/>
              <a:gd name="connsiteY1" fmla="*/ 731740 h 987904"/>
              <a:gd name="connsiteX2" fmla="*/ 738027 w 1622856"/>
              <a:gd name="connsiteY2" fmla="*/ 879241 h 987904"/>
              <a:gd name="connsiteX3" fmla="*/ 0 w 1622856"/>
              <a:gd name="connsiteY3" fmla="*/ 987904 h 987904"/>
              <a:gd name="connsiteX0" fmla="*/ 1622856 w 1622856"/>
              <a:gd name="connsiteY0" fmla="*/ 0 h 987904"/>
              <a:gd name="connsiteX1" fmla="*/ 1487911 w 1622856"/>
              <a:gd name="connsiteY1" fmla="*/ 731740 h 987904"/>
              <a:gd name="connsiteX2" fmla="*/ 738027 w 1622856"/>
              <a:gd name="connsiteY2" fmla="*/ 879241 h 987904"/>
              <a:gd name="connsiteX3" fmla="*/ 231260 w 1622856"/>
              <a:gd name="connsiteY3" fmla="*/ 943756 h 987904"/>
              <a:gd name="connsiteX4" fmla="*/ 0 w 1622856"/>
              <a:gd name="connsiteY4" fmla="*/ 987904 h 987904"/>
              <a:gd name="connsiteX0" fmla="*/ 1622856 w 1622856"/>
              <a:gd name="connsiteY0" fmla="*/ 0 h 987904"/>
              <a:gd name="connsiteX1" fmla="*/ 1487911 w 1622856"/>
              <a:gd name="connsiteY1" fmla="*/ 731740 h 987904"/>
              <a:gd name="connsiteX2" fmla="*/ 738027 w 1622856"/>
              <a:gd name="connsiteY2" fmla="*/ 879241 h 987904"/>
              <a:gd name="connsiteX3" fmla="*/ 231260 w 1622856"/>
              <a:gd name="connsiteY3" fmla="*/ 943756 h 987904"/>
              <a:gd name="connsiteX4" fmla="*/ 0 w 1622856"/>
              <a:gd name="connsiteY4" fmla="*/ 987904 h 987904"/>
              <a:gd name="connsiteX0" fmla="*/ 1622856 w 1622856"/>
              <a:gd name="connsiteY0" fmla="*/ 0 h 987904"/>
              <a:gd name="connsiteX1" fmla="*/ 1487911 w 1622856"/>
              <a:gd name="connsiteY1" fmla="*/ 731740 h 987904"/>
              <a:gd name="connsiteX2" fmla="*/ 738027 w 1622856"/>
              <a:gd name="connsiteY2" fmla="*/ 879241 h 987904"/>
              <a:gd name="connsiteX3" fmla="*/ 0 w 1622856"/>
              <a:gd name="connsiteY3" fmla="*/ 987904 h 987904"/>
              <a:gd name="connsiteX0" fmla="*/ 1451406 w 1451406"/>
              <a:gd name="connsiteY0" fmla="*/ 0 h 945041"/>
              <a:gd name="connsiteX1" fmla="*/ 1316461 w 1451406"/>
              <a:gd name="connsiteY1" fmla="*/ 731740 h 945041"/>
              <a:gd name="connsiteX2" fmla="*/ 566577 w 1451406"/>
              <a:gd name="connsiteY2" fmla="*/ 879241 h 945041"/>
              <a:gd name="connsiteX3" fmla="*/ 0 w 1451406"/>
              <a:gd name="connsiteY3" fmla="*/ 945041 h 945041"/>
              <a:gd name="connsiteX0" fmla="*/ 1451406 w 1451406"/>
              <a:gd name="connsiteY0" fmla="*/ 0 h 945041"/>
              <a:gd name="connsiteX1" fmla="*/ 1316461 w 1451406"/>
              <a:gd name="connsiteY1" fmla="*/ 731740 h 945041"/>
              <a:gd name="connsiteX2" fmla="*/ 566577 w 1451406"/>
              <a:gd name="connsiteY2" fmla="*/ 879241 h 945041"/>
              <a:gd name="connsiteX3" fmla="*/ 0 w 1451406"/>
              <a:gd name="connsiteY3" fmla="*/ 945041 h 945041"/>
              <a:gd name="connsiteX0" fmla="*/ 1451406 w 1451406"/>
              <a:gd name="connsiteY0" fmla="*/ 0 h 945041"/>
              <a:gd name="connsiteX1" fmla="*/ 1316461 w 1451406"/>
              <a:gd name="connsiteY1" fmla="*/ 731740 h 945041"/>
              <a:gd name="connsiteX2" fmla="*/ 576102 w 1451406"/>
              <a:gd name="connsiteY2" fmla="*/ 922104 h 945041"/>
              <a:gd name="connsiteX3" fmla="*/ 0 w 1451406"/>
              <a:gd name="connsiteY3" fmla="*/ 945041 h 945041"/>
              <a:gd name="connsiteX0" fmla="*/ 1451406 w 1451406"/>
              <a:gd name="connsiteY0" fmla="*/ 0 h 945041"/>
              <a:gd name="connsiteX1" fmla="*/ 1316461 w 1451406"/>
              <a:gd name="connsiteY1" fmla="*/ 731740 h 945041"/>
              <a:gd name="connsiteX2" fmla="*/ 618964 w 1451406"/>
              <a:gd name="connsiteY2" fmla="*/ 888766 h 945041"/>
              <a:gd name="connsiteX3" fmla="*/ 0 w 1451406"/>
              <a:gd name="connsiteY3" fmla="*/ 945041 h 945041"/>
              <a:gd name="connsiteX0" fmla="*/ 1451406 w 1451406"/>
              <a:gd name="connsiteY0" fmla="*/ 0 h 945068"/>
              <a:gd name="connsiteX1" fmla="*/ 1316461 w 1451406"/>
              <a:gd name="connsiteY1" fmla="*/ 731740 h 945068"/>
              <a:gd name="connsiteX2" fmla="*/ 618964 w 1451406"/>
              <a:gd name="connsiteY2" fmla="*/ 888766 h 945068"/>
              <a:gd name="connsiteX3" fmla="*/ 0 w 1451406"/>
              <a:gd name="connsiteY3" fmla="*/ 945041 h 945068"/>
            </a:gdLst>
            <a:ahLst/>
            <a:cxnLst>
              <a:cxn ang="0">
                <a:pos x="connsiteX0" y="connsiteY0"/>
              </a:cxn>
              <a:cxn ang="0">
                <a:pos x="connsiteX1" y="connsiteY1"/>
              </a:cxn>
              <a:cxn ang="0">
                <a:pos x="connsiteX2" y="connsiteY2"/>
              </a:cxn>
              <a:cxn ang="0">
                <a:pos x="connsiteX3" y="connsiteY3"/>
              </a:cxn>
            </a:cxnLst>
            <a:rect l="l" t="t" r="r" b="b"/>
            <a:pathLst>
              <a:path w="1451406" h="945068">
                <a:moveTo>
                  <a:pt x="1451406" y="0"/>
                </a:moveTo>
                <a:cubicBezTo>
                  <a:pt x="1418332" y="128633"/>
                  <a:pt x="1455201" y="583612"/>
                  <a:pt x="1316461" y="731740"/>
                </a:cubicBezTo>
                <a:cubicBezTo>
                  <a:pt x="1177721" y="879868"/>
                  <a:pt x="847899" y="867503"/>
                  <a:pt x="618964" y="888766"/>
                </a:cubicBezTo>
                <a:cubicBezTo>
                  <a:pt x="397645" y="909322"/>
                  <a:pt x="187094" y="946216"/>
                  <a:pt x="0" y="945041"/>
                </a:cubicBezTo>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36" name="Oval 35"/>
          <p:cNvSpPr/>
          <p:nvPr/>
        </p:nvSpPr>
        <p:spPr>
          <a:xfrm>
            <a:off x="4038600" y="2895600"/>
            <a:ext cx="1981200" cy="609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2932358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AC4DDA7C-95EF-4120-88C1-9543E2EE04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Rephaim Valley (aerial view from the north)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24" name="Text Box 1029"/>
          <p:cNvSpPr txBox="1">
            <a:spLocks noChangeArrowheads="1"/>
          </p:cNvSpPr>
          <p:nvPr/>
        </p:nvSpPr>
        <p:spPr bwMode="auto">
          <a:xfrm>
            <a:off x="0" y="838200"/>
            <a:ext cx="132480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Bethlehem</a:t>
            </a:r>
          </a:p>
        </p:txBody>
      </p:sp>
      <p:sp>
        <p:nvSpPr>
          <p:cNvPr id="25" name="Text Box 1030"/>
          <p:cNvSpPr txBox="1">
            <a:spLocks noChangeArrowheads="1"/>
          </p:cNvSpPr>
          <p:nvPr/>
        </p:nvSpPr>
        <p:spPr bwMode="auto">
          <a:xfrm>
            <a:off x="1981200" y="1276290"/>
            <a:ext cx="1099755"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Beit</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Jalla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6" name="Text Box 1031"/>
          <p:cNvSpPr txBox="1">
            <a:spLocks noChangeArrowheads="1"/>
          </p:cNvSpPr>
          <p:nvPr/>
        </p:nvSpPr>
        <p:spPr bwMode="auto">
          <a:xfrm>
            <a:off x="1752600" y="1962090"/>
            <a:ext cx="247483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Mount/Baal-perazim?</a:t>
            </a:r>
          </a:p>
        </p:txBody>
      </p:sp>
      <p:sp>
        <p:nvSpPr>
          <p:cNvPr id="27" name="Text Box 1032"/>
          <p:cNvSpPr txBox="1">
            <a:spLocks noChangeArrowheads="1"/>
          </p:cNvSpPr>
          <p:nvPr/>
        </p:nvSpPr>
        <p:spPr bwMode="auto">
          <a:xfrm rot="21273091">
            <a:off x="5759986" y="3423647"/>
            <a:ext cx="1778840"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Rephaim Valley</a:t>
            </a:r>
          </a:p>
        </p:txBody>
      </p:sp>
      <p:sp>
        <p:nvSpPr>
          <p:cNvPr id="33" name="Text Box 1034"/>
          <p:cNvSpPr txBox="1">
            <a:spLocks noChangeArrowheads="1"/>
          </p:cNvSpPr>
          <p:nvPr/>
        </p:nvSpPr>
        <p:spPr bwMode="auto">
          <a:xfrm>
            <a:off x="4038600" y="2514600"/>
            <a:ext cx="222649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1. David</a:t>
            </a:r>
            <a:r>
              <a:rPr lang="en-US" sz="2000" kern="0" dirty="0">
                <a:solidFill>
                  <a:srgbClr val="FFFFFF"/>
                </a:solidFill>
                <a:effectLst>
                  <a:glow rad="76200">
                    <a:srgbClr val="000000">
                      <a:alpha val="60000"/>
                    </a:srgbClr>
                  </a:glow>
                </a:effectLst>
                <a:latin typeface="Calibri" pitchFamily="34" charset="0"/>
                <a:cs typeface="Calibri" pitchFamily="34" charset="0"/>
              </a:rPr>
              <a:t>’s Ambush?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8" name="Text Box 1031"/>
          <p:cNvSpPr txBox="1">
            <a:spLocks noChangeArrowheads="1"/>
          </p:cNvSpPr>
          <p:nvPr/>
        </p:nvSpPr>
        <p:spPr bwMode="auto">
          <a:xfrm rot="21221880">
            <a:off x="2882029" y="4553825"/>
            <a:ext cx="231185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2. Philistine</a:t>
            </a:r>
            <a:r>
              <a:rPr kumimoji="0" lang="en-US" sz="2000" b="0" i="0" u="none" strike="noStrike" kern="0" cap="none" spc="0" normalizeH="0" noProof="0" dirty="0">
                <a:ln>
                  <a:noFill/>
                </a:ln>
                <a:solidFill>
                  <a:srgbClr val="FEFF00"/>
                </a:solidFill>
                <a:effectLst>
                  <a:glow rad="76200">
                    <a:srgbClr val="000000">
                      <a:alpha val="60000"/>
                    </a:srgbClr>
                  </a:glow>
                </a:effectLst>
                <a:uLnTx/>
                <a:uFillTx/>
                <a:latin typeface="Calibri" pitchFamily="34" charset="0"/>
                <a:cs typeface="Calibri" pitchFamily="34" charset="0"/>
              </a:rPr>
              <a:t> invasion</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6" name="Freeform 5"/>
          <p:cNvSpPr/>
          <p:nvPr/>
        </p:nvSpPr>
        <p:spPr>
          <a:xfrm>
            <a:off x="2424111" y="3782773"/>
            <a:ext cx="6589795" cy="784923"/>
          </a:xfrm>
          <a:custGeom>
            <a:avLst/>
            <a:gdLst>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58136 w 5574158"/>
              <a:gd name="connsiteY18" fmla="*/ 564517 h 952637"/>
              <a:gd name="connsiteX19" fmla="*/ 1605217 w 5574158"/>
              <a:gd name="connsiteY19" fmla="*/ 582159 h 952637"/>
              <a:gd name="connsiteX20" fmla="*/ 1499378 w 5574158"/>
              <a:gd name="connsiteY20" fmla="*/ 599800 h 952637"/>
              <a:gd name="connsiteX21" fmla="*/ 1375900 w 5574158"/>
              <a:gd name="connsiteY21" fmla="*/ 635082 h 952637"/>
              <a:gd name="connsiteX22" fmla="*/ 1270061 w 5574158"/>
              <a:gd name="connsiteY22" fmla="*/ 670364 h 952637"/>
              <a:gd name="connsiteX23" fmla="*/ 1199503 w 5574158"/>
              <a:gd name="connsiteY23" fmla="*/ 688005 h 952637"/>
              <a:gd name="connsiteX24" fmla="*/ 970186 w 5574158"/>
              <a:gd name="connsiteY24" fmla="*/ 740929 h 952637"/>
              <a:gd name="connsiteX25" fmla="*/ 776149 w 5574158"/>
              <a:gd name="connsiteY25" fmla="*/ 758570 h 952637"/>
              <a:gd name="connsiteX26" fmla="*/ 670310 w 5574158"/>
              <a:gd name="connsiteY26" fmla="*/ 811494 h 952637"/>
              <a:gd name="connsiteX27" fmla="*/ 546832 w 5574158"/>
              <a:gd name="connsiteY27" fmla="*/ 864417 h 952637"/>
              <a:gd name="connsiteX28" fmla="*/ 476273 w 5574158"/>
              <a:gd name="connsiteY28" fmla="*/ 882058 h 952637"/>
              <a:gd name="connsiteX29" fmla="*/ 370435 w 5574158"/>
              <a:gd name="connsiteY29" fmla="*/ 917341 h 952637"/>
              <a:gd name="connsiteX30" fmla="*/ 317516 w 5574158"/>
              <a:gd name="connsiteY30" fmla="*/ 934982 h 952637"/>
              <a:gd name="connsiteX31" fmla="*/ 0 w 5574158"/>
              <a:gd name="connsiteY31"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58136 w 5574158"/>
              <a:gd name="connsiteY18" fmla="*/ 564517 h 952637"/>
              <a:gd name="connsiteX19" fmla="*/ 1605217 w 5574158"/>
              <a:gd name="connsiteY19" fmla="*/ 582159 h 952637"/>
              <a:gd name="connsiteX20" fmla="*/ 1375900 w 5574158"/>
              <a:gd name="connsiteY20" fmla="*/ 635082 h 952637"/>
              <a:gd name="connsiteX21" fmla="*/ 1270061 w 5574158"/>
              <a:gd name="connsiteY21" fmla="*/ 670364 h 952637"/>
              <a:gd name="connsiteX22" fmla="*/ 1199503 w 5574158"/>
              <a:gd name="connsiteY22" fmla="*/ 688005 h 952637"/>
              <a:gd name="connsiteX23" fmla="*/ 970186 w 5574158"/>
              <a:gd name="connsiteY23" fmla="*/ 740929 h 952637"/>
              <a:gd name="connsiteX24" fmla="*/ 776149 w 5574158"/>
              <a:gd name="connsiteY24" fmla="*/ 758570 h 952637"/>
              <a:gd name="connsiteX25" fmla="*/ 670310 w 5574158"/>
              <a:gd name="connsiteY25" fmla="*/ 811494 h 952637"/>
              <a:gd name="connsiteX26" fmla="*/ 546832 w 5574158"/>
              <a:gd name="connsiteY26" fmla="*/ 864417 h 952637"/>
              <a:gd name="connsiteX27" fmla="*/ 476273 w 5574158"/>
              <a:gd name="connsiteY27" fmla="*/ 882058 h 952637"/>
              <a:gd name="connsiteX28" fmla="*/ 370435 w 5574158"/>
              <a:gd name="connsiteY28" fmla="*/ 917341 h 952637"/>
              <a:gd name="connsiteX29" fmla="*/ 317516 w 5574158"/>
              <a:gd name="connsiteY29" fmla="*/ 934982 h 952637"/>
              <a:gd name="connsiteX30" fmla="*/ 0 w 5574158"/>
              <a:gd name="connsiteY30"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58136 w 5574158"/>
              <a:gd name="connsiteY18" fmla="*/ 564517 h 952637"/>
              <a:gd name="connsiteX19" fmla="*/ 1649341 w 5574158"/>
              <a:gd name="connsiteY19" fmla="*/ 569066 h 952637"/>
              <a:gd name="connsiteX20" fmla="*/ 1605217 w 5574158"/>
              <a:gd name="connsiteY20" fmla="*/ 582159 h 952637"/>
              <a:gd name="connsiteX21" fmla="*/ 1375900 w 5574158"/>
              <a:gd name="connsiteY21" fmla="*/ 635082 h 952637"/>
              <a:gd name="connsiteX22" fmla="*/ 1270061 w 5574158"/>
              <a:gd name="connsiteY22" fmla="*/ 670364 h 952637"/>
              <a:gd name="connsiteX23" fmla="*/ 1199503 w 5574158"/>
              <a:gd name="connsiteY23" fmla="*/ 688005 h 952637"/>
              <a:gd name="connsiteX24" fmla="*/ 970186 w 5574158"/>
              <a:gd name="connsiteY24" fmla="*/ 740929 h 952637"/>
              <a:gd name="connsiteX25" fmla="*/ 776149 w 5574158"/>
              <a:gd name="connsiteY25" fmla="*/ 758570 h 952637"/>
              <a:gd name="connsiteX26" fmla="*/ 670310 w 5574158"/>
              <a:gd name="connsiteY26" fmla="*/ 811494 h 952637"/>
              <a:gd name="connsiteX27" fmla="*/ 546832 w 5574158"/>
              <a:gd name="connsiteY27" fmla="*/ 864417 h 952637"/>
              <a:gd name="connsiteX28" fmla="*/ 476273 w 5574158"/>
              <a:gd name="connsiteY28" fmla="*/ 882058 h 952637"/>
              <a:gd name="connsiteX29" fmla="*/ 370435 w 5574158"/>
              <a:gd name="connsiteY29" fmla="*/ 917341 h 952637"/>
              <a:gd name="connsiteX30" fmla="*/ 317516 w 5574158"/>
              <a:gd name="connsiteY30" fmla="*/ 934982 h 952637"/>
              <a:gd name="connsiteX31" fmla="*/ 0 w 5574158"/>
              <a:gd name="connsiteY31"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49341 w 5574158"/>
              <a:gd name="connsiteY18" fmla="*/ 569066 h 952637"/>
              <a:gd name="connsiteX19" fmla="*/ 1605217 w 5574158"/>
              <a:gd name="connsiteY19" fmla="*/ 582159 h 952637"/>
              <a:gd name="connsiteX20" fmla="*/ 1375900 w 5574158"/>
              <a:gd name="connsiteY20" fmla="*/ 635082 h 952637"/>
              <a:gd name="connsiteX21" fmla="*/ 1270061 w 5574158"/>
              <a:gd name="connsiteY21" fmla="*/ 670364 h 952637"/>
              <a:gd name="connsiteX22" fmla="*/ 1199503 w 5574158"/>
              <a:gd name="connsiteY22" fmla="*/ 688005 h 952637"/>
              <a:gd name="connsiteX23" fmla="*/ 970186 w 5574158"/>
              <a:gd name="connsiteY23" fmla="*/ 740929 h 952637"/>
              <a:gd name="connsiteX24" fmla="*/ 776149 w 5574158"/>
              <a:gd name="connsiteY24" fmla="*/ 758570 h 952637"/>
              <a:gd name="connsiteX25" fmla="*/ 670310 w 5574158"/>
              <a:gd name="connsiteY25" fmla="*/ 811494 h 952637"/>
              <a:gd name="connsiteX26" fmla="*/ 546832 w 5574158"/>
              <a:gd name="connsiteY26" fmla="*/ 864417 h 952637"/>
              <a:gd name="connsiteX27" fmla="*/ 476273 w 5574158"/>
              <a:gd name="connsiteY27" fmla="*/ 882058 h 952637"/>
              <a:gd name="connsiteX28" fmla="*/ 370435 w 5574158"/>
              <a:gd name="connsiteY28" fmla="*/ 917341 h 952637"/>
              <a:gd name="connsiteX29" fmla="*/ 317516 w 5574158"/>
              <a:gd name="connsiteY29" fmla="*/ 934982 h 952637"/>
              <a:gd name="connsiteX30" fmla="*/ 0 w 5574158"/>
              <a:gd name="connsiteY30"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869813 w 5574158"/>
              <a:gd name="connsiteY17" fmla="*/ 511594 h 952637"/>
              <a:gd name="connsiteX18" fmla="*/ 1605217 w 5574158"/>
              <a:gd name="connsiteY18" fmla="*/ 582159 h 952637"/>
              <a:gd name="connsiteX19" fmla="*/ 1375900 w 5574158"/>
              <a:gd name="connsiteY19" fmla="*/ 635082 h 952637"/>
              <a:gd name="connsiteX20" fmla="*/ 1270061 w 5574158"/>
              <a:gd name="connsiteY20" fmla="*/ 670364 h 952637"/>
              <a:gd name="connsiteX21" fmla="*/ 1199503 w 5574158"/>
              <a:gd name="connsiteY21" fmla="*/ 688005 h 952637"/>
              <a:gd name="connsiteX22" fmla="*/ 970186 w 5574158"/>
              <a:gd name="connsiteY22" fmla="*/ 740929 h 952637"/>
              <a:gd name="connsiteX23" fmla="*/ 776149 w 5574158"/>
              <a:gd name="connsiteY23" fmla="*/ 758570 h 952637"/>
              <a:gd name="connsiteX24" fmla="*/ 670310 w 5574158"/>
              <a:gd name="connsiteY24" fmla="*/ 811494 h 952637"/>
              <a:gd name="connsiteX25" fmla="*/ 546832 w 5574158"/>
              <a:gd name="connsiteY25" fmla="*/ 864417 h 952637"/>
              <a:gd name="connsiteX26" fmla="*/ 476273 w 5574158"/>
              <a:gd name="connsiteY26" fmla="*/ 882058 h 952637"/>
              <a:gd name="connsiteX27" fmla="*/ 370435 w 5574158"/>
              <a:gd name="connsiteY27" fmla="*/ 917341 h 952637"/>
              <a:gd name="connsiteX28" fmla="*/ 317516 w 5574158"/>
              <a:gd name="connsiteY28" fmla="*/ 934982 h 952637"/>
              <a:gd name="connsiteX29" fmla="*/ 0 w 5574158"/>
              <a:gd name="connsiteY29"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2081489 w 5574158"/>
              <a:gd name="connsiteY15" fmla="*/ 405747 h 952637"/>
              <a:gd name="connsiteX16" fmla="*/ 1940372 w 5574158"/>
              <a:gd name="connsiteY16" fmla="*/ 493953 h 952637"/>
              <a:gd name="connsiteX17" fmla="*/ 1605217 w 5574158"/>
              <a:gd name="connsiteY17" fmla="*/ 582159 h 952637"/>
              <a:gd name="connsiteX18" fmla="*/ 1375900 w 5574158"/>
              <a:gd name="connsiteY18" fmla="*/ 635082 h 952637"/>
              <a:gd name="connsiteX19" fmla="*/ 1270061 w 5574158"/>
              <a:gd name="connsiteY19" fmla="*/ 670364 h 952637"/>
              <a:gd name="connsiteX20" fmla="*/ 1199503 w 5574158"/>
              <a:gd name="connsiteY20" fmla="*/ 688005 h 952637"/>
              <a:gd name="connsiteX21" fmla="*/ 970186 w 5574158"/>
              <a:gd name="connsiteY21" fmla="*/ 740929 h 952637"/>
              <a:gd name="connsiteX22" fmla="*/ 776149 w 5574158"/>
              <a:gd name="connsiteY22" fmla="*/ 758570 h 952637"/>
              <a:gd name="connsiteX23" fmla="*/ 670310 w 5574158"/>
              <a:gd name="connsiteY23" fmla="*/ 811494 h 952637"/>
              <a:gd name="connsiteX24" fmla="*/ 546832 w 5574158"/>
              <a:gd name="connsiteY24" fmla="*/ 864417 h 952637"/>
              <a:gd name="connsiteX25" fmla="*/ 476273 w 5574158"/>
              <a:gd name="connsiteY25" fmla="*/ 882058 h 952637"/>
              <a:gd name="connsiteX26" fmla="*/ 370435 w 5574158"/>
              <a:gd name="connsiteY26" fmla="*/ 917341 h 952637"/>
              <a:gd name="connsiteX27" fmla="*/ 317516 w 5574158"/>
              <a:gd name="connsiteY27" fmla="*/ 934982 h 952637"/>
              <a:gd name="connsiteX28" fmla="*/ 0 w 5574158"/>
              <a:gd name="connsiteY28"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328446 w 5574158"/>
              <a:gd name="connsiteY13" fmla="*/ 282259 h 952637"/>
              <a:gd name="connsiteX14" fmla="*/ 2134409 w 5574158"/>
              <a:gd name="connsiteY14" fmla="*/ 388106 h 952637"/>
              <a:gd name="connsiteX15" fmla="*/ 1940372 w 5574158"/>
              <a:gd name="connsiteY15" fmla="*/ 493953 h 952637"/>
              <a:gd name="connsiteX16" fmla="*/ 1605217 w 5574158"/>
              <a:gd name="connsiteY16" fmla="*/ 582159 h 952637"/>
              <a:gd name="connsiteX17" fmla="*/ 1375900 w 5574158"/>
              <a:gd name="connsiteY17" fmla="*/ 635082 h 952637"/>
              <a:gd name="connsiteX18" fmla="*/ 1270061 w 5574158"/>
              <a:gd name="connsiteY18" fmla="*/ 670364 h 952637"/>
              <a:gd name="connsiteX19" fmla="*/ 1199503 w 5574158"/>
              <a:gd name="connsiteY19" fmla="*/ 688005 h 952637"/>
              <a:gd name="connsiteX20" fmla="*/ 970186 w 5574158"/>
              <a:gd name="connsiteY20" fmla="*/ 740929 h 952637"/>
              <a:gd name="connsiteX21" fmla="*/ 776149 w 5574158"/>
              <a:gd name="connsiteY21" fmla="*/ 758570 h 952637"/>
              <a:gd name="connsiteX22" fmla="*/ 670310 w 5574158"/>
              <a:gd name="connsiteY22" fmla="*/ 811494 h 952637"/>
              <a:gd name="connsiteX23" fmla="*/ 546832 w 5574158"/>
              <a:gd name="connsiteY23" fmla="*/ 864417 h 952637"/>
              <a:gd name="connsiteX24" fmla="*/ 476273 w 5574158"/>
              <a:gd name="connsiteY24" fmla="*/ 882058 h 952637"/>
              <a:gd name="connsiteX25" fmla="*/ 370435 w 5574158"/>
              <a:gd name="connsiteY25" fmla="*/ 917341 h 952637"/>
              <a:gd name="connsiteX26" fmla="*/ 317516 w 5574158"/>
              <a:gd name="connsiteY26" fmla="*/ 934982 h 952637"/>
              <a:gd name="connsiteX27" fmla="*/ 0 w 5574158"/>
              <a:gd name="connsiteY27"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1270061 w 5574158"/>
              <a:gd name="connsiteY17" fmla="*/ 670364 h 952637"/>
              <a:gd name="connsiteX18" fmla="*/ 1199503 w 5574158"/>
              <a:gd name="connsiteY18" fmla="*/ 688005 h 952637"/>
              <a:gd name="connsiteX19" fmla="*/ 970186 w 5574158"/>
              <a:gd name="connsiteY19" fmla="*/ 740929 h 952637"/>
              <a:gd name="connsiteX20" fmla="*/ 776149 w 5574158"/>
              <a:gd name="connsiteY20" fmla="*/ 758570 h 952637"/>
              <a:gd name="connsiteX21" fmla="*/ 670310 w 5574158"/>
              <a:gd name="connsiteY21" fmla="*/ 811494 h 952637"/>
              <a:gd name="connsiteX22" fmla="*/ 546832 w 5574158"/>
              <a:gd name="connsiteY22" fmla="*/ 864417 h 952637"/>
              <a:gd name="connsiteX23" fmla="*/ 476273 w 5574158"/>
              <a:gd name="connsiteY23" fmla="*/ 882058 h 952637"/>
              <a:gd name="connsiteX24" fmla="*/ 370435 w 5574158"/>
              <a:gd name="connsiteY24" fmla="*/ 917341 h 952637"/>
              <a:gd name="connsiteX25" fmla="*/ 317516 w 5574158"/>
              <a:gd name="connsiteY25" fmla="*/ 934982 h 952637"/>
              <a:gd name="connsiteX26" fmla="*/ 0 w 5574158"/>
              <a:gd name="connsiteY26"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1199503 w 5574158"/>
              <a:gd name="connsiteY17" fmla="*/ 688005 h 952637"/>
              <a:gd name="connsiteX18" fmla="*/ 970186 w 5574158"/>
              <a:gd name="connsiteY18" fmla="*/ 740929 h 952637"/>
              <a:gd name="connsiteX19" fmla="*/ 776149 w 5574158"/>
              <a:gd name="connsiteY19" fmla="*/ 758570 h 952637"/>
              <a:gd name="connsiteX20" fmla="*/ 670310 w 5574158"/>
              <a:gd name="connsiteY20" fmla="*/ 811494 h 952637"/>
              <a:gd name="connsiteX21" fmla="*/ 546832 w 5574158"/>
              <a:gd name="connsiteY21" fmla="*/ 864417 h 952637"/>
              <a:gd name="connsiteX22" fmla="*/ 476273 w 5574158"/>
              <a:gd name="connsiteY22" fmla="*/ 882058 h 952637"/>
              <a:gd name="connsiteX23" fmla="*/ 370435 w 5574158"/>
              <a:gd name="connsiteY23" fmla="*/ 917341 h 952637"/>
              <a:gd name="connsiteX24" fmla="*/ 317516 w 5574158"/>
              <a:gd name="connsiteY24" fmla="*/ 934982 h 952637"/>
              <a:gd name="connsiteX25" fmla="*/ 0 w 5574158"/>
              <a:gd name="connsiteY25"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776149 w 5574158"/>
              <a:gd name="connsiteY18" fmla="*/ 758570 h 952637"/>
              <a:gd name="connsiteX19" fmla="*/ 670310 w 5574158"/>
              <a:gd name="connsiteY19" fmla="*/ 811494 h 952637"/>
              <a:gd name="connsiteX20" fmla="*/ 546832 w 5574158"/>
              <a:gd name="connsiteY20" fmla="*/ 864417 h 952637"/>
              <a:gd name="connsiteX21" fmla="*/ 476273 w 5574158"/>
              <a:gd name="connsiteY21" fmla="*/ 882058 h 952637"/>
              <a:gd name="connsiteX22" fmla="*/ 370435 w 5574158"/>
              <a:gd name="connsiteY22" fmla="*/ 917341 h 952637"/>
              <a:gd name="connsiteX23" fmla="*/ 317516 w 5574158"/>
              <a:gd name="connsiteY23" fmla="*/ 934982 h 952637"/>
              <a:gd name="connsiteX24" fmla="*/ 0 w 5574158"/>
              <a:gd name="connsiteY24"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670310 w 5574158"/>
              <a:gd name="connsiteY18" fmla="*/ 811494 h 952637"/>
              <a:gd name="connsiteX19" fmla="*/ 546832 w 5574158"/>
              <a:gd name="connsiteY19" fmla="*/ 864417 h 952637"/>
              <a:gd name="connsiteX20" fmla="*/ 476273 w 5574158"/>
              <a:gd name="connsiteY20" fmla="*/ 882058 h 952637"/>
              <a:gd name="connsiteX21" fmla="*/ 370435 w 5574158"/>
              <a:gd name="connsiteY21" fmla="*/ 917341 h 952637"/>
              <a:gd name="connsiteX22" fmla="*/ 317516 w 5574158"/>
              <a:gd name="connsiteY22" fmla="*/ 934982 h 952637"/>
              <a:gd name="connsiteX23" fmla="*/ 0 w 5574158"/>
              <a:gd name="connsiteY23"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670310 w 5574158"/>
              <a:gd name="connsiteY18" fmla="*/ 811494 h 952637"/>
              <a:gd name="connsiteX19" fmla="*/ 653029 w 5574158"/>
              <a:gd name="connsiteY19" fmla="*/ 814334 h 952637"/>
              <a:gd name="connsiteX20" fmla="*/ 546832 w 5574158"/>
              <a:gd name="connsiteY20" fmla="*/ 864417 h 952637"/>
              <a:gd name="connsiteX21" fmla="*/ 476273 w 5574158"/>
              <a:gd name="connsiteY21" fmla="*/ 882058 h 952637"/>
              <a:gd name="connsiteX22" fmla="*/ 370435 w 5574158"/>
              <a:gd name="connsiteY22" fmla="*/ 917341 h 952637"/>
              <a:gd name="connsiteX23" fmla="*/ 317516 w 5574158"/>
              <a:gd name="connsiteY23" fmla="*/ 934982 h 952637"/>
              <a:gd name="connsiteX24" fmla="*/ 0 w 5574158"/>
              <a:gd name="connsiteY24"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653029 w 5574158"/>
              <a:gd name="connsiteY18" fmla="*/ 814334 h 952637"/>
              <a:gd name="connsiteX19" fmla="*/ 546832 w 5574158"/>
              <a:gd name="connsiteY19" fmla="*/ 864417 h 952637"/>
              <a:gd name="connsiteX20" fmla="*/ 476273 w 5574158"/>
              <a:gd name="connsiteY20" fmla="*/ 882058 h 952637"/>
              <a:gd name="connsiteX21" fmla="*/ 370435 w 5574158"/>
              <a:gd name="connsiteY21" fmla="*/ 917341 h 952637"/>
              <a:gd name="connsiteX22" fmla="*/ 317516 w 5574158"/>
              <a:gd name="connsiteY22" fmla="*/ 934982 h 952637"/>
              <a:gd name="connsiteX23" fmla="*/ 0 w 5574158"/>
              <a:gd name="connsiteY23"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804719 w 5574158"/>
              <a:gd name="connsiteY10" fmla="*/ 194053 h 952637"/>
              <a:gd name="connsiteX11" fmla="*/ 2681241 w 5574158"/>
              <a:gd name="connsiteY11" fmla="*/ 229335 h 952637"/>
              <a:gd name="connsiteX12" fmla="*/ 2434284 w 5574158"/>
              <a:gd name="connsiteY12" fmla="*/ 246977 h 952637"/>
              <a:gd name="connsiteX13" fmla="*/ 2134409 w 5574158"/>
              <a:gd name="connsiteY13" fmla="*/ 388106 h 952637"/>
              <a:gd name="connsiteX14" fmla="*/ 1940372 w 5574158"/>
              <a:gd name="connsiteY14" fmla="*/ 493953 h 952637"/>
              <a:gd name="connsiteX15" fmla="*/ 1605217 w 5574158"/>
              <a:gd name="connsiteY15" fmla="*/ 582159 h 952637"/>
              <a:gd name="connsiteX16" fmla="*/ 1375900 w 5574158"/>
              <a:gd name="connsiteY16" fmla="*/ 635082 h 952637"/>
              <a:gd name="connsiteX17" fmla="*/ 970186 w 5574158"/>
              <a:gd name="connsiteY17" fmla="*/ 740929 h 952637"/>
              <a:gd name="connsiteX18" fmla="*/ 546832 w 5574158"/>
              <a:gd name="connsiteY18" fmla="*/ 864417 h 952637"/>
              <a:gd name="connsiteX19" fmla="*/ 476273 w 5574158"/>
              <a:gd name="connsiteY19" fmla="*/ 882058 h 952637"/>
              <a:gd name="connsiteX20" fmla="*/ 370435 w 5574158"/>
              <a:gd name="connsiteY20" fmla="*/ 917341 h 952637"/>
              <a:gd name="connsiteX21" fmla="*/ 317516 w 5574158"/>
              <a:gd name="connsiteY21" fmla="*/ 934982 h 952637"/>
              <a:gd name="connsiteX22" fmla="*/ 0 w 5574158"/>
              <a:gd name="connsiteY22"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210433 w 5574158"/>
              <a:gd name="connsiteY8" fmla="*/ 176412 h 952637"/>
              <a:gd name="connsiteX9" fmla="*/ 3051675 w 5574158"/>
              <a:gd name="connsiteY9" fmla="*/ 194053 h 952637"/>
              <a:gd name="connsiteX10" fmla="*/ 2681241 w 5574158"/>
              <a:gd name="connsiteY10" fmla="*/ 229335 h 952637"/>
              <a:gd name="connsiteX11" fmla="*/ 2434284 w 5574158"/>
              <a:gd name="connsiteY11" fmla="*/ 246977 h 952637"/>
              <a:gd name="connsiteX12" fmla="*/ 2134409 w 5574158"/>
              <a:gd name="connsiteY12" fmla="*/ 388106 h 952637"/>
              <a:gd name="connsiteX13" fmla="*/ 1940372 w 5574158"/>
              <a:gd name="connsiteY13" fmla="*/ 493953 h 952637"/>
              <a:gd name="connsiteX14" fmla="*/ 1605217 w 5574158"/>
              <a:gd name="connsiteY14" fmla="*/ 582159 h 952637"/>
              <a:gd name="connsiteX15" fmla="*/ 1375900 w 5574158"/>
              <a:gd name="connsiteY15" fmla="*/ 635082 h 952637"/>
              <a:gd name="connsiteX16" fmla="*/ 970186 w 5574158"/>
              <a:gd name="connsiteY16" fmla="*/ 740929 h 952637"/>
              <a:gd name="connsiteX17" fmla="*/ 546832 w 5574158"/>
              <a:gd name="connsiteY17" fmla="*/ 864417 h 952637"/>
              <a:gd name="connsiteX18" fmla="*/ 476273 w 5574158"/>
              <a:gd name="connsiteY18" fmla="*/ 882058 h 952637"/>
              <a:gd name="connsiteX19" fmla="*/ 370435 w 5574158"/>
              <a:gd name="connsiteY19" fmla="*/ 917341 h 952637"/>
              <a:gd name="connsiteX20" fmla="*/ 317516 w 5574158"/>
              <a:gd name="connsiteY20" fmla="*/ 934982 h 952637"/>
              <a:gd name="connsiteX21" fmla="*/ 0 w 5574158"/>
              <a:gd name="connsiteY21"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475029 w 5574158"/>
              <a:gd name="connsiteY6" fmla="*/ 123488 h 952637"/>
              <a:gd name="connsiteX7" fmla="*/ 3369190 w 5574158"/>
              <a:gd name="connsiteY7" fmla="*/ 141130 h 952637"/>
              <a:gd name="connsiteX8" fmla="*/ 3051675 w 5574158"/>
              <a:gd name="connsiteY8" fmla="*/ 194053 h 952637"/>
              <a:gd name="connsiteX9" fmla="*/ 2681241 w 5574158"/>
              <a:gd name="connsiteY9" fmla="*/ 229335 h 952637"/>
              <a:gd name="connsiteX10" fmla="*/ 2434284 w 5574158"/>
              <a:gd name="connsiteY10" fmla="*/ 246977 h 952637"/>
              <a:gd name="connsiteX11" fmla="*/ 2134409 w 5574158"/>
              <a:gd name="connsiteY11" fmla="*/ 388106 h 952637"/>
              <a:gd name="connsiteX12" fmla="*/ 1940372 w 5574158"/>
              <a:gd name="connsiteY12" fmla="*/ 493953 h 952637"/>
              <a:gd name="connsiteX13" fmla="*/ 1605217 w 5574158"/>
              <a:gd name="connsiteY13" fmla="*/ 582159 h 952637"/>
              <a:gd name="connsiteX14" fmla="*/ 1375900 w 5574158"/>
              <a:gd name="connsiteY14" fmla="*/ 635082 h 952637"/>
              <a:gd name="connsiteX15" fmla="*/ 970186 w 5574158"/>
              <a:gd name="connsiteY15" fmla="*/ 740929 h 952637"/>
              <a:gd name="connsiteX16" fmla="*/ 546832 w 5574158"/>
              <a:gd name="connsiteY16" fmla="*/ 864417 h 952637"/>
              <a:gd name="connsiteX17" fmla="*/ 476273 w 5574158"/>
              <a:gd name="connsiteY17" fmla="*/ 882058 h 952637"/>
              <a:gd name="connsiteX18" fmla="*/ 370435 w 5574158"/>
              <a:gd name="connsiteY18" fmla="*/ 917341 h 952637"/>
              <a:gd name="connsiteX19" fmla="*/ 317516 w 5574158"/>
              <a:gd name="connsiteY19" fmla="*/ 934982 h 952637"/>
              <a:gd name="connsiteX20" fmla="*/ 0 w 5574158"/>
              <a:gd name="connsiteY20"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616147 w 5574158"/>
              <a:gd name="connsiteY5" fmla="*/ 88206 h 952637"/>
              <a:gd name="connsiteX6" fmla="*/ 3369190 w 5574158"/>
              <a:gd name="connsiteY6" fmla="*/ 141130 h 952637"/>
              <a:gd name="connsiteX7" fmla="*/ 3051675 w 5574158"/>
              <a:gd name="connsiteY7" fmla="*/ 194053 h 952637"/>
              <a:gd name="connsiteX8" fmla="*/ 2681241 w 5574158"/>
              <a:gd name="connsiteY8" fmla="*/ 229335 h 952637"/>
              <a:gd name="connsiteX9" fmla="*/ 2434284 w 5574158"/>
              <a:gd name="connsiteY9" fmla="*/ 246977 h 952637"/>
              <a:gd name="connsiteX10" fmla="*/ 2134409 w 5574158"/>
              <a:gd name="connsiteY10" fmla="*/ 388106 h 952637"/>
              <a:gd name="connsiteX11" fmla="*/ 1940372 w 5574158"/>
              <a:gd name="connsiteY11" fmla="*/ 493953 h 952637"/>
              <a:gd name="connsiteX12" fmla="*/ 1605217 w 5574158"/>
              <a:gd name="connsiteY12" fmla="*/ 582159 h 952637"/>
              <a:gd name="connsiteX13" fmla="*/ 1375900 w 5574158"/>
              <a:gd name="connsiteY13" fmla="*/ 635082 h 952637"/>
              <a:gd name="connsiteX14" fmla="*/ 970186 w 5574158"/>
              <a:gd name="connsiteY14" fmla="*/ 740929 h 952637"/>
              <a:gd name="connsiteX15" fmla="*/ 546832 w 5574158"/>
              <a:gd name="connsiteY15" fmla="*/ 864417 h 952637"/>
              <a:gd name="connsiteX16" fmla="*/ 476273 w 5574158"/>
              <a:gd name="connsiteY16" fmla="*/ 882058 h 952637"/>
              <a:gd name="connsiteX17" fmla="*/ 370435 w 5574158"/>
              <a:gd name="connsiteY17" fmla="*/ 917341 h 952637"/>
              <a:gd name="connsiteX18" fmla="*/ 317516 w 5574158"/>
              <a:gd name="connsiteY18" fmla="*/ 934982 h 952637"/>
              <a:gd name="connsiteX19" fmla="*/ 0 w 5574158"/>
              <a:gd name="connsiteY19"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57265 w 5574158"/>
              <a:gd name="connsiteY4" fmla="*/ 70565 h 952637"/>
              <a:gd name="connsiteX5" fmla="*/ 3369190 w 5574158"/>
              <a:gd name="connsiteY5" fmla="*/ 141130 h 952637"/>
              <a:gd name="connsiteX6" fmla="*/ 3051675 w 5574158"/>
              <a:gd name="connsiteY6" fmla="*/ 194053 h 952637"/>
              <a:gd name="connsiteX7" fmla="*/ 2681241 w 5574158"/>
              <a:gd name="connsiteY7" fmla="*/ 229335 h 952637"/>
              <a:gd name="connsiteX8" fmla="*/ 2434284 w 5574158"/>
              <a:gd name="connsiteY8" fmla="*/ 246977 h 952637"/>
              <a:gd name="connsiteX9" fmla="*/ 2134409 w 5574158"/>
              <a:gd name="connsiteY9" fmla="*/ 388106 h 952637"/>
              <a:gd name="connsiteX10" fmla="*/ 1940372 w 5574158"/>
              <a:gd name="connsiteY10" fmla="*/ 493953 h 952637"/>
              <a:gd name="connsiteX11" fmla="*/ 1605217 w 5574158"/>
              <a:gd name="connsiteY11" fmla="*/ 582159 h 952637"/>
              <a:gd name="connsiteX12" fmla="*/ 1375900 w 5574158"/>
              <a:gd name="connsiteY12" fmla="*/ 635082 h 952637"/>
              <a:gd name="connsiteX13" fmla="*/ 970186 w 5574158"/>
              <a:gd name="connsiteY13" fmla="*/ 740929 h 952637"/>
              <a:gd name="connsiteX14" fmla="*/ 546832 w 5574158"/>
              <a:gd name="connsiteY14" fmla="*/ 864417 h 952637"/>
              <a:gd name="connsiteX15" fmla="*/ 476273 w 5574158"/>
              <a:gd name="connsiteY15" fmla="*/ 882058 h 952637"/>
              <a:gd name="connsiteX16" fmla="*/ 370435 w 5574158"/>
              <a:gd name="connsiteY16" fmla="*/ 917341 h 952637"/>
              <a:gd name="connsiteX17" fmla="*/ 317516 w 5574158"/>
              <a:gd name="connsiteY17" fmla="*/ 934982 h 952637"/>
              <a:gd name="connsiteX18" fmla="*/ 0 w 5574158"/>
              <a:gd name="connsiteY18"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369190 w 5574158"/>
              <a:gd name="connsiteY4" fmla="*/ 141130 h 952637"/>
              <a:gd name="connsiteX5" fmla="*/ 3051675 w 5574158"/>
              <a:gd name="connsiteY5" fmla="*/ 194053 h 952637"/>
              <a:gd name="connsiteX6" fmla="*/ 2681241 w 5574158"/>
              <a:gd name="connsiteY6" fmla="*/ 229335 h 952637"/>
              <a:gd name="connsiteX7" fmla="*/ 2434284 w 5574158"/>
              <a:gd name="connsiteY7" fmla="*/ 246977 h 952637"/>
              <a:gd name="connsiteX8" fmla="*/ 2134409 w 5574158"/>
              <a:gd name="connsiteY8" fmla="*/ 388106 h 952637"/>
              <a:gd name="connsiteX9" fmla="*/ 1940372 w 5574158"/>
              <a:gd name="connsiteY9" fmla="*/ 493953 h 952637"/>
              <a:gd name="connsiteX10" fmla="*/ 1605217 w 5574158"/>
              <a:gd name="connsiteY10" fmla="*/ 582159 h 952637"/>
              <a:gd name="connsiteX11" fmla="*/ 1375900 w 5574158"/>
              <a:gd name="connsiteY11" fmla="*/ 635082 h 952637"/>
              <a:gd name="connsiteX12" fmla="*/ 970186 w 5574158"/>
              <a:gd name="connsiteY12" fmla="*/ 740929 h 952637"/>
              <a:gd name="connsiteX13" fmla="*/ 546832 w 5574158"/>
              <a:gd name="connsiteY13" fmla="*/ 864417 h 952637"/>
              <a:gd name="connsiteX14" fmla="*/ 476273 w 5574158"/>
              <a:gd name="connsiteY14" fmla="*/ 882058 h 952637"/>
              <a:gd name="connsiteX15" fmla="*/ 370435 w 5574158"/>
              <a:gd name="connsiteY15" fmla="*/ 917341 h 952637"/>
              <a:gd name="connsiteX16" fmla="*/ 317516 w 5574158"/>
              <a:gd name="connsiteY16" fmla="*/ 934982 h 952637"/>
              <a:gd name="connsiteX17" fmla="*/ 0 w 5574158"/>
              <a:gd name="connsiteY17"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810184 w 5574158"/>
              <a:gd name="connsiteY3" fmla="*/ 52924 h 952637"/>
              <a:gd name="connsiteX4" fmla="*/ 3791907 w 5574158"/>
              <a:gd name="connsiteY4" fmla="*/ 54716 h 952637"/>
              <a:gd name="connsiteX5" fmla="*/ 3369190 w 5574158"/>
              <a:gd name="connsiteY5" fmla="*/ 141130 h 952637"/>
              <a:gd name="connsiteX6" fmla="*/ 3051675 w 5574158"/>
              <a:gd name="connsiteY6" fmla="*/ 194053 h 952637"/>
              <a:gd name="connsiteX7" fmla="*/ 2681241 w 5574158"/>
              <a:gd name="connsiteY7" fmla="*/ 229335 h 952637"/>
              <a:gd name="connsiteX8" fmla="*/ 2434284 w 5574158"/>
              <a:gd name="connsiteY8" fmla="*/ 246977 h 952637"/>
              <a:gd name="connsiteX9" fmla="*/ 2134409 w 5574158"/>
              <a:gd name="connsiteY9" fmla="*/ 388106 h 952637"/>
              <a:gd name="connsiteX10" fmla="*/ 1940372 w 5574158"/>
              <a:gd name="connsiteY10" fmla="*/ 493953 h 952637"/>
              <a:gd name="connsiteX11" fmla="*/ 1605217 w 5574158"/>
              <a:gd name="connsiteY11" fmla="*/ 582159 h 952637"/>
              <a:gd name="connsiteX12" fmla="*/ 1375900 w 5574158"/>
              <a:gd name="connsiteY12" fmla="*/ 635082 h 952637"/>
              <a:gd name="connsiteX13" fmla="*/ 970186 w 5574158"/>
              <a:gd name="connsiteY13" fmla="*/ 740929 h 952637"/>
              <a:gd name="connsiteX14" fmla="*/ 546832 w 5574158"/>
              <a:gd name="connsiteY14" fmla="*/ 864417 h 952637"/>
              <a:gd name="connsiteX15" fmla="*/ 476273 w 5574158"/>
              <a:gd name="connsiteY15" fmla="*/ 882058 h 952637"/>
              <a:gd name="connsiteX16" fmla="*/ 370435 w 5574158"/>
              <a:gd name="connsiteY16" fmla="*/ 917341 h 952637"/>
              <a:gd name="connsiteX17" fmla="*/ 317516 w 5574158"/>
              <a:gd name="connsiteY17" fmla="*/ 934982 h 952637"/>
              <a:gd name="connsiteX18" fmla="*/ 0 w 5574158"/>
              <a:gd name="connsiteY18"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791907 w 5574158"/>
              <a:gd name="connsiteY3" fmla="*/ 54716 h 952637"/>
              <a:gd name="connsiteX4" fmla="*/ 3369190 w 5574158"/>
              <a:gd name="connsiteY4" fmla="*/ 141130 h 952637"/>
              <a:gd name="connsiteX5" fmla="*/ 3051675 w 5574158"/>
              <a:gd name="connsiteY5" fmla="*/ 194053 h 952637"/>
              <a:gd name="connsiteX6" fmla="*/ 2681241 w 5574158"/>
              <a:gd name="connsiteY6" fmla="*/ 229335 h 952637"/>
              <a:gd name="connsiteX7" fmla="*/ 2434284 w 5574158"/>
              <a:gd name="connsiteY7" fmla="*/ 246977 h 952637"/>
              <a:gd name="connsiteX8" fmla="*/ 2134409 w 5574158"/>
              <a:gd name="connsiteY8" fmla="*/ 388106 h 952637"/>
              <a:gd name="connsiteX9" fmla="*/ 1940372 w 5574158"/>
              <a:gd name="connsiteY9" fmla="*/ 493953 h 952637"/>
              <a:gd name="connsiteX10" fmla="*/ 1605217 w 5574158"/>
              <a:gd name="connsiteY10" fmla="*/ 582159 h 952637"/>
              <a:gd name="connsiteX11" fmla="*/ 1375900 w 5574158"/>
              <a:gd name="connsiteY11" fmla="*/ 635082 h 952637"/>
              <a:gd name="connsiteX12" fmla="*/ 970186 w 5574158"/>
              <a:gd name="connsiteY12" fmla="*/ 740929 h 952637"/>
              <a:gd name="connsiteX13" fmla="*/ 546832 w 5574158"/>
              <a:gd name="connsiteY13" fmla="*/ 864417 h 952637"/>
              <a:gd name="connsiteX14" fmla="*/ 476273 w 5574158"/>
              <a:gd name="connsiteY14" fmla="*/ 882058 h 952637"/>
              <a:gd name="connsiteX15" fmla="*/ 370435 w 5574158"/>
              <a:gd name="connsiteY15" fmla="*/ 917341 h 952637"/>
              <a:gd name="connsiteX16" fmla="*/ 317516 w 5574158"/>
              <a:gd name="connsiteY16" fmla="*/ 934982 h 952637"/>
              <a:gd name="connsiteX17" fmla="*/ 0 w 5574158"/>
              <a:gd name="connsiteY17" fmla="*/ 952623 h 952637"/>
              <a:gd name="connsiteX0" fmla="*/ 5574158 w 5574158"/>
              <a:gd name="connsiteY0" fmla="*/ 0 h 952637"/>
              <a:gd name="connsiteX1" fmla="*/ 3986581 w 5574158"/>
              <a:gd name="connsiteY1" fmla="*/ 17642 h 952637"/>
              <a:gd name="connsiteX2" fmla="*/ 3916022 w 5574158"/>
              <a:gd name="connsiteY2" fmla="*/ 35283 h 952637"/>
              <a:gd name="connsiteX3" fmla="*/ 3369190 w 5574158"/>
              <a:gd name="connsiteY3" fmla="*/ 141130 h 952637"/>
              <a:gd name="connsiteX4" fmla="*/ 3051675 w 5574158"/>
              <a:gd name="connsiteY4" fmla="*/ 194053 h 952637"/>
              <a:gd name="connsiteX5" fmla="*/ 2681241 w 5574158"/>
              <a:gd name="connsiteY5" fmla="*/ 229335 h 952637"/>
              <a:gd name="connsiteX6" fmla="*/ 2434284 w 5574158"/>
              <a:gd name="connsiteY6" fmla="*/ 246977 h 952637"/>
              <a:gd name="connsiteX7" fmla="*/ 2134409 w 5574158"/>
              <a:gd name="connsiteY7" fmla="*/ 388106 h 952637"/>
              <a:gd name="connsiteX8" fmla="*/ 1940372 w 5574158"/>
              <a:gd name="connsiteY8" fmla="*/ 493953 h 952637"/>
              <a:gd name="connsiteX9" fmla="*/ 1605217 w 5574158"/>
              <a:gd name="connsiteY9" fmla="*/ 582159 h 952637"/>
              <a:gd name="connsiteX10" fmla="*/ 1375900 w 5574158"/>
              <a:gd name="connsiteY10" fmla="*/ 635082 h 952637"/>
              <a:gd name="connsiteX11" fmla="*/ 970186 w 5574158"/>
              <a:gd name="connsiteY11" fmla="*/ 740929 h 952637"/>
              <a:gd name="connsiteX12" fmla="*/ 546832 w 5574158"/>
              <a:gd name="connsiteY12" fmla="*/ 864417 h 952637"/>
              <a:gd name="connsiteX13" fmla="*/ 476273 w 5574158"/>
              <a:gd name="connsiteY13" fmla="*/ 882058 h 952637"/>
              <a:gd name="connsiteX14" fmla="*/ 370435 w 5574158"/>
              <a:gd name="connsiteY14" fmla="*/ 917341 h 952637"/>
              <a:gd name="connsiteX15" fmla="*/ 317516 w 5574158"/>
              <a:gd name="connsiteY15" fmla="*/ 934982 h 952637"/>
              <a:gd name="connsiteX16" fmla="*/ 0 w 5574158"/>
              <a:gd name="connsiteY16"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681241 w 5574158"/>
              <a:gd name="connsiteY4" fmla="*/ 229335 h 952637"/>
              <a:gd name="connsiteX5" fmla="*/ 2434284 w 5574158"/>
              <a:gd name="connsiteY5" fmla="*/ 246977 h 952637"/>
              <a:gd name="connsiteX6" fmla="*/ 2134409 w 5574158"/>
              <a:gd name="connsiteY6" fmla="*/ 388106 h 952637"/>
              <a:gd name="connsiteX7" fmla="*/ 1940372 w 5574158"/>
              <a:gd name="connsiteY7" fmla="*/ 493953 h 952637"/>
              <a:gd name="connsiteX8" fmla="*/ 1605217 w 5574158"/>
              <a:gd name="connsiteY8" fmla="*/ 582159 h 952637"/>
              <a:gd name="connsiteX9" fmla="*/ 1375900 w 5574158"/>
              <a:gd name="connsiteY9" fmla="*/ 635082 h 952637"/>
              <a:gd name="connsiteX10" fmla="*/ 970186 w 5574158"/>
              <a:gd name="connsiteY10" fmla="*/ 740929 h 952637"/>
              <a:gd name="connsiteX11" fmla="*/ 546832 w 5574158"/>
              <a:gd name="connsiteY11" fmla="*/ 864417 h 952637"/>
              <a:gd name="connsiteX12" fmla="*/ 476273 w 5574158"/>
              <a:gd name="connsiteY12" fmla="*/ 882058 h 952637"/>
              <a:gd name="connsiteX13" fmla="*/ 370435 w 5574158"/>
              <a:gd name="connsiteY13" fmla="*/ 917341 h 952637"/>
              <a:gd name="connsiteX14" fmla="*/ 317516 w 5574158"/>
              <a:gd name="connsiteY14" fmla="*/ 934982 h 952637"/>
              <a:gd name="connsiteX15" fmla="*/ 0 w 5574158"/>
              <a:gd name="connsiteY15"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34284 w 5574158"/>
              <a:gd name="connsiteY4" fmla="*/ 246977 h 952637"/>
              <a:gd name="connsiteX5" fmla="*/ 2134409 w 5574158"/>
              <a:gd name="connsiteY5" fmla="*/ 388106 h 952637"/>
              <a:gd name="connsiteX6" fmla="*/ 1940372 w 5574158"/>
              <a:gd name="connsiteY6" fmla="*/ 493953 h 952637"/>
              <a:gd name="connsiteX7" fmla="*/ 1605217 w 5574158"/>
              <a:gd name="connsiteY7" fmla="*/ 582159 h 952637"/>
              <a:gd name="connsiteX8" fmla="*/ 1375900 w 5574158"/>
              <a:gd name="connsiteY8" fmla="*/ 635082 h 952637"/>
              <a:gd name="connsiteX9" fmla="*/ 970186 w 5574158"/>
              <a:gd name="connsiteY9" fmla="*/ 740929 h 952637"/>
              <a:gd name="connsiteX10" fmla="*/ 546832 w 5574158"/>
              <a:gd name="connsiteY10" fmla="*/ 864417 h 952637"/>
              <a:gd name="connsiteX11" fmla="*/ 476273 w 5574158"/>
              <a:gd name="connsiteY11" fmla="*/ 882058 h 952637"/>
              <a:gd name="connsiteX12" fmla="*/ 370435 w 5574158"/>
              <a:gd name="connsiteY12" fmla="*/ 917341 h 952637"/>
              <a:gd name="connsiteX13" fmla="*/ 317516 w 5574158"/>
              <a:gd name="connsiteY13" fmla="*/ 934982 h 952637"/>
              <a:gd name="connsiteX14" fmla="*/ 0 w 5574158"/>
              <a:gd name="connsiteY14"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2134409 w 5574158"/>
              <a:gd name="connsiteY5" fmla="*/ 388106 h 952637"/>
              <a:gd name="connsiteX6" fmla="*/ 1940372 w 5574158"/>
              <a:gd name="connsiteY6" fmla="*/ 493953 h 952637"/>
              <a:gd name="connsiteX7" fmla="*/ 1605217 w 5574158"/>
              <a:gd name="connsiteY7" fmla="*/ 582159 h 952637"/>
              <a:gd name="connsiteX8" fmla="*/ 1375900 w 5574158"/>
              <a:gd name="connsiteY8" fmla="*/ 635082 h 952637"/>
              <a:gd name="connsiteX9" fmla="*/ 970186 w 5574158"/>
              <a:gd name="connsiteY9" fmla="*/ 740929 h 952637"/>
              <a:gd name="connsiteX10" fmla="*/ 546832 w 5574158"/>
              <a:gd name="connsiteY10" fmla="*/ 864417 h 952637"/>
              <a:gd name="connsiteX11" fmla="*/ 476273 w 5574158"/>
              <a:gd name="connsiteY11" fmla="*/ 882058 h 952637"/>
              <a:gd name="connsiteX12" fmla="*/ 370435 w 5574158"/>
              <a:gd name="connsiteY12" fmla="*/ 917341 h 952637"/>
              <a:gd name="connsiteX13" fmla="*/ 317516 w 5574158"/>
              <a:gd name="connsiteY13" fmla="*/ 934982 h 952637"/>
              <a:gd name="connsiteX14" fmla="*/ 0 w 5574158"/>
              <a:gd name="connsiteY14"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1940372 w 5574158"/>
              <a:gd name="connsiteY5" fmla="*/ 493953 h 952637"/>
              <a:gd name="connsiteX6" fmla="*/ 1605217 w 5574158"/>
              <a:gd name="connsiteY6" fmla="*/ 582159 h 952637"/>
              <a:gd name="connsiteX7" fmla="*/ 1375900 w 5574158"/>
              <a:gd name="connsiteY7" fmla="*/ 635082 h 952637"/>
              <a:gd name="connsiteX8" fmla="*/ 970186 w 5574158"/>
              <a:gd name="connsiteY8" fmla="*/ 740929 h 952637"/>
              <a:gd name="connsiteX9" fmla="*/ 546832 w 5574158"/>
              <a:gd name="connsiteY9" fmla="*/ 864417 h 952637"/>
              <a:gd name="connsiteX10" fmla="*/ 476273 w 5574158"/>
              <a:gd name="connsiteY10" fmla="*/ 882058 h 952637"/>
              <a:gd name="connsiteX11" fmla="*/ 370435 w 5574158"/>
              <a:gd name="connsiteY11" fmla="*/ 917341 h 952637"/>
              <a:gd name="connsiteX12" fmla="*/ 317516 w 5574158"/>
              <a:gd name="connsiteY12" fmla="*/ 934982 h 952637"/>
              <a:gd name="connsiteX13" fmla="*/ 0 w 5574158"/>
              <a:gd name="connsiteY13"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1605217 w 5574158"/>
              <a:gd name="connsiteY5" fmla="*/ 582159 h 952637"/>
              <a:gd name="connsiteX6" fmla="*/ 1375900 w 5574158"/>
              <a:gd name="connsiteY6" fmla="*/ 635082 h 952637"/>
              <a:gd name="connsiteX7" fmla="*/ 970186 w 5574158"/>
              <a:gd name="connsiteY7" fmla="*/ 740929 h 952637"/>
              <a:gd name="connsiteX8" fmla="*/ 546832 w 5574158"/>
              <a:gd name="connsiteY8" fmla="*/ 864417 h 952637"/>
              <a:gd name="connsiteX9" fmla="*/ 476273 w 5574158"/>
              <a:gd name="connsiteY9" fmla="*/ 882058 h 952637"/>
              <a:gd name="connsiteX10" fmla="*/ 370435 w 5574158"/>
              <a:gd name="connsiteY10" fmla="*/ 917341 h 952637"/>
              <a:gd name="connsiteX11" fmla="*/ 317516 w 5574158"/>
              <a:gd name="connsiteY11" fmla="*/ 934982 h 952637"/>
              <a:gd name="connsiteX12" fmla="*/ 0 w 5574158"/>
              <a:gd name="connsiteY12"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1375900 w 5574158"/>
              <a:gd name="connsiteY5" fmla="*/ 635082 h 952637"/>
              <a:gd name="connsiteX6" fmla="*/ 970186 w 5574158"/>
              <a:gd name="connsiteY6" fmla="*/ 740929 h 952637"/>
              <a:gd name="connsiteX7" fmla="*/ 546832 w 5574158"/>
              <a:gd name="connsiteY7" fmla="*/ 864417 h 952637"/>
              <a:gd name="connsiteX8" fmla="*/ 476273 w 5574158"/>
              <a:gd name="connsiteY8" fmla="*/ 882058 h 952637"/>
              <a:gd name="connsiteX9" fmla="*/ 370435 w 5574158"/>
              <a:gd name="connsiteY9" fmla="*/ 917341 h 952637"/>
              <a:gd name="connsiteX10" fmla="*/ 317516 w 5574158"/>
              <a:gd name="connsiteY10" fmla="*/ 934982 h 952637"/>
              <a:gd name="connsiteX11" fmla="*/ 0 w 5574158"/>
              <a:gd name="connsiteY11"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465851 w 5574158"/>
              <a:gd name="connsiteY4" fmla="*/ 394614 h 952637"/>
              <a:gd name="connsiteX5" fmla="*/ 970186 w 5574158"/>
              <a:gd name="connsiteY5" fmla="*/ 740929 h 952637"/>
              <a:gd name="connsiteX6" fmla="*/ 546832 w 5574158"/>
              <a:gd name="connsiteY6" fmla="*/ 864417 h 952637"/>
              <a:gd name="connsiteX7" fmla="*/ 476273 w 5574158"/>
              <a:gd name="connsiteY7" fmla="*/ 882058 h 952637"/>
              <a:gd name="connsiteX8" fmla="*/ 370435 w 5574158"/>
              <a:gd name="connsiteY8" fmla="*/ 917341 h 952637"/>
              <a:gd name="connsiteX9" fmla="*/ 317516 w 5574158"/>
              <a:gd name="connsiteY9" fmla="*/ 934982 h 952637"/>
              <a:gd name="connsiteX10" fmla="*/ 0 w 5574158"/>
              <a:gd name="connsiteY10"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3051675 w 5574158"/>
              <a:gd name="connsiteY3" fmla="*/ 194053 h 952637"/>
              <a:gd name="connsiteX4" fmla="*/ 2288290 w 5574158"/>
              <a:gd name="connsiteY4" fmla="*/ 523201 h 952637"/>
              <a:gd name="connsiteX5" fmla="*/ 970186 w 5574158"/>
              <a:gd name="connsiteY5" fmla="*/ 740929 h 952637"/>
              <a:gd name="connsiteX6" fmla="*/ 546832 w 5574158"/>
              <a:gd name="connsiteY6" fmla="*/ 864417 h 952637"/>
              <a:gd name="connsiteX7" fmla="*/ 476273 w 5574158"/>
              <a:gd name="connsiteY7" fmla="*/ 882058 h 952637"/>
              <a:gd name="connsiteX8" fmla="*/ 370435 w 5574158"/>
              <a:gd name="connsiteY8" fmla="*/ 917341 h 952637"/>
              <a:gd name="connsiteX9" fmla="*/ 317516 w 5574158"/>
              <a:gd name="connsiteY9" fmla="*/ 934982 h 952637"/>
              <a:gd name="connsiteX10" fmla="*/ 0 w 5574158"/>
              <a:gd name="connsiteY10" fmla="*/ 952623 h 952637"/>
              <a:gd name="connsiteX0" fmla="*/ 5574158 w 5574158"/>
              <a:gd name="connsiteY0" fmla="*/ 0 h 952637"/>
              <a:gd name="connsiteX1" fmla="*/ 3986581 w 5574158"/>
              <a:gd name="connsiteY1" fmla="*/ 17642 h 952637"/>
              <a:gd name="connsiteX2" fmla="*/ 3369190 w 5574158"/>
              <a:gd name="connsiteY2" fmla="*/ 141130 h 952637"/>
              <a:gd name="connsiteX3" fmla="*/ 2288290 w 5574158"/>
              <a:gd name="connsiteY3" fmla="*/ 523201 h 952637"/>
              <a:gd name="connsiteX4" fmla="*/ 970186 w 5574158"/>
              <a:gd name="connsiteY4" fmla="*/ 740929 h 952637"/>
              <a:gd name="connsiteX5" fmla="*/ 546832 w 5574158"/>
              <a:gd name="connsiteY5" fmla="*/ 864417 h 952637"/>
              <a:gd name="connsiteX6" fmla="*/ 476273 w 5574158"/>
              <a:gd name="connsiteY6" fmla="*/ 882058 h 952637"/>
              <a:gd name="connsiteX7" fmla="*/ 370435 w 5574158"/>
              <a:gd name="connsiteY7" fmla="*/ 917341 h 952637"/>
              <a:gd name="connsiteX8" fmla="*/ 317516 w 5574158"/>
              <a:gd name="connsiteY8" fmla="*/ 934982 h 952637"/>
              <a:gd name="connsiteX9" fmla="*/ 0 w 5574158"/>
              <a:gd name="connsiteY9" fmla="*/ 952623 h 952637"/>
              <a:gd name="connsiteX0" fmla="*/ 5574158 w 5574158"/>
              <a:gd name="connsiteY0" fmla="*/ 0 h 952637"/>
              <a:gd name="connsiteX1" fmla="*/ 3986581 w 5574158"/>
              <a:gd name="connsiteY1" fmla="*/ 17642 h 952637"/>
              <a:gd name="connsiteX2" fmla="*/ 3014069 w 5574158"/>
              <a:gd name="connsiteY2" fmla="*/ 126843 h 952637"/>
              <a:gd name="connsiteX3" fmla="*/ 2288290 w 5574158"/>
              <a:gd name="connsiteY3" fmla="*/ 523201 h 952637"/>
              <a:gd name="connsiteX4" fmla="*/ 970186 w 5574158"/>
              <a:gd name="connsiteY4" fmla="*/ 740929 h 952637"/>
              <a:gd name="connsiteX5" fmla="*/ 546832 w 5574158"/>
              <a:gd name="connsiteY5" fmla="*/ 864417 h 952637"/>
              <a:gd name="connsiteX6" fmla="*/ 476273 w 5574158"/>
              <a:gd name="connsiteY6" fmla="*/ 882058 h 952637"/>
              <a:gd name="connsiteX7" fmla="*/ 370435 w 5574158"/>
              <a:gd name="connsiteY7" fmla="*/ 917341 h 952637"/>
              <a:gd name="connsiteX8" fmla="*/ 317516 w 5574158"/>
              <a:gd name="connsiteY8" fmla="*/ 934982 h 952637"/>
              <a:gd name="connsiteX9" fmla="*/ 0 w 5574158"/>
              <a:gd name="connsiteY9" fmla="*/ 952623 h 952637"/>
              <a:gd name="connsiteX0" fmla="*/ 5574158 w 5574158"/>
              <a:gd name="connsiteY0" fmla="*/ 58558 h 1011195"/>
              <a:gd name="connsiteX1" fmla="*/ 4440348 w 5574158"/>
              <a:gd name="connsiteY1" fmla="*/ 0 h 1011195"/>
              <a:gd name="connsiteX2" fmla="*/ 3014069 w 5574158"/>
              <a:gd name="connsiteY2" fmla="*/ 185401 h 1011195"/>
              <a:gd name="connsiteX3" fmla="*/ 2288290 w 5574158"/>
              <a:gd name="connsiteY3" fmla="*/ 581759 h 1011195"/>
              <a:gd name="connsiteX4" fmla="*/ 970186 w 5574158"/>
              <a:gd name="connsiteY4" fmla="*/ 799487 h 1011195"/>
              <a:gd name="connsiteX5" fmla="*/ 546832 w 5574158"/>
              <a:gd name="connsiteY5" fmla="*/ 922975 h 1011195"/>
              <a:gd name="connsiteX6" fmla="*/ 476273 w 5574158"/>
              <a:gd name="connsiteY6" fmla="*/ 940616 h 1011195"/>
              <a:gd name="connsiteX7" fmla="*/ 370435 w 5574158"/>
              <a:gd name="connsiteY7" fmla="*/ 975899 h 1011195"/>
              <a:gd name="connsiteX8" fmla="*/ 317516 w 5574158"/>
              <a:gd name="connsiteY8" fmla="*/ 993540 h 1011195"/>
              <a:gd name="connsiteX9" fmla="*/ 0 w 5574158"/>
              <a:gd name="connsiteY9" fmla="*/ 1011181 h 1011195"/>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546832 w 5574158"/>
              <a:gd name="connsiteY5" fmla="*/ 927413 h 1015633"/>
              <a:gd name="connsiteX6" fmla="*/ 476273 w 5574158"/>
              <a:gd name="connsiteY6" fmla="*/ 945054 h 1015633"/>
              <a:gd name="connsiteX7" fmla="*/ 370435 w 5574158"/>
              <a:gd name="connsiteY7" fmla="*/ 980337 h 1015633"/>
              <a:gd name="connsiteX8" fmla="*/ 317516 w 5574158"/>
              <a:gd name="connsiteY8" fmla="*/ 997978 h 1015633"/>
              <a:gd name="connsiteX9" fmla="*/ 0 w 5574158"/>
              <a:gd name="connsiteY9" fmla="*/ 1015619 h 1015633"/>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546832 w 5574158"/>
              <a:gd name="connsiteY5" fmla="*/ 927413 h 1015633"/>
              <a:gd name="connsiteX6" fmla="*/ 370435 w 5574158"/>
              <a:gd name="connsiteY6" fmla="*/ 980337 h 1015633"/>
              <a:gd name="connsiteX7" fmla="*/ 317516 w 5574158"/>
              <a:gd name="connsiteY7" fmla="*/ 997978 h 1015633"/>
              <a:gd name="connsiteX8" fmla="*/ 0 w 5574158"/>
              <a:gd name="connsiteY8" fmla="*/ 1015619 h 1015633"/>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546832 w 5574158"/>
              <a:gd name="connsiteY5" fmla="*/ 927413 h 1015633"/>
              <a:gd name="connsiteX6" fmla="*/ 317516 w 5574158"/>
              <a:gd name="connsiteY6" fmla="*/ 997978 h 1015633"/>
              <a:gd name="connsiteX7" fmla="*/ 0 w 5574158"/>
              <a:gd name="connsiteY7" fmla="*/ 1015619 h 1015633"/>
              <a:gd name="connsiteX0" fmla="*/ 5574158 w 5574158"/>
              <a:gd name="connsiteY0" fmla="*/ 62996 h 1015633"/>
              <a:gd name="connsiteX1" fmla="*/ 4440348 w 5574158"/>
              <a:gd name="connsiteY1" fmla="*/ 4438 h 1015633"/>
              <a:gd name="connsiteX2" fmla="*/ 3014069 w 5574158"/>
              <a:gd name="connsiteY2" fmla="*/ 189839 h 1015633"/>
              <a:gd name="connsiteX3" fmla="*/ 2288290 w 5574158"/>
              <a:gd name="connsiteY3" fmla="*/ 586197 h 1015633"/>
              <a:gd name="connsiteX4" fmla="*/ 970186 w 5574158"/>
              <a:gd name="connsiteY4" fmla="*/ 803925 h 1015633"/>
              <a:gd name="connsiteX5" fmla="*/ 317516 w 5574158"/>
              <a:gd name="connsiteY5" fmla="*/ 997978 h 1015633"/>
              <a:gd name="connsiteX6" fmla="*/ 0 w 5574158"/>
              <a:gd name="connsiteY6" fmla="*/ 1015619 h 1015633"/>
              <a:gd name="connsiteX0" fmla="*/ 5574158 w 5574158"/>
              <a:gd name="connsiteY0" fmla="*/ 62996 h 1032138"/>
              <a:gd name="connsiteX1" fmla="*/ 4440348 w 5574158"/>
              <a:gd name="connsiteY1" fmla="*/ 4438 h 1032138"/>
              <a:gd name="connsiteX2" fmla="*/ 3014069 w 5574158"/>
              <a:gd name="connsiteY2" fmla="*/ 189839 h 1032138"/>
              <a:gd name="connsiteX3" fmla="*/ 2288290 w 5574158"/>
              <a:gd name="connsiteY3" fmla="*/ 586197 h 1032138"/>
              <a:gd name="connsiteX4" fmla="*/ 970186 w 5574158"/>
              <a:gd name="connsiteY4" fmla="*/ 803925 h 1032138"/>
              <a:gd name="connsiteX5" fmla="*/ 317516 w 5574158"/>
              <a:gd name="connsiteY5" fmla="*/ 997978 h 1032138"/>
              <a:gd name="connsiteX6" fmla="*/ 0 w 5574158"/>
              <a:gd name="connsiteY6" fmla="*/ 1015619 h 1032138"/>
              <a:gd name="connsiteX0" fmla="*/ 5574158 w 5574158"/>
              <a:gd name="connsiteY0" fmla="*/ 62996 h 1015619"/>
              <a:gd name="connsiteX1" fmla="*/ 4440348 w 5574158"/>
              <a:gd name="connsiteY1" fmla="*/ 4438 h 1015619"/>
              <a:gd name="connsiteX2" fmla="*/ 3014069 w 5574158"/>
              <a:gd name="connsiteY2" fmla="*/ 189839 h 1015619"/>
              <a:gd name="connsiteX3" fmla="*/ 2288290 w 5574158"/>
              <a:gd name="connsiteY3" fmla="*/ 586197 h 1015619"/>
              <a:gd name="connsiteX4" fmla="*/ 970186 w 5574158"/>
              <a:gd name="connsiteY4" fmla="*/ 803925 h 1015619"/>
              <a:gd name="connsiteX5" fmla="*/ 518752 w 5574158"/>
              <a:gd name="connsiteY5" fmla="*/ 926541 h 1015619"/>
              <a:gd name="connsiteX6" fmla="*/ 0 w 5574158"/>
              <a:gd name="connsiteY6" fmla="*/ 1015619 h 1015619"/>
              <a:gd name="connsiteX0" fmla="*/ 5585995 w 5585995"/>
              <a:gd name="connsiteY0" fmla="*/ 62996 h 927458"/>
              <a:gd name="connsiteX1" fmla="*/ 4452185 w 5585995"/>
              <a:gd name="connsiteY1" fmla="*/ 4438 h 927458"/>
              <a:gd name="connsiteX2" fmla="*/ 3025906 w 5585995"/>
              <a:gd name="connsiteY2" fmla="*/ 189839 h 927458"/>
              <a:gd name="connsiteX3" fmla="*/ 2300127 w 5585995"/>
              <a:gd name="connsiteY3" fmla="*/ 586197 h 927458"/>
              <a:gd name="connsiteX4" fmla="*/ 982023 w 5585995"/>
              <a:gd name="connsiteY4" fmla="*/ 803925 h 927458"/>
              <a:gd name="connsiteX5" fmla="*/ 530589 w 5585995"/>
              <a:gd name="connsiteY5" fmla="*/ 926541 h 927458"/>
              <a:gd name="connsiteX6" fmla="*/ 0 w 5585995"/>
              <a:gd name="connsiteY6" fmla="*/ 863219 h 927458"/>
              <a:gd name="connsiteX0" fmla="*/ 5585995 w 5585995"/>
              <a:gd name="connsiteY0" fmla="*/ 62996 h 863219"/>
              <a:gd name="connsiteX1" fmla="*/ 4452185 w 5585995"/>
              <a:gd name="connsiteY1" fmla="*/ 4438 h 863219"/>
              <a:gd name="connsiteX2" fmla="*/ 3025906 w 5585995"/>
              <a:gd name="connsiteY2" fmla="*/ 189839 h 863219"/>
              <a:gd name="connsiteX3" fmla="*/ 2300127 w 5585995"/>
              <a:gd name="connsiteY3" fmla="*/ 586197 h 863219"/>
              <a:gd name="connsiteX4" fmla="*/ 982023 w 5585995"/>
              <a:gd name="connsiteY4" fmla="*/ 803925 h 863219"/>
              <a:gd name="connsiteX5" fmla="*/ 0 w 5585995"/>
              <a:gd name="connsiteY5" fmla="*/ 863219 h 863219"/>
              <a:gd name="connsiteX0" fmla="*/ 5585995 w 5585995"/>
              <a:gd name="connsiteY0" fmla="*/ 62996 h 863219"/>
              <a:gd name="connsiteX1" fmla="*/ 4452185 w 5585995"/>
              <a:gd name="connsiteY1" fmla="*/ 4438 h 863219"/>
              <a:gd name="connsiteX2" fmla="*/ 3025906 w 5585995"/>
              <a:gd name="connsiteY2" fmla="*/ 189839 h 863219"/>
              <a:gd name="connsiteX3" fmla="*/ 2300127 w 5585995"/>
              <a:gd name="connsiteY3" fmla="*/ 586197 h 863219"/>
              <a:gd name="connsiteX4" fmla="*/ 982023 w 5585995"/>
              <a:gd name="connsiteY4" fmla="*/ 803925 h 863219"/>
              <a:gd name="connsiteX5" fmla="*/ 0 w 5585995"/>
              <a:gd name="connsiteY5" fmla="*/ 863219 h 863219"/>
              <a:gd name="connsiteX0" fmla="*/ 5585995 w 5585995"/>
              <a:gd name="connsiteY0" fmla="*/ 62996 h 863219"/>
              <a:gd name="connsiteX1" fmla="*/ 4452185 w 5585995"/>
              <a:gd name="connsiteY1" fmla="*/ 4438 h 863219"/>
              <a:gd name="connsiteX2" fmla="*/ 3025906 w 5585995"/>
              <a:gd name="connsiteY2" fmla="*/ 189839 h 863219"/>
              <a:gd name="connsiteX3" fmla="*/ 2300127 w 5585995"/>
              <a:gd name="connsiteY3" fmla="*/ 586197 h 863219"/>
              <a:gd name="connsiteX4" fmla="*/ 1096451 w 5585995"/>
              <a:gd name="connsiteY4" fmla="*/ 756300 h 863219"/>
              <a:gd name="connsiteX5" fmla="*/ 0 w 5585995"/>
              <a:gd name="connsiteY5" fmla="*/ 863219 h 863219"/>
              <a:gd name="connsiteX0" fmla="*/ 5404489 w 5404489"/>
              <a:gd name="connsiteY0" fmla="*/ 62996 h 758492"/>
              <a:gd name="connsiteX1" fmla="*/ 4270679 w 5404489"/>
              <a:gd name="connsiteY1" fmla="*/ 4438 h 758492"/>
              <a:gd name="connsiteX2" fmla="*/ 2844400 w 5404489"/>
              <a:gd name="connsiteY2" fmla="*/ 189839 h 758492"/>
              <a:gd name="connsiteX3" fmla="*/ 2118621 w 5404489"/>
              <a:gd name="connsiteY3" fmla="*/ 586197 h 758492"/>
              <a:gd name="connsiteX4" fmla="*/ 914945 w 5404489"/>
              <a:gd name="connsiteY4" fmla="*/ 756300 h 758492"/>
              <a:gd name="connsiteX5" fmla="*/ 0 w 5404489"/>
              <a:gd name="connsiteY5" fmla="*/ 691769 h 758492"/>
              <a:gd name="connsiteX0" fmla="*/ 5404489 w 5404489"/>
              <a:gd name="connsiteY0" fmla="*/ 62996 h 786600"/>
              <a:gd name="connsiteX1" fmla="*/ 4270679 w 5404489"/>
              <a:gd name="connsiteY1" fmla="*/ 4438 h 786600"/>
              <a:gd name="connsiteX2" fmla="*/ 2844400 w 5404489"/>
              <a:gd name="connsiteY2" fmla="*/ 189839 h 786600"/>
              <a:gd name="connsiteX3" fmla="*/ 2118621 w 5404489"/>
              <a:gd name="connsiteY3" fmla="*/ 586197 h 786600"/>
              <a:gd name="connsiteX4" fmla="*/ 792625 w 5404489"/>
              <a:gd name="connsiteY4" fmla="*/ 784875 h 786600"/>
              <a:gd name="connsiteX5" fmla="*/ 0 w 5404489"/>
              <a:gd name="connsiteY5" fmla="*/ 691769 h 786600"/>
              <a:gd name="connsiteX0" fmla="*/ 5437788 w 5437788"/>
              <a:gd name="connsiteY0" fmla="*/ 62996 h 784935"/>
              <a:gd name="connsiteX1" fmla="*/ 4303978 w 5437788"/>
              <a:gd name="connsiteY1" fmla="*/ 4438 h 784935"/>
              <a:gd name="connsiteX2" fmla="*/ 2877699 w 5437788"/>
              <a:gd name="connsiteY2" fmla="*/ 189839 h 784935"/>
              <a:gd name="connsiteX3" fmla="*/ 2151920 w 5437788"/>
              <a:gd name="connsiteY3" fmla="*/ 586197 h 784935"/>
              <a:gd name="connsiteX4" fmla="*/ 825924 w 5437788"/>
              <a:gd name="connsiteY4" fmla="*/ 784875 h 784935"/>
              <a:gd name="connsiteX5" fmla="*/ 68812 w 5437788"/>
              <a:gd name="connsiteY5" fmla="*/ 608250 h 784935"/>
              <a:gd name="connsiteX6" fmla="*/ 33299 w 5437788"/>
              <a:gd name="connsiteY6" fmla="*/ 691769 h 784935"/>
              <a:gd name="connsiteX0" fmla="*/ 5404489 w 5404489"/>
              <a:gd name="connsiteY0" fmla="*/ 62996 h 787113"/>
              <a:gd name="connsiteX1" fmla="*/ 4270679 w 5404489"/>
              <a:gd name="connsiteY1" fmla="*/ 4438 h 787113"/>
              <a:gd name="connsiteX2" fmla="*/ 2844400 w 5404489"/>
              <a:gd name="connsiteY2" fmla="*/ 189839 h 787113"/>
              <a:gd name="connsiteX3" fmla="*/ 2118621 w 5404489"/>
              <a:gd name="connsiteY3" fmla="*/ 586197 h 787113"/>
              <a:gd name="connsiteX4" fmla="*/ 792625 w 5404489"/>
              <a:gd name="connsiteY4" fmla="*/ 784875 h 787113"/>
              <a:gd name="connsiteX5" fmla="*/ 0 w 5404489"/>
              <a:gd name="connsiteY5" fmla="*/ 691769 h 787113"/>
              <a:gd name="connsiteX0" fmla="*/ 5459730 w 5459730"/>
              <a:gd name="connsiteY0" fmla="*/ 62996 h 784924"/>
              <a:gd name="connsiteX1" fmla="*/ 4325920 w 5459730"/>
              <a:gd name="connsiteY1" fmla="*/ 4438 h 784924"/>
              <a:gd name="connsiteX2" fmla="*/ 2899641 w 5459730"/>
              <a:gd name="connsiteY2" fmla="*/ 189839 h 784924"/>
              <a:gd name="connsiteX3" fmla="*/ 2173862 w 5459730"/>
              <a:gd name="connsiteY3" fmla="*/ 586197 h 784924"/>
              <a:gd name="connsiteX4" fmla="*/ 847866 w 5459730"/>
              <a:gd name="connsiteY4" fmla="*/ 784875 h 784924"/>
              <a:gd name="connsiteX5" fmla="*/ 0 w 5459730"/>
              <a:gd name="connsiteY5" fmla="*/ 606044 h 784924"/>
              <a:gd name="connsiteX0" fmla="*/ 5459730 w 5459730"/>
              <a:gd name="connsiteY0" fmla="*/ 62996 h 784923"/>
              <a:gd name="connsiteX1" fmla="*/ 4325920 w 5459730"/>
              <a:gd name="connsiteY1" fmla="*/ 4438 h 784923"/>
              <a:gd name="connsiteX2" fmla="*/ 2899641 w 5459730"/>
              <a:gd name="connsiteY2" fmla="*/ 189839 h 784923"/>
              <a:gd name="connsiteX3" fmla="*/ 2173862 w 5459730"/>
              <a:gd name="connsiteY3" fmla="*/ 586197 h 784923"/>
              <a:gd name="connsiteX4" fmla="*/ 847866 w 5459730"/>
              <a:gd name="connsiteY4" fmla="*/ 784875 h 784923"/>
              <a:gd name="connsiteX5" fmla="*/ 0 w 5459730"/>
              <a:gd name="connsiteY5" fmla="*/ 606044 h 784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9730" h="784923">
                <a:moveTo>
                  <a:pt x="5459730" y="62996"/>
                </a:moveTo>
                <a:cubicBezTo>
                  <a:pt x="5081793" y="43477"/>
                  <a:pt x="4752601" y="-16702"/>
                  <a:pt x="4325920" y="4438"/>
                </a:cubicBezTo>
                <a:cubicBezTo>
                  <a:pt x="3899239" y="25578"/>
                  <a:pt x="3258317" y="92879"/>
                  <a:pt x="2899641" y="189839"/>
                </a:cubicBezTo>
                <a:cubicBezTo>
                  <a:pt x="2540965" y="286799"/>
                  <a:pt x="2573696" y="486231"/>
                  <a:pt x="2173862" y="586197"/>
                </a:cubicBezTo>
                <a:cubicBezTo>
                  <a:pt x="1826947" y="677343"/>
                  <a:pt x="1210176" y="781567"/>
                  <a:pt x="847866" y="784875"/>
                </a:cubicBezTo>
                <a:cubicBezTo>
                  <a:pt x="485556" y="788183"/>
                  <a:pt x="247991" y="620679"/>
                  <a:pt x="0" y="606044"/>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44" name="Text Box 1034"/>
          <p:cNvSpPr txBox="1">
            <a:spLocks noChangeArrowheads="1"/>
          </p:cNvSpPr>
          <p:nvPr/>
        </p:nvSpPr>
        <p:spPr bwMode="auto">
          <a:xfrm rot="20340982">
            <a:off x="3616686" y="3840640"/>
            <a:ext cx="1096374"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3. Attack</a:t>
            </a:r>
          </a:p>
        </p:txBody>
      </p:sp>
      <p:sp>
        <p:nvSpPr>
          <p:cNvPr id="45" name="Line 9"/>
          <p:cNvSpPr>
            <a:spLocks noChangeShapeType="1"/>
          </p:cNvSpPr>
          <p:nvPr/>
        </p:nvSpPr>
        <p:spPr bwMode="auto">
          <a:xfrm flipH="1">
            <a:off x="157164" y="4368496"/>
            <a:ext cx="2166938" cy="651179"/>
          </a:xfrm>
          <a:custGeom>
            <a:avLst/>
            <a:gdLst>
              <a:gd name="connsiteX0" fmla="*/ 0 w 2024063"/>
              <a:gd name="connsiteY0" fmla="*/ 0 h 465441"/>
              <a:gd name="connsiteX1" fmla="*/ 2024063 w 2024063"/>
              <a:gd name="connsiteY1" fmla="*/ 465441 h 465441"/>
              <a:gd name="connsiteX0" fmla="*/ 0 w 2024063"/>
              <a:gd name="connsiteY0" fmla="*/ 0 h 465441"/>
              <a:gd name="connsiteX1" fmla="*/ 1133475 w 2024063"/>
              <a:gd name="connsiteY1" fmla="*/ 27292 h 465441"/>
              <a:gd name="connsiteX2" fmla="*/ 2024063 w 2024063"/>
              <a:gd name="connsiteY2" fmla="*/ 465441 h 465441"/>
              <a:gd name="connsiteX0" fmla="*/ 0 w 2024063"/>
              <a:gd name="connsiteY0" fmla="*/ 0 h 465441"/>
              <a:gd name="connsiteX1" fmla="*/ 1133475 w 2024063"/>
              <a:gd name="connsiteY1" fmla="*/ 27292 h 465441"/>
              <a:gd name="connsiteX2" fmla="*/ 2024063 w 2024063"/>
              <a:gd name="connsiteY2" fmla="*/ 465441 h 465441"/>
              <a:gd name="connsiteX0" fmla="*/ 0 w 2024063"/>
              <a:gd name="connsiteY0" fmla="*/ 633 h 466074"/>
              <a:gd name="connsiteX1" fmla="*/ 1133475 w 2024063"/>
              <a:gd name="connsiteY1" fmla="*/ 27925 h 466074"/>
              <a:gd name="connsiteX2" fmla="*/ 2024063 w 2024063"/>
              <a:gd name="connsiteY2" fmla="*/ 466074 h 466074"/>
              <a:gd name="connsiteX0" fmla="*/ 0 w 2076451"/>
              <a:gd name="connsiteY0" fmla="*/ 0 h 522591"/>
              <a:gd name="connsiteX1" fmla="*/ 1185863 w 2076451"/>
              <a:gd name="connsiteY1" fmla="*/ 84442 h 522591"/>
              <a:gd name="connsiteX2" fmla="*/ 2076451 w 2076451"/>
              <a:gd name="connsiteY2" fmla="*/ 522591 h 522591"/>
              <a:gd name="connsiteX0" fmla="*/ 0 w 2076451"/>
              <a:gd name="connsiteY0" fmla="*/ 39016 h 561607"/>
              <a:gd name="connsiteX1" fmla="*/ 1185863 w 2076451"/>
              <a:gd name="connsiteY1" fmla="*/ 123458 h 561607"/>
              <a:gd name="connsiteX2" fmla="*/ 2076451 w 2076451"/>
              <a:gd name="connsiteY2" fmla="*/ 561607 h 561607"/>
              <a:gd name="connsiteX0" fmla="*/ 0 w 2138363"/>
              <a:gd name="connsiteY0" fmla="*/ 41672 h 645226"/>
              <a:gd name="connsiteX1" fmla="*/ 1185863 w 2138363"/>
              <a:gd name="connsiteY1" fmla="*/ 126114 h 645226"/>
              <a:gd name="connsiteX2" fmla="*/ 2138363 w 2138363"/>
              <a:gd name="connsiteY2" fmla="*/ 645226 h 645226"/>
              <a:gd name="connsiteX0" fmla="*/ 0 w 2138363"/>
              <a:gd name="connsiteY0" fmla="*/ 41672 h 645226"/>
              <a:gd name="connsiteX1" fmla="*/ 1185863 w 2138363"/>
              <a:gd name="connsiteY1" fmla="*/ 126114 h 645226"/>
              <a:gd name="connsiteX2" fmla="*/ 2138363 w 2138363"/>
              <a:gd name="connsiteY2" fmla="*/ 645226 h 645226"/>
              <a:gd name="connsiteX0" fmla="*/ 0 w 2166938"/>
              <a:gd name="connsiteY0" fmla="*/ 33665 h 684844"/>
              <a:gd name="connsiteX1" fmla="*/ 1214438 w 2166938"/>
              <a:gd name="connsiteY1" fmla="*/ 165732 h 684844"/>
              <a:gd name="connsiteX2" fmla="*/ 2166938 w 2166938"/>
              <a:gd name="connsiteY2" fmla="*/ 684844 h 684844"/>
              <a:gd name="connsiteX0" fmla="*/ 0 w 2166938"/>
              <a:gd name="connsiteY0" fmla="*/ 0 h 651179"/>
              <a:gd name="connsiteX1" fmla="*/ 1214438 w 2166938"/>
              <a:gd name="connsiteY1" fmla="*/ 132067 h 651179"/>
              <a:gd name="connsiteX2" fmla="*/ 2166938 w 2166938"/>
              <a:gd name="connsiteY2" fmla="*/ 651179 h 651179"/>
              <a:gd name="connsiteX0" fmla="*/ 0 w 2166938"/>
              <a:gd name="connsiteY0" fmla="*/ 0 h 651179"/>
              <a:gd name="connsiteX1" fmla="*/ 1128713 w 2166938"/>
              <a:gd name="connsiteY1" fmla="*/ 151117 h 651179"/>
              <a:gd name="connsiteX2" fmla="*/ 2166938 w 2166938"/>
              <a:gd name="connsiteY2" fmla="*/ 651179 h 651179"/>
            </a:gdLst>
            <a:ahLst/>
            <a:cxnLst>
              <a:cxn ang="0">
                <a:pos x="connsiteX0" y="connsiteY0"/>
              </a:cxn>
              <a:cxn ang="0">
                <a:pos x="connsiteX1" y="connsiteY1"/>
              </a:cxn>
              <a:cxn ang="0">
                <a:pos x="connsiteX2" y="connsiteY2"/>
              </a:cxn>
            </a:cxnLst>
            <a:rect l="l" t="t" r="r" b="b"/>
            <a:pathLst>
              <a:path w="2166938" h="651179">
                <a:moveTo>
                  <a:pt x="0" y="0"/>
                </a:moveTo>
                <a:cubicBezTo>
                  <a:pt x="496888" y="2747"/>
                  <a:pt x="767557" y="42587"/>
                  <a:pt x="1128713" y="151117"/>
                </a:cubicBezTo>
                <a:cubicBezTo>
                  <a:pt x="1489869" y="259647"/>
                  <a:pt x="1582737" y="310295"/>
                  <a:pt x="2166938" y="651179"/>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6" name="Line 9"/>
          <p:cNvSpPr>
            <a:spLocks noChangeShapeType="1"/>
          </p:cNvSpPr>
          <p:nvPr/>
        </p:nvSpPr>
        <p:spPr bwMode="auto">
          <a:xfrm flipH="1" flipV="1">
            <a:off x="1339169" y="4266361"/>
            <a:ext cx="2046969" cy="200289"/>
          </a:xfrm>
          <a:custGeom>
            <a:avLst/>
            <a:gdLst>
              <a:gd name="connsiteX0" fmla="*/ 0 w 1923144"/>
              <a:gd name="connsiteY0" fmla="*/ 0 h 109369"/>
              <a:gd name="connsiteX1" fmla="*/ 1923144 w 1923144"/>
              <a:gd name="connsiteY1" fmla="*/ 109369 h 109369"/>
              <a:gd name="connsiteX0" fmla="*/ 0 w 1923144"/>
              <a:gd name="connsiteY0" fmla="*/ 0 h 151826"/>
              <a:gd name="connsiteX1" fmla="*/ 966787 w 1923144"/>
              <a:gd name="connsiteY1" fmla="*/ 151826 h 151826"/>
              <a:gd name="connsiteX2" fmla="*/ 1923144 w 1923144"/>
              <a:gd name="connsiteY2" fmla="*/ 109369 h 151826"/>
              <a:gd name="connsiteX0" fmla="*/ 0 w 1923144"/>
              <a:gd name="connsiteY0" fmla="*/ 0 h 154421"/>
              <a:gd name="connsiteX1" fmla="*/ 966787 w 1923144"/>
              <a:gd name="connsiteY1" fmla="*/ 151826 h 154421"/>
              <a:gd name="connsiteX2" fmla="*/ 1923144 w 1923144"/>
              <a:gd name="connsiteY2" fmla="*/ 109369 h 154421"/>
              <a:gd name="connsiteX0" fmla="*/ 0 w 1923144"/>
              <a:gd name="connsiteY0" fmla="*/ 0 h 151833"/>
              <a:gd name="connsiteX1" fmla="*/ 966787 w 1923144"/>
              <a:gd name="connsiteY1" fmla="*/ 151826 h 151833"/>
              <a:gd name="connsiteX2" fmla="*/ 1923144 w 1923144"/>
              <a:gd name="connsiteY2" fmla="*/ 109369 h 151833"/>
              <a:gd name="connsiteX0" fmla="*/ 0 w 1923144"/>
              <a:gd name="connsiteY0" fmla="*/ 0 h 159432"/>
              <a:gd name="connsiteX1" fmla="*/ 966787 w 1923144"/>
              <a:gd name="connsiteY1" fmla="*/ 151826 h 159432"/>
              <a:gd name="connsiteX2" fmla="*/ 1923144 w 1923144"/>
              <a:gd name="connsiteY2" fmla="*/ 109369 h 159432"/>
              <a:gd name="connsiteX0" fmla="*/ 0 w 1985056"/>
              <a:gd name="connsiteY0" fmla="*/ 0 h 154763"/>
              <a:gd name="connsiteX1" fmla="*/ 966787 w 1985056"/>
              <a:gd name="connsiteY1" fmla="*/ 151826 h 154763"/>
              <a:gd name="connsiteX2" fmla="*/ 1985056 w 1985056"/>
              <a:gd name="connsiteY2" fmla="*/ 66507 h 154763"/>
              <a:gd name="connsiteX0" fmla="*/ 0 w 2046969"/>
              <a:gd name="connsiteY0" fmla="*/ 0 h 200289"/>
              <a:gd name="connsiteX1" fmla="*/ 1028700 w 2046969"/>
              <a:gd name="connsiteY1" fmla="*/ 194688 h 200289"/>
              <a:gd name="connsiteX2" fmla="*/ 2046969 w 2046969"/>
              <a:gd name="connsiteY2" fmla="*/ 109369 h 200289"/>
            </a:gdLst>
            <a:ahLst/>
            <a:cxnLst>
              <a:cxn ang="0">
                <a:pos x="connsiteX0" y="connsiteY0"/>
              </a:cxn>
              <a:cxn ang="0">
                <a:pos x="connsiteX1" y="connsiteY1"/>
              </a:cxn>
              <a:cxn ang="0">
                <a:pos x="connsiteX2" y="connsiteY2"/>
              </a:cxn>
            </a:cxnLst>
            <a:rect l="l" t="t" r="r" b="b"/>
            <a:pathLst>
              <a:path w="2046969" h="200289">
                <a:moveTo>
                  <a:pt x="0" y="0"/>
                </a:moveTo>
                <a:cubicBezTo>
                  <a:pt x="322262" y="20446"/>
                  <a:pt x="687539" y="176460"/>
                  <a:pt x="1028700" y="194688"/>
                </a:cubicBezTo>
                <a:cubicBezTo>
                  <a:pt x="1369862" y="212916"/>
                  <a:pt x="1563084" y="187213"/>
                  <a:pt x="2046969" y="109369"/>
                </a:cubicBezTo>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8" name="Text Box 1034"/>
          <p:cNvSpPr txBox="1">
            <a:spLocks noChangeArrowheads="1"/>
          </p:cNvSpPr>
          <p:nvPr/>
        </p:nvSpPr>
        <p:spPr bwMode="auto">
          <a:xfrm rot="21395264">
            <a:off x="681562" y="3566062"/>
            <a:ext cx="2151236"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4. Routed to Gibeon and Gezer</a:t>
            </a:r>
          </a:p>
        </p:txBody>
      </p:sp>
      <p:sp>
        <p:nvSpPr>
          <p:cNvPr id="11" name="Freeform 10"/>
          <p:cNvSpPr/>
          <p:nvPr/>
        </p:nvSpPr>
        <p:spPr>
          <a:xfrm>
            <a:off x="3540640" y="3528232"/>
            <a:ext cx="1451406" cy="945068"/>
          </a:xfrm>
          <a:custGeom>
            <a:avLst/>
            <a:gdLst>
              <a:gd name="connsiteX0" fmla="*/ 1622856 w 1622856"/>
              <a:gd name="connsiteY0" fmla="*/ 0 h 988039"/>
              <a:gd name="connsiteX1" fmla="*/ 1605217 w 1622856"/>
              <a:gd name="connsiteY1" fmla="*/ 370464 h 988039"/>
              <a:gd name="connsiteX2" fmla="*/ 1569937 w 1622856"/>
              <a:gd name="connsiteY2" fmla="*/ 423387 h 988039"/>
              <a:gd name="connsiteX3" fmla="*/ 1499378 w 1622856"/>
              <a:gd name="connsiteY3" fmla="*/ 564517 h 988039"/>
              <a:gd name="connsiteX4" fmla="*/ 1464099 w 1622856"/>
              <a:gd name="connsiteY4" fmla="*/ 617440 h 988039"/>
              <a:gd name="connsiteX5" fmla="*/ 1305341 w 1622856"/>
              <a:gd name="connsiteY5" fmla="*/ 688005 h 988039"/>
              <a:gd name="connsiteX6" fmla="*/ 1164223 w 1622856"/>
              <a:gd name="connsiteY6" fmla="*/ 723287 h 988039"/>
              <a:gd name="connsiteX7" fmla="*/ 1111304 w 1622856"/>
              <a:gd name="connsiteY7" fmla="*/ 740928 h 988039"/>
              <a:gd name="connsiteX8" fmla="*/ 970186 w 1622856"/>
              <a:gd name="connsiteY8" fmla="*/ 758569 h 988039"/>
              <a:gd name="connsiteX9" fmla="*/ 881987 w 1622856"/>
              <a:gd name="connsiteY9" fmla="*/ 776210 h 988039"/>
              <a:gd name="connsiteX10" fmla="*/ 670310 w 1622856"/>
              <a:gd name="connsiteY10" fmla="*/ 793852 h 988039"/>
              <a:gd name="connsiteX11" fmla="*/ 299876 w 1622856"/>
              <a:gd name="connsiteY11" fmla="*/ 917340 h 988039"/>
              <a:gd name="connsiteX12" fmla="*/ 105839 w 1622856"/>
              <a:gd name="connsiteY12" fmla="*/ 970263 h 988039"/>
              <a:gd name="connsiteX13" fmla="*/ 0 w 1622856"/>
              <a:gd name="connsiteY13" fmla="*/ 987904 h 988039"/>
              <a:gd name="connsiteX0" fmla="*/ 1622856 w 1622856"/>
              <a:gd name="connsiteY0" fmla="*/ 0 h 988039"/>
              <a:gd name="connsiteX1" fmla="*/ 1605217 w 1622856"/>
              <a:gd name="connsiteY1" fmla="*/ 370464 h 988039"/>
              <a:gd name="connsiteX2" fmla="*/ 1569937 w 1622856"/>
              <a:gd name="connsiteY2" fmla="*/ 423387 h 988039"/>
              <a:gd name="connsiteX3" fmla="*/ 1464099 w 1622856"/>
              <a:gd name="connsiteY3" fmla="*/ 617440 h 988039"/>
              <a:gd name="connsiteX4" fmla="*/ 1305341 w 1622856"/>
              <a:gd name="connsiteY4" fmla="*/ 688005 h 988039"/>
              <a:gd name="connsiteX5" fmla="*/ 1164223 w 1622856"/>
              <a:gd name="connsiteY5" fmla="*/ 723287 h 988039"/>
              <a:gd name="connsiteX6" fmla="*/ 1111304 w 1622856"/>
              <a:gd name="connsiteY6" fmla="*/ 740928 h 988039"/>
              <a:gd name="connsiteX7" fmla="*/ 970186 w 1622856"/>
              <a:gd name="connsiteY7" fmla="*/ 758569 h 988039"/>
              <a:gd name="connsiteX8" fmla="*/ 881987 w 1622856"/>
              <a:gd name="connsiteY8" fmla="*/ 776210 h 988039"/>
              <a:gd name="connsiteX9" fmla="*/ 670310 w 1622856"/>
              <a:gd name="connsiteY9" fmla="*/ 793852 h 988039"/>
              <a:gd name="connsiteX10" fmla="*/ 299876 w 1622856"/>
              <a:gd name="connsiteY10" fmla="*/ 917340 h 988039"/>
              <a:gd name="connsiteX11" fmla="*/ 105839 w 1622856"/>
              <a:gd name="connsiteY11" fmla="*/ 970263 h 988039"/>
              <a:gd name="connsiteX12" fmla="*/ 0 w 1622856"/>
              <a:gd name="connsiteY12" fmla="*/ 987904 h 988039"/>
              <a:gd name="connsiteX0" fmla="*/ 1622856 w 1622856"/>
              <a:gd name="connsiteY0" fmla="*/ 0 h 988039"/>
              <a:gd name="connsiteX1" fmla="*/ 1605217 w 1622856"/>
              <a:gd name="connsiteY1" fmla="*/ 370464 h 988039"/>
              <a:gd name="connsiteX2" fmla="*/ 1464099 w 1622856"/>
              <a:gd name="connsiteY2" fmla="*/ 617440 h 988039"/>
              <a:gd name="connsiteX3" fmla="*/ 1305341 w 1622856"/>
              <a:gd name="connsiteY3" fmla="*/ 688005 h 988039"/>
              <a:gd name="connsiteX4" fmla="*/ 1164223 w 1622856"/>
              <a:gd name="connsiteY4" fmla="*/ 723287 h 988039"/>
              <a:gd name="connsiteX5" fmla="*/ 1111304 w 1622856"/>
              <a:gd name="connsiteY5" fmla="*/ 740928 h 988039"/>
              <a:gd name="connsiteX6" fmla="*/ 970186 w 1622856"/>
              <a:gd name="connsiteY6" fmla="*/ 758569 h 988039"/>
              <a:gd name="connsiteX7" fmla="*/ 881987 w 1622856"/>
              <a:gd name="connsiteY7" fmla="*/ 776210 h 988039"/>
              <a:gd name="connsiteX8" fmla="*/ 670310 w 1622856"/>
              <a:gd name="connsiteY8" fmla="*/ 793852 h 988039"/>
              <a:gd name="connsiteX9" fmla="*/ 299876 w 1622856"/>
              <a:gd name="connsiteY9" fmla="*/ 917340 h 988039"/>
              <a:gd name="connsiteX10" fmla="*/ 105839 w 1622856"/>
              <a:gd name="connsiteY10" fmla="*/ 970263 h 988039"/>
              <a:gd name="connsiteX11" fmla="*/ 0 w 1622856"/>
              <a:gd name="connsiteY11" fmla="*/ 987904 h 988039"/>
              <a:gd name="connsiteX0" fmla="*/ 1622856 w 1622856"/>
              <a:gd name="connsiteY0" fmla="*/ 0 h 988039"/>
              <a:gd name="connsiteX1" fmla="*/ 1605217 w 1622856"/>
              <a:gd name="connsiteY1" fmla="*/ 370464 h 988039"/>
              <a:gd name="connsiteX2" fmla="*/ 1464099 w 1622856"/>
              <a:gd name="connsiteY2" fmla="*/ 617440 h 988039"/>
              <a:gd name="connsiteX3" fmla="*/ 1164223 w 1622856"/>
              <a:gd name="connsiteY3" fmla="*/ 723287 h 988039"/>
              <a:gd name="connsiteX4" fmla="*/ 1111304 w 1622856"/>
              <a:gd name="connsiteY4" fmla="*/ 740928 h 988039"/>
              <a:gd name="connsiteX5" fmla="*/ 970186 w 1622856"/>
              <a:gd name="connsiteY5" fmla="*/ 758569 h 988039"/>
              <a:gd name="connsiteX6" fmla="*/ 881987 w 1622856"/>
              <a:gd name="connsiteY6" fmla="*/ 776210 h 988039"/>
              <a:gd name="connsiteX7" fmla="*/ 670310 w 1622856"/>
              <a:gd name="connsiteY7" fmla="*/ 793852 h 988039"/>
              <a:gd name="connsiteX8" fmla="*/ 299876 w 1622856"/>
              <a:gd name="connsiteY8" fmla="*/ 917340 h 988039"/>
              <a:gd name="connsiteX9" fmla="*/ 105839 w 1622856"/>
              <a:gd name="connsiteY9" fmla="*/ 970263 h 988039"/>
              <a:gd name="connsiteX10" fmla="*/ 0 w 1622856"/>
              <a:gd name="connsiteY10" fmla="*/ 987904 h 988039"/>
              <a:gd name="connsiteX0" fmla="*/ 1622856 w 1622856"/>
              <a:gd name="connsiteY0" fmla="*/ 0 h 988039"/>
              <a:gd name="connsiteX1" fmla="*/ 1605217 w 1622856"/>
              <a:gd name="connsiteY1" fmla="*/ 370464 h 988039"/>
              <a:gd name="connsiteX2" fmla="*/ 1464099 w 1622856"/>
              <a:gd name="connsiteY2" fmla="*/ 617440 h 988039"/>
              <a:gd name="connsiteX3" fmla="*/ 1164223 w 1622856"/>
              <a:gd name="connsiteY3" fmla="*/ 723287 h 988039"/>
              <a:gd name="connsiteX4" fmla="*/ 970186 w 1622856"/>
              <a:gd name="connsiteY4" fmla="*/ 758569 h 988039"/>
              <a:gd name="connsiteX5" fmla="*/ 881987 w 1622856"/>
              <a:gd name="connsiteY5" fmla="*/ 776210 h 988039"/>
              <a:gd name="connsiteX6" fmla="*/ 670310 w 1622856"/>
              <a:gd name="connsiteY6" fmla="*/ 793852 h 988039"/>
              <a:gd name="connsiteX7" fmla="*/ 299876 w 1622856"/>
              <a:gd name="connsiteY7" fmla="*/ 917340 h 988039"/>
              <a:gd name="connsiteX8" fmla="*/ 105839 w 1622856"/>
              <a:gd name="connsiteY8" fmla="*/ 970263 h 988039"/>
              <a:gd name="connsiteX9" fmla="*/ 0 w 1622856"/>
              <a:gd name="connsiteY9" fmla="*/ 987904 h 988039"/>
              <a:gd name="connsiteX0" fmla="*/ 1622856 w 1622856"/>
              <a:gd name="connsiteY0" fmla="*/ 0 h 988039"/>
              <a:gd name="connsiteX1" fmla="*/ 1605217 w 1622856"/>
              <a:gd name="connsiteY1" fmla="*/ 370464 h 988039"/>
              <a:gd name="connsiteX2" fmla="*/ 1464099 w 1622856"/>
              <a:gd name="connsiteY2" fmla="*/ 617440 h 988039"/>
              <a:gd name="connsiteX3" fmla="*/ 1164223 w 1622856"/>
              <a:gd name="connsiteY3" fmla="*/ 723287 h 988039"/>
              <a:gd name="connsiteX4" fmla="*/ 881987 w 1622856"/>
              <a:gd name="connsiteY4" fmla="*/ 776210 h 988039"/>
              <a:gd name="connsiteX5" fmla="*/ 670310 w 1622856"/>
              <a:gd name="connsiteY5" fmla="*/ 793852 h 988039"/>
              <a:gd name="connsiteX6" fmla="*/ 299876 w 1622856"/>
              <a:gd name="connsiteY6" fmla="*/ 917340 h 988039"/>
              <a:gd name="connsiteX7" fmla="*/ 105839 w 1622856"/>
              <a:gd name="connsiteY7" fmla="*/ 970263 h 988039"/>
              <a:gd name="connsiteX8" fmla="*/ 0 w 1622856"/>
              <a:gd name="connsiteY8" fmla="*/ 987904 h 988039"/>
              <a:gd name="connsiteX0" fmla="*/ 1622856 w 1622856"/>
              <a:gd name="connsiteY0" fmla="*/ 0 h 988039"/>
              <a:gd name="connsiteX1" fmla="*/ 1605217 w 1622856"/>
              <a:gd name="connsiteY1" fmla="*/ 370464 h 988039"/>
              <a:gd name="connsiteX2" fmla="*/ 1464099 w 1622856"/>
              <a:gd name="connsiteY2" fmla="*/ 617440 h 988039"/>
              <a:gd name="connsiteX3" fmla="*/ 1164223 w 1622856"/>
              <a:gd name="connsiteY3" fmla="*/ 723287 h 988039"/>
              <a:gd name="connsiteX4" fmla="*/ 881987 w 1622856"/>
              <a:gd name="connsiteY4" fmla="*/ 776210 h 988039"/>
              <a:gd name="connsiteX5" fmla="*/ 299876 w 1622856"/>
              <a:gd name="connsiteY5" fmla="*/ 917340 h 988039"/>
              <a:gd name="connsiteX6" fmla="*/ 105839 w 1622856"/>
              <a:gd name="connsiteY6" fmla="*/ 970263 h 988039"/>
              <a:gd name="connsiteX7" fmla="*/ 0 w 1622856"/>
              <a:gd name="connsiteY7" fmla="*/ 987904 h 988039"/>
              <a:gd name="connsiteX0" fmla="*/ 1622856 w 1622856"/>
              <a:gd name="connsiteY0" fmla="*/ 0 h 987904"/>
              <a:gd name="connsiteX1" fmla="*/ 1605217 w 1622856"/>
              <a:gd name="connsiteY1" fmla="*/ 370464 h 987904"/>
              <a:gd name="connsiteX2" fmla="*/ 1464099 w 1622856"/>
              <a:gd name="connsiteY2" fmla="*/ 617440 h 987904"/>
              <a:gd name="connsiteX3" fmla="*/ 1164223 w 1622856"/>
              <a:gd name="connsiteY3" fmla="*/ 723287 h 987904"/>
              <a:gd name="connsiteX4" fmla="*/ 881987 w 1622856"/>
              <a:gd name="connsiteY4" fmla="*/ 776210 h 987904"/>
              <a:gd name="connsiteX5" fmla="*/ 299876 w 1622856"/>
              <a:gd name="connsiteY5" fmla="*/ 917340 h 987904"/>
              <a:gd name="connsiteX6" fmla="*/ 0 w 1622856"/>
              <a:gd name="connsiteY6" fmla="*/ 987904 h 987904"/>
              <a:gd name="connsiteX0" fmla="*/ 1622856 w 1622856"/>
              <a:gd name="connsiteY0" fmla="*/ 0 h 987904"/>
              <a:gd name="connsiteX1" fmla="*/ 1605217 w 1622856"/>
              <a:gd name="connsiteY1" fmla="*/ 370464 h 987904"/>
              <a:gd name="connsiteX2" fmla="*/ 1464099 w 1622856"/>
              <a:gd name="connsiteY2" fmla="*/ 617440 h 987904"/>
              <a:gd name="connsiteX3" fmla="*/ 1164223 w 1622856"/>
              <a:gd name="connsiteY3" fmla="*/ 723287 h 987904"/>
              <a:gd name="connsiteX4" fmla="*/ 299876 w 1622856"/>
              <a:gd name="connsiteY4" fmla="*/ 917340 h 987904"/>
              <a:gd name="connsiteX5" fmla="*/ 0 w 1622856"/>
              <a:gd name="connsiteY5" fmla="*/ 987904 h 987904"/>
              <a:gd name="connsiteX0" fmla="*/ 1622856 w 1622856"/>
              <a:gd name="connsiteY0" fmla="*/ 0 h 987904"/>
              <a:gd name="connsiteX1" fmla="*/ 1605217 w 1622856"/>
              <a:gd name="connsiteY1" fmla="*/ 370464 h 987904"/>
              <a:gd name="connsiteX2" fmla="*/ 1464099 w 1622856"/>
              <a:gd name="connsiteY2" fmla="*/ 617440 h 987904"/>
              <a:gd name="connsiteX3" fmla="*/ 299876 w 1622856"/>
              <a:gd name="connsiteY3" fmla="*/ 917340 h 987904"/>
              <a:gd name="connsiteX4" fmla="*/ 0 w 1622856"/>
              <a:gd name="connsiteY4" fmla="*/ 987904 h 987904"/>
              <a:gd name="connsiteX0" fmla="*/ 1622856 w 1622856"/>
              <a:gd name="connsiteY0" fmla="*/ 0 h 987904"/>
              <a:gd name="connsiteX1" fmla="*/ 1464099 w 1622856"/>
              <a:gd name="connsiteY1" fmla="*/ 617440 h 987904"/>
              <a:gd name="connsiteX2" fmla="*/ 299876 w 1622856"/>
              <a:gd name="connsiteY2" fmla="*/ 917340 h 987904"/>
              <a:gd name="connsiteX3" fmla="*/ 0 w 1622856"/>
              <a:gd name="connsiteY3" fmla="*/ 987904 h 987904"/>
              <a:gd name="connsiteX0" fmla="*/ 1622856 w 1622856"/>
              <a:gd name="connsiteY0" fmla="*/ 0 h 987904"/>
              <a:gd name="connsiteX1" fmla="*/ 1207573 w 1622856"/>
              <a:gd name="connsiteY1" fmla="*/ 729443 h 987904"/>
              <a:gd name="connsiteX2" fmla="*/ 1464099 w 1622856"/>
              <a:gd name="connsiteY2" fmla="*/ 617440 h 987904"/>
              <a:gd name="connsiteX3" fmla="*/ 299876 w 1622856"/>
              <a:gd name="connsiteY3" fmla="*/ 917340 h 987904"/>
              <a:gd name="connsiteX4" fmla="*/ 0 w 1622856"/>
              <a:gd name="connsiteY4" fmla="*/ 987904 h 987904"/>
              <a:gd name="connsiteX0" fmla="*/ 1622856 w 1622856"/>
              <a:gd name="connsiteY0" fmla="*/ 0 h 987904"/>
              <a:gd name="connsiteX1" fmla="*/ 1464099 w 1622856"/>
              <a:gd name="connsiteY1" fmla="*/ 617440 h 987904"/>
              <a:gd name="connsiteX2" fmla="*/ 299876 w 1622856"/>
              <a:gd name="connsiteY2" fmla="*/ 917340 h 987904"/>
              <a:gd name="connsiteX3" fmla="*/ 0 w 1622856"/>
              <a:gd name="connsiteY3" fmla="*/ 987904 h 987904"/>
              <a:gd name="connsiteX0" fmla="*/ 1622856 w 1625805"/>
              <a:gd name="connsiteY0" fmla="*/ 0 h 987904"/>
              <a:gd name="connsiteX1" fmla="*/ 1487911 w 1625805"/>
              <a:gd name="connsiteY1" fmla="*/ 731740 h 987904"/>
              <a:gd name="connsiteX2" fmla="*/ 299876 w 1625805"/>
              <a:gd name="connsiteY2" fmla="*/ 917340 h 987904"/>
              <a:gd name="connsiteX3" fmla="*/ 0 w 1625805"/>
              <a:gd name="connsiteY3" fmla="*/ 987904 h 987904"/>
              <a:gd name="connsiteX0" fmla="*/ 1622856 w 1622856"/>
              <a:gd name="connsiteY0" fmla="*/ 0 h 987904"/>
              <a:gd name="connsiteX1" fmla="*/ 1487911 w 1622856"/>
              <a:gd name="connsiteY1" fmla="*/ 731740 h 987904"/>
              <a:gd name="connsiteX2" fmla="*/ 704689 w 1622856"/>
              <a:gd name="connsiteY2" fmla="*/ 912578 h 987904"/>
              <a:gd name="connsiteX3" fmla="*/ 0 w 1622856"/>
              <a:gd name="connsiteY3" fmla="*/ 987904 h 987904"/>
              <a:gd name="connsiteX0" fmla="*/ 1622856 w 1622856"/>
              <a:gd name="connsiteY0" fmla="*/ 0 h 987904"/>
              <a:gd name="connsiteX1" fmla="*/ 1487911 w 1622856"/>
              <a:gd name="connsiteY1" fmla="*/ 731740 h 987904"/>
              <a:gd name="connsiteX2" fmla="*/ 704689 w 1622856"/>
              <a:gd name="connsiteY2" fmla="*/ 912578 h 987904"/>
              <a:gd name="connsiteX3" fmla="*/ 0 w 1622856"/>
              <a:gd name="connsiteY3" fmla="*/ 987904 h 987904"/>
              <a:gd name="connsiteX0" fmla="*/ 1622856 w 1622856"/>
              <a:gd name="connsiteY0" fmla="*/ 0 h 987904"/>
              <a:gd name="connsiteX1" fmla="*/ 1487911 w 1622856"/>
              <a:gd name="connsiteY1" fmla="*/ 731740 h 987904"/>
              <a:gd name="connsiteX2" fmla="*/ 738027 w 1622856"/>
              <a:gd name="connsiteY2" fmla="*/ 879241 h 987904"/>
              <a:gd name="connsiteX3" fmla="*/ 0 w 1622856"/>
              <a:gd name="connsiteY3" fmla="*/ 987904 h 987904"/>
              <a:gd name="connsiteX0" fmla="*/ 1622856 w 1622856"/>
              <a:gd name="connsiteY0" fmla="*/ 0 h 987904"/>
              <a:gd name="connsiteX1" fmla="*/ 1487911 w 1622856"/>
              <a:gd name="connsiteY1" fmla="*/ 731740 h 987904"/>
              <a:gd name="connsiteX2" fmla="*/ 738027 w 1622856"/>
              <a:gd name="connsiteY2" fmla="*/ 879241 h 987904"/>
              <a:gd name="connsiteX3" fmla="*/ 231260 w 1622856"/>
              <a:gd name="connsiteY3" fmla="*/ 943756 h 987904"/>
              <a:gd name="connsiteX4" fmla="*/ 0 w 1622856"/>
              <a:gd name="connsiteY4" fmla="*/ 987904 h 987904"/>
              <a:gd name="connsiteX0" fmla="*/ 1622856 w 1622856"/>
              <a:gd name="connsiteY0" fmla="*/ 0 h 987904"/>
              <a:gd name="connsiteX1" fmla="*/ 1487911 w 1622856"/>
              <a:gd name="connsiteY1" fmla="*/ 731740 h 987904"/>
              <a:gd name="connsiteX2" fmla="*/ 738027 w 1622856"/>
              <a:gd name="connsiteY2" fmla="*/ 879241 h 987904"/>
              <a:gd name="connsiteX3" fmla="*/ 231260 w 1622856"/>
              <a:gd name="connsiteY3" fmla="*/ 943756 h 987904"/>
              <a:gd name="connsiteX4" fmla="*/ 0 w 1622856"/>
              <a:gd name="connsiteY4" fmla="*/ 987904 h 987904"/>
              <a:gd name="connsiteX0" fmla="*/ 1622856 w 1622856"/>
              <a:gd name="connsiteY0" fmla="*/ 0 h 987904"/>
              <a:gd name="connsiteX1" fmla="*/ 1487911 w 1622856"/>
              <a:gd name="connsiteY1" fmla="*/ 731740 h 987904"/>
              <a:gd name="connsiteX2" fmla="*/ 738027 w 1622856"/>
              <a:gd name="connsiteY2" fmla="*/ 879241 h 987904"/>
              <a:gd name="connsiteX3" fmla="*/ 0 w 1622856"/>
              <a:gd name="connsiteY3" fmla="*/ 987904 h 987904"/>
              <a:gd name="connsiteX0" fmla="*/ 1451406 w 1451406"/>
              <a:gd name="connsiteY0" fmla="*/ 0 h 945041"/>
              <a:gd name="connsiteX1" fmla="*/ 1316461 w 1451406"/>
              <a:gd name="connsiteY1" fmla="*/ 731740 h 945041"/>
              <a:gd name="connsiteX2" fmla="*/ 566577 w 1451406"/>
              <a:gd name="connsiteY2" fmla="*/ 879241 h 945041"/>
              <a:gd name="connsiteX3" fmla="*/ 0 w 1451406"/>
              <a:gd name="connsiteY3" fmla="*/ 945041 h 945041"/>
              <a:gd name="connsiteX0" fmla="*/ 1451406 w 1451406"/>
              <a:gd name="connsiteY0" fmla="*/ 0 h 945041"/>
              <a:gd name="connsiteX1" fmla="*/ 1316461 w 1451406"/>
              <a:gd name="connsiteY1" fmla="*/ 731740 h 945041"/>
              <a:gd name="connsiteX2" fmla="*/ 566577 w 1451406"/>
              <a:gd name="connsiteY2" fmla="*/ 879241 h 945041"/>
              <a:gd name="connsiteX3" fmla="*/ 0 w 1451406"/>
              <a:gd name="connsiteY3" fmla="*/ 945041 h 945041"/>
              <a:gd name="connsiteX0" fmla="*/ 1451406 w 1451406"/>
              <a:gd name="connsiteY0" fmla="*/ 0 h 945041"/>
              <a:gd name="connsiteX1" fmla="*/ 1316461 w 1451406"/>
              <a:gd name="connsiteY1" fmla="*/ 731740 h 945041"/>
              <a:gd name="connsiteX2" fmla="*/ 576102 w 1451406"/>
              <a:gd name="connsiteY2" fmla="*/ 922104 h 945041"/>
              <a:gd name="connsiteX3" fmla="*/ 0 w 1451406"/>
              <a:gd name="connsiteY3" fmla="*/ 945041 h 945041"/>
              <a:gd name="connsiteX0" fmla="*/ 1451406 w 1451406"/>
              <a:gd name="connsiteY0" fmla="*/ 0 h 945041"/>
              <a:gd name="connsiteX1" fmla="*/ 1316461 w 1451406"/>
              <a:gd name="connsiteY1" fmla="*/ 731740 h 945041"/>
              <a:gd name="connsiteX2" fmla="*/ 618964 w 1451406"/>
              <a:gd name="connsiteY2" fmla="*/ 888766 h 945041"/>
              <a:gd name="connsiteX3" fmla="*/ 0 w 1451406"/>
              <a:gd name="connsiteY3" fmla="*/ 945041 h 945041"/>
              <a:gd name="connsiteX0" fmla="*/ 1451406 w 1451406"/>
              <a:gd name="connsiteY0" fmla="*/ 0 h 945068"/>
              <a:gd name="connsiteX1" fmla="*/ 1316461 w 1451406"/>
              <a:gd name="connsiteY1" fmla="*/ 731740 h 945068"/>
              <a:gd name="connsiteX2" fmla="*/ 618964 w 1451406"/>
              <a:gd name="connsiteY2" fmla="*/ 888766 h 945068"/>
              <a:gd name="connsiteX3" fmla="*/ 0 w 1451406"/>
              <a:gd name="connsiteY3" fmla="*/ 945041 h 945068"/>
            </a:gdLst>
            <a:ahLst/>
            <a:cxnLst>
              <a:cxn ang="0">
                <a:pos x="connsiteX0" y="connsiteY0"/>
              </a:cxn>
              <a:cxn ang="0">
                <a:pos x="connsiteX1" y="connsiteY1"/>
              </a:cxn>
              <a:cxn ang="0">
                <a:pos x="connsiteX2" y="connsiteY2"/>
              </a:cxn>
              <a:cxn ang="0">
                <a:pos x="connsiteX3" y="connsiteY3"/>
              </a:cxn>
            </a:cxnLst>
            <a:rect l="l" t="t" r="r" b="b"/>
            <a:pathLst>
              <a:path w="1451406" h="945068">
                <a:moveTo>
                  <a:pt x="1451406" y="0"/>
                </a:moveTo>
                <a:cubicBezTo>
                  <a:pt x="1418332" y="128633"/>
                  <a:pt x="1455201" y="583612"/>
                  <a:pt x="1316461" y="731740"/>
                </a:cubicBezTo>
                <a:cubicBezTo>
                  <a:pt x="1177721" y="879868"/>
                  <a:pt x="847899" y="867503"/>
                  <a:pt x="618964" y="888766"/>
                </a:cubicBezTo>
                <a:cubicBezTo>
                  <a:pt x="397645" y="909322"/>
                  <a:pt x="187094" y="946216"/>
                  <a:pt x="0" y="945041"/>
                </a:cubicBezTo>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34" name="Oval 33"/>
          <p:cNvSpPr/>
          <p:nvPr/>
        </p:nvSpPr>
        <p:spPr>
          <a:xfrm>
            <a:off x="4038600" y="2895600"/>
            <a:ext cx="1981200" cy="609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12097053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erusalem area aerial from north, tb0107032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8872"/>
            <a:ext cx="9144000" cy="6739128"/>
          </a:xfrm>
          <a:prstGeom prst="rect">
            <a:avLst/>
          </a:prstGeom>
        </p:spPr>
      </p:pic>
      <p:sp>
        <p:nvSpPr>
          <p:cNvPr id="2" name="Text Placeholder 1"/>
          <p:cNvSpPr>
            <a:spLocks noGrp="1"/>
          </p:cNvSpPr>
          <p:nvPr>
            <p:ph type="body" sz="quarter" idx="10"/>
          </p:nvPr>
        </p:nvSpPr>
        <p:spPr/>
        <p:txBody>
          <a:bodyPr/>
          <a:lstStyle/>
          <a:p>
            <a:r>
              <a:rPr lang="en-US" dirty="0"/>
              <a:t>Area west of Jerusalem (aerial view from the north)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2101437839"/>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erusalem area aerial from north, tb0107032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8872"/>
            <a:ext cx="9144000" cy="6739128"/>
          </a:xfrm>
          <a:prstGeom prst="rect">
            <a:avLst/>
          </a:prstGeom>
        </p:spPr>
      </p:pic>
      <p:sp>
        <p:nvSpPr>
          <p:cNvPr id="2" name="Text Placeholder 1"/>
          <p:cNvSpPr>
            <a:spLocks noGrp="1"/>
          </p:cNvSpPr>
          <p:nvPr>
            <p:ph type="body" sz="quarter" idx="10"/>
          </p:nvPr>
        </p:nvSpPr>
        <p:spPr/>
        <p:txBody>
          <a:bodyPr/>
          <a:lstStyle/>
          <a:p>
            <a:r>
              <a:rPr lang="en-US" dirty="0"/>
              <a:t>Area west of Jerusalem (aerial view from the north)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7" name="Text Box 1029"/>
          <p:cNvSpPr txBox="1">
            <a:spLocks noChangeArrowheads="1"/>
          </p:cNvSpPr>
          <p:nvPr/>
        </p:nvSpPr>
        <p:spPr bwMode="auto">
          <a:xfrm>
            <a:off x="7620000" y="1066800"/>
            <a:ext cx="132480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Bethlehem</a:t>
            </a:r>
          </a:p>
        </p:txBody>
      </p:sp>
      <p:sp>
        <p:nvSpPr>
          <p:cNvPr id="8" name="Text Box 1030"/>
          <p:cNvSpPr txBox="1">
            <a:spLocks noChangeArrowheads="1"/>
          </p:cNvSpPr>
          <p:nvPr/>
        </p:nvSpPr>
        <p:spPr bwMode="auto">
          <a:xfrm>
            <a:off x="1600372" y="2151159"/>
            <a:ext cx="1501883"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of David</a:t>
            </a:r>
          </a:p>
        </p:txBody>
      </p:sp>
      <p:sp>
        <p:nvSpPr>
          <p:cNvPr id="9" name="Text Box 1031"/>
          <p:cNvSpPr txBox="1">
            <a:spLocks noChangeArrowheads="1"/>
          </p:cNvSpPr>
          <p:nvPr/>
        </p:nvSpPr>
        <p:spPr bwMode="auto">
          <a:xfrm rot="19073957">
            <a:off x="4457713" y="2419289"/>
            <a:ext cx="1925427"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Watershed ridge</a:t>
            </a:r>
          </a:p>
        </p:txBody>
      </p:sp>
      <p:sp>
        <p:nvSpPr>
          <p:cNvPr id="10" name="Text Box 1034"/>
          <p:cNvSpPr txBox="1">
            <a:spLocks noChangeArrowheads="1"/>
          </p:cNvSpPr>
          <p:nvPr/>
        </p:nvSpPr>
        <p:spPr bwMode="auto">
          <a:xfrm>
            <a:off x="7080809" y="1953425"/>
            <a:ext cx="1800493"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Rephaim Valley</a:t>
            </a:r>
          </a:p>
        </p:txBody>
      </p:sp>
      <p:sp>
        <p:nvSpPr>
          <p:cNvPr id="18" name="Freeform 17"/>
          <p:cNvSpPr/>
          <p:nvPr/>
        </p:nvSpPr>
        <p:spPr>
          <a:xfrm>
            <a:off x="5495146" y="2364630"/>
            <a:ext cx="3641886" cy="782520"/>
          </a:xfrm>
          <a:custGeom>
            <a:avLst/>
            <a:gdLst>
              <a:gd name="connsiteX0" fmla="*/ 3333911 w 3333911"/>
              <a:gd name="connsiteY0" fmla="*/ 0 h 459503"/>
              <a:gd name="connsiteX1" fmla="*/ 3316271 w 3333911"/>
              <a:gd name="connsiteY1" fmla="*/ 176411 h 459503"/>
              <a:gd name="connsiteX2" fmla="*/ 3280991 w 3333911"/>
              <a:gd name="connsiteY2" fmla="*/ 229335 h 459503"/>
              <a:gd name="connsiteX3" fmla="*/ 3263352 w 3333911"/>
              <a:gd name="connsiteY3" fmla="*/ 282258 h 459503"/>
              <a:gd name="connsiteX4" fmla="*/ 3175153 w 3333911"/>
              <a:gd name="connsiteY4" fmla="*/ 335182 h 459503"/>
              <a:gd name="connsiteX5" fmla="*/ 3051675 w 3333911"/>
              <a:gd name="connsiteY5" fmla="*/ 388105 h 459503"/>
              <a:gd name="connsiteX6" fmla="*/ 2910557 w 3333911"/>
              <a:gd name="connsiteY6" fmla="*/ 423388 h 459503"/>
              <a:gd name="connsiteX7" fmla="*/ 264596 w 3333911"/>
              <a:gd name="connsiteY7" fmla="*/ 441029 h 459503"/>
              <a:gd name="connsiteX8" fmla="*/ 0 w 3333911"/>
              <a:gd name="connsiteY8" fmla="*/ 458670 h 459503"/>
              <a:gd name="connsiteX0" fmla="*/ 3333911 w 3333911"/>
              <a:gd name="connsiteY0" fmla="*/ 0 h 459503"/>
              <a:gd name="connsiteX1" fmla="*/ 3316271 w 3333911"/>
              <a:gd name="connsiteY1" fmla="*/ 176411 h 459503"/>
              <a:gd name="connsiteX2" fmla="*/ 3263352 w 3333911"/>
              <a:gd name="connsiteY2" fmla="*/ 282258 h 459503"/>
              <a:gd name="connsiteX3" fmla="*/ 3175153 w 3333911"/>
              <a:gd name="connsiteY3" fmla="*/ 335182 h 459503"/>
              <a:gd name="connsiteX4" fmla="*/ 3051675 w 3333911"/>
              <a:gd name="connsiteY4" fmla="*/ 388105 h 459503"/>
              <a:gd name="connsiteX5" fmla="*/ 2910557 w 3333911"/>
              <a:gd name="connsiteY5" fmla="*/ 423388 h 459503"/>
              <a:gd name="connsiteX6" fmla="*/ 264596 w 3333911"/>
              <a:gd name="connsiteY6" fmla="*/ 441029 h 459503"/>
              <a:gd name="connsiteX7" fmla="*/ 0 w 3333911"/>
              <a:gd name="connsiteY7" fmla="*/ 458670 h 459503"/>
              <a:gd name="connsiteX0" fmla="*/ 3333911 w 3333911"/>
              <a:gd name="connsiteY0" fmla="*/ 0 h 459503"/>
              <a:gd name="connsiteX1" fmla="*/ 3316271 w 3333911"/>
              <a:gd name="connsiteY1" fmla="*/ 176411 h 459503"/>
              <a:gd name="connsiteX2" fmla="*/ 3175153 w 3333911"/>
              <a:gd name="connsiteY2" fmla="*/ 335182 h 459503"/>
              <a:gd name="connsiteX3" fmla="*/ 3051675 w 3333911"/>
              <a:gd name="connsiteY3" fmla="*/ 388105 h 459503"/>
              <a:gd name="connsiteX4" fmla="*/ 2910557 w 3333911"/>
              <a:gd name="connsiteY4" fmla="*/ 423388 h 459503"/>
              <a:gd name="connsiteX5" fmla="*/ 264596 w 3333911"/>
              <a:gd name="connsiteY5" fmla="*/ 441029 h 459503"/>
              <a:gd name="connsiteX6" fmla="*/ 0 w 3333911"/>
              <a:gd name="connsiteY6" fmla="*/ 458670 h 459503"/>
              <a:gd name="connsiteX0" fmla="*/ 3333911 w 3341128"/>
              <a:gd name="connsiteY0" fmla="*/ 0 h 459503"/>
              <a:gd name="connsiteX1" fmla="*/ 3316271 w 3341128"/>
              <a:gd name="connsiteY1" fmla="*/ 176411 h 459503"/>
              <a:gd name="connsiteX2" fmla="*/ 3051675 w 3341128"/>
              <a:gd name="connsiteY2" fmla="*/ 388105 h 459503"/>
              <a:gd name="connsiteX3" fmla="*/ 2910557 w 3341128"/>
              <a:gd name="connsiteY3" fmla="*/ 423388 h 459503"/>
              <a:gd name="connsiteX4" fmla="*/ 264596 w 3341128"/>
              <a:gd name="connsiteY4" fmla="*/ 441029 h 459503"/>
              <a:gd name="connsiteX5" fmla="*/ 0 w 3341128"/>
              <a:gd name="connsiteY5" fmla="*/ 458670 h 459503"/>
              <a:gd name="connsiteX0" fmla="*/ 3333911 w 3351318"/>
              <a:gd name="connsiteY0" fmla="*/ 0 h 459503"/>
              <a:gd name="connsiteX1" fmla="*/ 3316271 w 3351318"/>
              <a:gd name="connsiteY1" fmla="*/ 176411 h 459503"/>
              <a:gd name="connsiteX2" fmla="*/ 2910557 w 3351318"/>
              <a:gd name="connsiteY2" fmla="*/ 423388 h 459503"/>
              <a:gd name="connsiteX3" fmla="*/ 264596 w 3351318"/>
              <a:gd name="connsiteY3" fmla="*/ 441029 h 459503"/>
              <a:gd name="connsiteX4" fmla="*/ 0 w 3351318"/>
              <a:gd name="connsiteY4" fmla="*/ 458670 h 459503"/>
              <a:gd name="connsiteX0" fmla="*/ 3368836 w 3369790"/>
              <a:gd name="connsiteY0" fmla="*/ 0 h 529353"/>
              <a:gd name="connsiteX1" fmla="*/ 3316271 w 3369790"/>
              <a:gd name="connsiteY1" fmla="*/ 246261 h 529353"/>
              <a:gd name="connsiteX2" fmla="*/ 2910557 w 3369790"/>
              <a:gd name="connsiteY2" fmla="*/ 493238 h 529353"/>
              <a:gd name="connsiteX3" fmla="*/ 264596 w 3369790"/>
              <a:gd name="connsiteY3" fmla="*/ 510879 h 529353"/>
              <a:gd name="connsiteX4" fmla="*/ 0 w 3369790"/>
              <a:gd name="connsiteY4" fmla="*/ 528520 h 529353"/>
              <a:gd name="connsiteX0" fmla="*/ 3368836 w 3368836"/>
              <a:gd name="connsiteY0" fmla="*/ 0 h 529353"/>
              <a:gd name="connsiteX1" fmla="*/ 3316271 w 3368836"/>
              <a:gd name="connsiteY1" fmla="*/ 246261 h 529353"/>
              <a:gd name="connsiteX2" fmla="*/ 2910557 w 3368836"/>
              <a:gd name="connsiteY2" fmla="*/ 493238 h 529353"/>
              <a:gd name="connsiteX3" fmla="*/ 264596 w 3368836"/>
              <a:gd name="connsiteY3" fmla="*/ 510879 h 529353"/>
              <a:gd name="connsiteX4" fmla="*/ 0 w 3368836"/>
              <a:gd name="connsiteY4" fmla="*/ 528520 h 529353"/>
              <a:gd name="connsiteX0" fmla="*/ 3368836 w 3368836"/>
              <a:gd name="connsiteY0" fmla="*/ 0 h 529353"/>
              <a:gd name="connsiteX1" fmla="*/ 3262296 w 3368836"/>
              <a:gd name="connsiteY1" fmla="*/ 274836 h 529353"/>
              <a:gd name="connsiteX2" fmla="*/ 2910557 w 3368836"/>
              <a:gd name="connsiteY2" fmla="*/ 493238 h 529353"/>
              <a:gd name="connsiteX3" fmla="*/ 264596 w 3368836"/>
              <a:gd name="connsiteY3" fmla="*/ 510879 h 529353"/>
              <a:gd name="connsiteX4" fmla="*/ 0 w 3368836"/>
              <a:gd name="connsiteY4" fmla="*/ 528520 h 529353"/>
              <a:gd name="connsiteX0" fmla="*/ 3368836 w 3368836"/>
              <a:gd name="connsiteY0" fmla="*/ 0 h 528520"/>
              <a:gd name="connsiteX1" fmla="*/ 3262296 w 3368836"/>
              <a:gd name="connsiteY1" fmla="*/ 274836 h 528520"/>
              <a:gd name="connsiteX2" fmla="*/ 2910557 w 3368836"/>
              <a:gd name="connsiteY2" fmla="*/ 493238 h 528520"/>
              <a:gd name="connsiteX3" fmla="*/ 648771 w 3368836"/>
              <a:gd name="connsiteY3" fmla="*/ 504529 h 528520"/>
              <a:gd name="connsiteX4" fmla="*/ 0 w 3368836"/>
              <a:gd name="connsiteY4" fmla="*/ 528520 h 528520"/>
              <a:gd name="connsiteX0" fmla="*/ 3368836 w 3368836"/>
              <a:gd name="connsiteY0" fmla="*/ 0 h 528520"/>
              <a:gd name="connsiteX1" fmla="*/ 3262296 w 3368836"/>
              <a:gd name="connsiteY1" fmla="*/ 274836 h 528520"/>
              <a:gd name="connsiteX2" fmla="*/ 2910557 w 3368836"/>
              <a:gd name="connsiteY2" fmla="*/ 493238 h 528520"/>
              <a:gd name="connsiteX3" fmla="*/ 648771 w 3368836"/>
              <a:gd name="connsiteY3" fmla="*/ 504529 h 528520"/>
              <a:gd name="connsiteX4" fmla="*/ 0 w 3368836"/>
              <a:gd name="connsiteY4" fmla="*/ 528520 h 528520"/>
              <a:gd name="connsiteX0" fmla="*/ 3368836 w 3368836"/>
              <a:gd name="connsiteY0" fmla="*/ 0 h 528520"/>
              <a:gd name="connsiteX1" fmla="*/ 3262296 w 3368836"/>
              <a:gd name="connsiteY1" fmla="*/ 274836 h 528520"/>
              <a:gd name="connsiteX2" fmla="*/ 2910557 w 3368836"/>
              <a:gd name="connsiteY2" fmla="*/ 493238 h 528520"/>
              <a:gd name="connsiteX3" fmla="*/ 1788304 w 3368836"/>
              <a:gd name="connsiteY3" fmla="*/ 391270 h 528520"/>
              <a:gd name="connsiteX4" fmla="*/ 648771 w 3368836"/>
              <a:gd name="connsiteY4" fmla="*/ 504529 h 528520"/>
              <a:gd name="connsiteX5" fmla="*/ 0 w 3368836"/>
              <a:gd name="connsiteY5" fmla="*/ 528520 h 528520"/>
              <a:gd name="connsiteX0" fmla="*/ 3641886 w 3641886"/>
              <a:gd name="connsiteY0" fmla="*/ 0 h 782520"/>
              <a:gd name="connsiteX1" fmla="*/ 3535346 w 3641886"/>
              <a:gd name="connsiteY1" fmla="*/ 274836 h 782520"/>
              <a:gd name="connsiteX2" fmla="*/ 3183607 w 3641886"/>
              <a:gd name="connsiteY2" fmla="*/ 493238 h 782520"/>
              <a:gd name="connsiteX3" fmla="*/ 2061354 w 3641886"/>
              <a:gd name="connsiteY3" fmla="*/ 391270 h 782520"/>
              <a:gd name="connsiteX4" fmla="*/ 921821 w 3641886"/>
              <a:gd name="connsiteY4" fmla="*/ 504529 h 782520"/>
              <a:gd name="connsiteX5" fmla="*/ 0 w 3641886"/>
              <a:gd name="connsiteY5" fmla="*/ 782520 h 782520"/>
              <a:gd name="connsiteX0" fmla="*/ 3641886 w 3641886"/>
              <a:gd name="connsiteY0" fmla="*/ 0 h 782520"/>
              <a:gd name="connsiteX1" fmla="*/ 3535346 w 3641886"/>
              <a:gd name="connsiteY1" fmla="*/ 274836 h 782520"/>
              <a:gd name="connsiteX2" fmla="*/ 3183607 w 3641886"/>
              <a:gd name="connsiteY2" fmla="*/ 493238 h 782520"/>
              <a:gd name="connsiteX3" fmla="*/ 2061354 w 3641886"/>
              <a:gd name="connsiteY3" fmla="*/ 391270 h 782520"/>
              <a:gd name="connsiteX4" fmla="*/ 921821 w 3641886"/>
              <a:gd name="connsiteY4" fmla="*/ 504529 h 782520"/>
              <a:gd name="connsiteX5" fmla="*/ 0 w 3641886"/>
              <a:gd name="connsiteY5" fmla="*/ 782520 h 782520"/>
              <a:gd name="connsiteX0" fmla="*/ 3641886 w 3641886"/>
              <a:gd name="connsiteY0" fmla="*/ 0 h 782520"/>
              <a:gd name="connsiteX1" fmla="*/ 3535346 w 3641886"/>
              <a:gd name="connsiteY1" fmla="*/ 274836 h 782520"/>
              <a:gd name="connsiteX2" fmla="*/ 3183607 w 3641886"/>
              <a:gd name="connsiteY2" fmla="*/ 493238 h 782520"/>
              <a:gd name="connsiteX3" fmla="*/ 2061354 w 3641886"/>
              <a:gd name="connsiteY3" fmla="*/ 391270 h 782520"/>
              <a:gd name="connsiteX4" fmla="*/ 921821 w 3641886"/>
              <a:gd name="connsiteY4" fmla="*/ 504529 h 782520"/>
              <a:gd name="connsiteX5" fmla="*/ 0 w 3641886"/>
              <a:gd name="connsiteY5" fmla="*/ 782520 h 782520"/>
              <a:gd name="connsiteX0" fmla="*/ 3641886 w 3641886"/>
              <a:gd name="connsiteY0" fmla="*/ 0 h 782520"/>
              <a:gd name="connsiteX1" fmla="*/ 3535346 w 3641886"/>
              <a:gd name="connsiteY1" fmla="*/ 274836 h 782520"/>
              <a:gd name="connsiteX2" fmla="*/ 3183607 w 3641886"/>
              <a:gd name="connsiteY2" fmla="*/ 493238 h 782520"/>
              <a:gd name="connsiteX3" fmla="*/ 2061354 w 3641886"/>
              <a:gd name="connsiteY3" fmla="*/ 391270 h 782520"/>
              <a:gd name="connsiteX4" fmla="*/ 921821 w 3641886"/>
              <a:gd name="connsiteY4" fmla="*/ 504529 h 782520"/>
              <a:gd name="connsiteX5" fmla="*/ 0 w 3641886"/>
              <a:gd name="connsiteY5" fmla="*/ 782520 h 782520"/>
              <a:gd name="connsiteX0" fmla="*/ 3641886 w 3641886"/>
              <a:gd name="connsiteY0" fmla="*/ 0 h 782520"/>
              <a:gd name="connsiteX1" fmla="*/ 3535346 w 3641886"/>
              <a:gd name="connsiteY1" fmla="*/ 274836 h 782520"/>
              <a:gd name="connsiteX2" fmla="*/ 3183607 w 3641886"/>
              <a:gd name="connsiteY2" fmla="*/ 493238 h 782520"/>
              <a:gd name="connsiteX3" fmla="*/ 2213754 w 3641886"/>
              <a:gd name="connsiteY3" fmla="*/ 435720 h 782520"/>
              <a:gd name="connsiteX4" fmla="*/ 921821 w 3641886"/>
              <a:gd name="connsiteY4" fmla="*/ 504529 h 782520"/>
              <a:gd name="connsiteX5" fmla="*/ 0 w 3641886"/>
              <a:gd name="connsiteY5" fmla="*/ 782520 h 78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41886" h="782520">
                <a:moveTo>
                  <a:pt x="3641886" y="0"/>
                </a:moveTo>
                <a:cubicBezTo>
                  <a:pt x="3505831" y="77854"/>
                  <a:pt x="3611726" y="192630"/>
                  <a:pt x="3535346" y="274836"/>
                </a:cubicBezTo>
                <a:cubicBezTo>
                  <a:pt x="3458966" y="357042"/>
                  <a:pt x="3432447" y="456899"/>
                  <a:pt x="3183607" y="493238"/>
                </a:cubicBezTo>
                <a:cubicBezTo>
                  <a:pt x="2803173" y="493115"/>
                  <a:pt x="2592323" y="398094"/>
                  <a:pt x="2213754" y="435720"/>
                </a:cubicBezTo>
                <a:cubicBezTo>
                  <a:pt x="1833910" y="473473"/>
                  <a:pt x="1290780" y="446729"/>
                  <a:pt x="921821" y="504529"/>
                </a:cubicBezTo>
                <a:cubicBezTo>
                  <a:pt x="552862" y="562329"/>
                  <a:pt x="265245" y="522170"/>
                  <a:pt x="0" y="782520"/>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19" name="Text Box 1029"/>
          <p:cNvSpPr txBox="1">
            <a:spLocks noChangeArrowheads="1"/>
          </p:cNvSpPr>
          <p:nvPr/>
        </p:nvSpPr>
        <p:spPr bwMode="auto">
          <a:xfrm>
            <a:off x="2819400" y="6019800"/>
            <a:ext cx="1255923"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To Gibeon</a:t>
            </a:r>
          </a:p>
        </p:txBody>
      </p:sp>
      <p:sp>
        <p:nvSpPr>
          <p:cNvPr id="5" name="Freeform 4"/>
          <p:cNvSpPr/>
          <p:nvPr/>
        </p:nvSpPr>
        <p:spPr>
          <a:xfrm>
            <a:off x="2351314" y="1625600"/>
            <a:ext cx="6734629" cy="4847771"/>
          </a:xfrm>
          <a:custGeom>
            <a:avLst/>
            <a:gdLst>
              <a:gd name="connsiteX0" fmla="*/ 6734629 w 6734629"/>
              <a:gd name="connsiteY0" fmla="*/ 0 h 4847771"/>
              <a:gd name="connsiteX1" fmla="*/ 5646057 w 6734629"/>
              <a:gd name="connsiteY1" fmla="*/ 217714 h 4847771"/>
              <a:gd name="connsiteX2" fmla="*/ 4281715 w 6734629"/>
              <a:gd name="connsiteY2" fmla="*/ 522514 h 4847771"/>
              <a:gd name="connsiteX3" fmla="*/ 3614057 w 6734629"/>
              <a:gd name="connsiteY3" fmla="*/ 972457 h 4847771"/>
              <a:gd name="connsiteX4" fmla="*/ 3222172 w 6734629"/>
              <a:gd name="connsiteY4" fmla="*/ 1248229 h 4847771"/>
              <a:gd name="connsiteX5" fmla="*/ 3018972 w 6734629"/>
              <a:gd name="connsiteY5" fmla="*/ 1611086 h 4847771"/>
              <a:gd name="connsiteX6" fmla="*/ 1973943 w 6734629"/>
              <a:gd name="connsiteY6" fmla="*/ 2641600 h 4847771"/>
              <a:gd name="connsiteX7" fmla="*/ 1132115 w 6734629"/>
              <a:gd name="connsiteY7" fmla="*/ 3643086 h 4847771"/>
              <a:gd name="connsiteX8" fmla="*/ 333829 w 6734629"/>
              <a:gd name="connsiteY8" fmla="*/ 4499429 h 4847771"/>
              <a:gd name="connsiteX9" fmla="*/ 0 w 6734629"/>
              <a:gd name="connsiteY9" fmla="*/ 4847771 h 4847771"/>
              <a:gd name="connsiteX0" fmla="*/ 6734629 w 6734629"/>
              <a:gd name="connsiteY0" fmla="*/ 0 h 4847771"/>
              <a:gd name="connsiteX1" fmla="*/ 5646057 w 6734629"/>
              <a:gd name="connsiteY1" fmla="*/ 217714 h 4847771"/>
              <a:gd name="connsiteX2" fmla="*/ 4281715 w 6734629"/>
              <a:gd name="connsiteY2" fmla="*/ 522514 h 4847771"/>
              <a:gd name="connsiteX3" fmla="*/ 3614057 w 6734629"/>
              <a:gd name="connsiteY3" fmla="*/ 972457 h 4847771"/>
              <a:gd name="connsiteX4" fmla="*/ 3222172 w 6734629"/>
              <a:gd name="connsiteY4" fmla="*/ 1248229 h 4847771"/>
              <a:gd name="connsiteX5" fmla="*/ 3018972 w 6734629"/>
              <a:gd name="connsiteY5" fmla="*/ 1611086 h 4847771"/>
              <a:gd name="connsiteX6" fmla="*/ 1973943 w 6734629"/>
              <a:gd name="connsiteY6" fmla="*/ 2641600 h 4847771"/>
              <a:gd name="connsiteX7" fmla="*/ 1132115 w 6734629"/>
              <a:gd name="connsiteY7" fmla="*/ 3643086 h 4847771"/>
              <a:gd name="connsiteX8" fmla="*/ 333829 w 6734629"/>
              <a:gd name="connsiteY8" fmla="*/ 4499429 h 4847771"/>
              <a:gd name="connsiteX9" fmla="*/ 0 w 6734629"/>
              <a:gd name="connsiteY9" fmla="*/ 4847771 h 4847771"/>
              <a:gd name="connsiteX0" fmla="*/ 6734629 w 6734629"/>
              <a:gd name="connsiteY0" fmla="*/ 0 h 4847771"/>
              <a:gd name="connsiteX1" fmla="*/ 5646057 w 6734629"/>
              <a:gd name="connsiteY1" fmla="*/ 217714 h 4847771"/>
              <a:gd name="connsiteX2" fmla="*/ 4281715 w 6734629"/>
              <a:gd name="connsiteY2" fmla="*/ 522514 h 4847771"/>
              <a:gd name="connsiteX3" fmla="*/ 3614057 w 6734629"/>
              <a:gd name="connsiteY3" fmla="*/ 972457 h 4847771"/>
              <a:gd name="connsiteX4" fmla="*/ 3222172 w 6734629"/>
              <a:gd name="connsiteY4" fmla="*/ 1248229 h 4847771"/>
              <a:gd name="connsiteX5" fmla="*/ 3018972 w 6734629"/>
              <a:gd name="connsiteY5" fmla="*/ 1611086 h 4847771"/>
              <a:gd name="connsiteX6" fmla="*/ 1973943 w 6734629"/>
              <a:gd name="connsiteY6" fmla="*/ 2641600 h 4847771"/>
              <a:gd name="connsiteX7" fmla="*/ 1132115 w 6734629"/>
              <a:gd name="connsiteY7" fmla="*/ 3643086 h 4847771"/>
              <a:gd name="connsiteX8" fmla="*/ 333829 w 6734629"/>
              <a:gd name="connsiteY8" fmla="*/ 4499429 h 4847771"/>
              <a:gd name="connsiteX9" fmla="*/ 0 w 6734629"/>
              <a:gd name="connsiteY9" fmla="*/ 4847771 h 4847771"/>
              <a:gd name="connsiteX0" fmla="*/ 6734629 w 6734629"/>
              <a:gd name="connsiteY0" fmla="*/ 0 h 4847771"/>
              <a:gd name="connsiteX1" fmla="*/ 5646057 w 6734629"/>
              <a:gd name="connsiteY1" fmla="*/ 217714 h 4847771"/>
              <a:gd name="connsiteX2" fmla="*/ 4281715 w 6734629"/>
              <a:gd name="connsiteY2" fmla="*/ 522514 h 4847771"/>
              <a:gd name="connsiteX3" fmla="*/ 3614057 w 6734629"/>
              <a:gd name="connsiteY3" fmla="*/ 972457 h 4847771"/>
              <a:gd name="connsiteX4" fmla="*/ 3222172 w 6734629"/>
              <a:gd name="connsiteY4" fmla="*/ 1248229 h 4847771"/>
              <a:gd name="connsiteX5" fmla="*/ 2873829 w 6734629"/>
              <a:gd name="connsiteY5" fmla="*/ 1799772 h 4847771"/>
              <a:gd name="connsiteX6" fmla="*/ 1973943 w 6734629"/>
              <a:gd name="connsiteY6" fmla="*/ 2641600 h 4847771"/>
              <a:gd name="connsiteX7" fmla="*/ 1132115 w 6734629"/>
              <a:gd name="connsiteY7" fmla="*/ 3643086 h 4847771"/>
              <a:gd name="connsiteX8" fmla="*/ 333829 w 6734629"/>
              <a:gd name="connsiteY8" fmla="*/ 4499429 h 4847771"/>
              <a:gd name="connsiteX9" fmla="*/ 0 w 6734629"/>
              <a:gd name="connsiteY9" fmla="*/ 4847771 h 4847771"/>
              <a:gd name="connsiteX0" fmla="*/ 6734629 w 6734629"/>
              <a:gd name="connsiteY0" fmla="*/ 0 h 4847771"/>
              <a:gd name="connsiteX1" fmla="*/ 5506357 w 6734629"/>
              <a:gd name="connsiteY1" fmla="*/ 141514 h 4847771"/>
              <a:gd name="connsiteX2" fmla="*/ 4281715 w 6734629"/>
              <a:gd name="connsiteY2" fmla="*/ 522514 h 4847771"/>
              <a:gd name="connsiteX3" fmla="*/ 3614057 w 6734629"/>
              <a:gd name="connsiteY3" fmla="*/ 972457 h 4847771"/>
              <a:gd name="connsiteX4" fmla="*/ 3222172 w 6734629"/>
              <a:gd name="connsiteY4" fmla="*/ 1248229 h 4847771"/>
              <a:gd name="connsiteX5" fmla="*/ 2873829 w 6734629"/>
              <a:gd name="connsiteY5" fmla="*/ 1799772 h 4847771"/>
              <a:gd name="connsiteX6" fmla="*/ 1973943 w 6734629"/>
              <a:gd name="connsiteY6" fmla="*/ 2641600 h 4847771"/>
              <a:gd name="connsiteX7" fmla="*/ 1132115 w 6734629"/>
              <a:gd name="connsiteY7" fmla="*/ 3643086 h 4847771"/>
              <a:gd name="connsiteX8" fmla="*/ 333829 w 6734629"/>
              <a:gd name="connsiteY8" fmla="*/ 4499429 h 4847771"/>
              <a:gd name="connsiteX9" fmla="*/ 0 w 6734629"/>
              <a:gd name="connsiteY9" fmla="*/ 4847771 h 484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34629" h="4847771">
                <a:moveTo>
                  <a:pt x="6734629" y="0"/>
                </a:moveTo>
                <a:lnTo>
                  <a:pt x="5506357" y="141514"/>
                </a:lnTo>
                <a:cubicBezTo>
                  <a:pt x="5097538" y="228600"/>
                  <a:pt x="4597098" y="384024"/>
                  <a:pt x="4281715" y="522514"/>
                </a:cubicBezTo>
                <a:cubicBezTo>
                  <a:pt x="3966332" y="661004"/>
                  <a:pt x="3790648" y="851504"/>
                  <a:pt x="3614057" y="972457"/>
                </a:cubicBezTo>
                <a:cubicBezTo>
                  <a:pt x="3483429" y="1064381"/>
                  <a:pt x="3345543" y="1110343"/>
                  <a:pt x="3222172" y="1248229"/>
                </a:cubicBezTo>
                <a:cubicBezTo>
                  <a:pt x="3098801" y="1386115"/>
                  <a:pt x="3081867" y="1567544"/>
                  <a:pt x="2873829" y="1799772"/>
                </a:cubicBezTo>
                <a:lnTo>
                  <a:pt x="1973943" y="2641600"/>
                </a:lnTo>
                <a:lnTo>
                  <a:pt x="1132115" y="3643086"/>
                </a:lnTo>
                <a:lnTo>
                  <a:pt x="333829" y="4499429"/>
                </a:lnTo>
                <a:lnTo>
                  <a:pt x="0" y="4847771"/>
                </a:lnTo>
              </a:path>
            </a:pathLst>
          </a:custGeom>
          <a:noFill/>
          <a:ln w="19050">
            <a:solidFill>
              <a:srgbClr val="FFFFFF"/>
            </a:solidFill>
            <a:prstDash val="lgDash"/>
          </a:ln>
          <a:effectLst>
            <a:glow rad="38100">
              <a:schemeClr val="bg1">
                <a:alpha val="7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6700757" y="2266185"/>
            <a:ext cx="2441736" cy="477720"/>
          </a:xfrm>
          <a:custGeom>
            <a:avLst/>
            <a:gdLst>
              <a:gd name="connsiteX0" fmla="*/ 3333911 w 3333911"/>
              <a:gd name="connsiteY0" fmla="*/ 0 h 459503"/>
              <a:gd name="connsiteX1" fmla="*/ 3316271 w 3333911"/>
              <a:gd name="connsiteY1" fmla="*/ 176411 h 459503"/>
              <a:gd name="connsiteX2" fmla="*/ 3280991 w 3333911"/>
              <a:gd name="connsiteY2" fmla="*/ 229335 h 459503"/>
              <a:gd name="connsiteX3" fmla="*/ 3263352 w 3333911"/>
              <a:gd name="connsiteY3" fmla="*/ 282258 h 459503"/>
              <a:gd name="connsiteX4" fmla="*/ 3175153 w 3333911"/>
              <a:gd name="connsiteY4" fmla="*/ 335182 h 459503"/>
              <a:gd name="connsiteX5" fmla="*/ 3051675 w 3333911"/>
              <a:gd name="connsiteY5" fmla="*/ 388105 h 459503"/>
              <a:gd name="connsiteX6" fmla="*/ 2910557 w 3333911"/>
              <a:gd name="connsiteY6" fmla="*/ 423388 h 459503"/>
              <a:gd name="connsiteX7" fmla="*/ 264596 w 3333911"/>
              <a:gd name="connsiteY7" fmla="*/ 441029 h 459503"/>
              <a:gd name="connsiteX8" fmla="*/ 0 w 3333911"/>
              <a:gd name="connsiteY8" fmla="*/ 458670 h 459503"/>
              <a:gd name="connsiteX0" fmla="*/ 3333911 w 3333911"/>
              <a:gd name="connsiteY0" fmla="*/ 0 h 459503"/>
              <a:gd name="connsiteX1" fmla="*/ 3316271 w 3333911"/>
              <a:gd name="connsiteY1" fmla="*/ 176411 h 459503"/>
              <a:gd name="connsiteX2" fmla="*/ 3263352 w 3333911"/>
              <a:gd name="connsiteY2" fmla="*/ 282258 h 459503"/>
              <a:gd name="connsiteX3" fmla="*/ 3175153 w 3333911"/>
              <a:gd name="connsiteY3" fmla="*/ 335182 h 459503"/>
              <a:gd name="connsiteX4" fmla="*/ 3051675 w 3333911"/>
              <a:gd name="connsiteY4" fmla="*/ 388105 h 459503"/>
              <a:gd name="connsiteX5" fmla="*/ 2910557 w 3333911"/>
              <a:gd name="connsiteY5" fmla="*/ 423388 h 459503"/>
              <a:gd name="connsiteX6" fmla="*/ 264596 w 3333911"/>
              <a:gd name="connsiteY6" fmla="*/ 441029 h 459503"/>
              <a:gd name="connsiteX7" fmla="*/ 0 w 3333911"/>
              <a:gd name="connsiteY7" fmla="*/ 458670 h 459503"/>
              <a:gd name="connsiteX0" fmla="*/ 3333911 w 3333911"/>
              <a:gd name="connsiteY0" fmla="*/ 0 h 459503"/>
              <a:gd name="connsiteX1" fmla="*/ 3316271 w 3333911"/>
              <a:gd name="connsiteY1" fmla="*/ 176411 h 459503"/>
              <a:gd name="connsiteX2" fmla="*/ 3175153 w 3333911"/>
              <a:gd name="connsiteY2" fmla="*/ 335182 h 459503"/>
              <a:gd name="connsiteX3" fmla="*/ 3051675 w 3333911"/>
              <a:gd name="connsiteY3" fmla="*/ 388105 h 459503"/>
              <a:gd name="connsiteX4" fmla="*/ 2910557 w 3333911"/>
              <a:gd name="connsiteY4" fmla="*/ 423388 h 459503"/>
              <a:gd name="connsiteX5" fmla="*/ 264596 w 3333911"/>
              <a:gd name="connsiteY5" fmla="*/ 441029 h 459503"/>
              <a:gd name="connsiteX6" fmla="*/ 0 w 3333911"/>
              <a:gd name="connsiteY6" fmla="*/ 458670 h 459503"/>
              <a:gd name="connsiteX0" fmla="*/ 3333911 w 3341128"/>
              <a:gd name="connsiteY0" fmla="*/ 0 h 459503"/>
              <a:gd name="connsiteX1" fmla="*/ 3316271 w 3341128"/>
              <a:gd name="connsiteY1" fmla="*/ 176411 h 459503"/>
              <a:gd name="connsiteX2" fmla="*/ 3051675 w 3341128"/>
              <a:gd name="connsiteY2" fmla="*/ 388105 h 459503"/>
              <a:gd name="connsiteX3" fmla="*/ 2910557 w 3341128"/>
              <a:gd name="connsiteY3" fmla="*/ 423388 h 459503"/>
              <a:gd name="connsiteX4" fmla="*/ 264596 w 3341128"/>
              <a:gd name="connsiteY4" fmla="*/ 441029 h 459503"/>
              <a:gd name="connsiteX5" fmla="*/ 0 w 3341128"/>
              <a:gd name="connsiteY5" fmla="*/ 458670 h 459503"/>
              <a:gd name="connsiteX0" fmla="*/ 3333911 w 3351318"/>
              <a:gd name="connsiteY0" fmla="*/ 0 h 459503"/>
              <a:gd name="connsiteX1" fmla="*/ 3316271 w 3351318"/>
              <a:gd name="connsiteY1" fmla="*/ 176411 h 459503"/>
              <a:gd name="connsiteX2" fmla="*/ 2910557 w 3351318"/>
              <a:gd name="connsiteY2" fmla="*/ 423388 h 459503"/>
              <a:gd name="connsiteX3" fmla="*/ 264596 w 3351318"/>
              <a:gd name="connsiteY3" fmla="*/ 441029 h 459503"/>
              <a:gd name="connsiteX4" fmla="*/ 0 w 3351318"/>
              <a:gd name="connsiteY4" fmla="*/ 458670 h 459503"/>
              <a:gd name="connsiteX0" fmla="*/ 3368836 w 3369790"/>
              <a:gd name="connsiteY0" fmla="*/ 0 h 529353"/>
              <a:gd name="connsiteX1" fmla="*/ 3316271 w 3369790"/>
              <a:gd name="connsiteY1" fmla="*/ 246261 h 529353"/>
              <a:gd name="connsiteX2" fmla="*/ 2910557 w 3369790"/>
              <a:gd name="connsiteY2" fmla="*/ 493238 h 529353"/>
              <a:gd name="connsiteX3" fmla="*/ 264596 w 3369790"/>
              <a:gd name="connsiteY3" fmla="*/ 510879 h 529353"/>
              <a:gd name="connsiteX4" fmla="*/ 0 w 3369790"/>
              <a:gd name="connsiteY4" fmla="*/ 528520 h 529353"/>
              <a:gd name="connsiteX0" fmla="*/ 3368836 w 3368836"/>
              <a:gd name="connsiteY0" fmla="*/ 0 h 529353"/>
              <a:gd name="connsiteX1" fmla="*/ 3316271 w 3368836"/>
              <a:gd name="connsiteY1" fmla="*/ 246261 h 529353"/>
              <a:gd name="connsiteX2" fmla="*/ 2910557 w 3368836"/>
              <a:gd name="connsiteY2" fmla="*/ 493238 h 529353"/>
              <a:gd name="connsiteX3" fmla="*/ 264596 w 3368836"/>
              <a:gd name="connsiteY3" fmla="*/ 510879 h 529353"/>
              <a:gd name="connsiteX4" fmla="*/ 0 w 3368836"/>
              <a:gd name="connsiteY4" fmla="*/ 528520 h 529353"/>
              <a:gd name="connsiteX0" fmla="*/ 3368836 w 3368836"/>
              <a:gd name="connsiteY0" fmla="*/ 0 h 529353"/>
              <a:gd name="connsiteX1" fmla="*/ 3262296 w 3368836"/>
              <a:gd name="connsiteY1" fmla="*/ 274836 h 529353"/>
              <a:gd name="connsiteX2" fmla="*/ 2910557 w 3368836"/>
              <a:gd name="connsiteY2" fmla="*/ 493238 h 529353"/>
              <a:gd name="connsiteX3" fmla="*/ 264596 w 3368836"/>
              <a:gd name="connsiteY3" fmla="*/ 510879 h 529353"/>
              <a:gd name="connsiteX4" fmla="*/ 0 w 3368836"/>
              <a:gd name="connsiteY4" fmla="*/ 528520 h 529353"/>
              <a:gd name="connsiteX0" fmla="*/ 3368836 w 3368836"/>
              <a:gd name="connsiteY0" fmla="*/ 0 h 528520"/>
              <a:gd name="connsiteX1" fmla="*/ 3262296 w 3368836"/>
              <a:gd name="connsiteY1" fmla="*/ 274836 h 528520"/>
              <a:gd name="connsiteX2" fmla="*/ 2910557 w 3368836"/>
              <a:gd name="connsiteY2" fmla="*/ 493238 h 528520"/>
              <a:gd name="connsiteX3" fmla="*/ 648771 w 3368836"/>
              <a:gd name="connsiteY3" fmla="*/ 504529 h 528520"/>
              <a:gd name="connsiteX4" fmla="*/ 0 w 3368836"/>
              <a:gd name="connsiteY4" fmla="*/ 528520 h 528520"/>
              <a:gd name="connsiteX0" fmla="*/ 3368836 w 3368836"/>
              <a:gd name="connsiteY0" fmla="*/ 0 h 528520"/>
              <a:gd name="connsiteX1" fmla="*/ 3262296 w 3368836"/>
              <a:gd name="connsiteY1" fmla="*/ 274836 h 528520"/>
              <a:gd name="connsiteX2" fmla="*/ 2910557 w 3368836"/>
              <a:gd name="connsiteY2" fmla="*/ 493238 h 528520"/>
              <a:gd name="connsiteX3" fmla="*/ 648771 w 3368836"/>
              <a:gd name="connsiteY3" fmla="*/ 504529 h 528520"/>
              <a:gd name="connsiteX4" fmla="*/ 0 w 3368836"/>
              <a:gd name="connsiteY4" fmla="*/ 528520 h 528520"/>
              <a:gd name="connsiteX0" fmla="*/ 3368836 w 3368836"/>
              <a:gd name="connsiteY0" fmla="*/ 0 h 528520"/>
              <a:gd name="connsiteX1" fmla="*/ 3262296 w 3368836"/>
              <a:gd name="connsiteY1" fmla="*/ 274836 h 528520"/>
              <a:gd name="connsiteX2" fmla="*/ 2910557 w 3368836"/>
              <a:gd name="connsiteY2" fmla="*/ 493238 h 528520"/>
              <a:gd name="connsiteX3" fmla="*/ 1788304 w 3368836"/>
              <a:gd name="connsiteY3" fmla="*/ 391270 h 528520"/>
              <a:gd name="connsiteX4" fmla="*/ 648771 w 3368836"/>
              <a:gd name="connsiteY4" fmla="*/ 504529 h 528520"/>
              <a:gd name="connsiteX5" fmla="*/ 0 w 3368836"/>
              <a:gd name="connsiteY5" fmla="*/ 528520 h 528520"/>
              <a:gd name="connsiteX0" fmla="*/ 3641886 w 3641886"/>
              <a:gd name="connsiteY0" fmla="*/ 0 h 782520"/>
              <a:gd name="connsiteX1" fmla="*/ 3535346 w 3641886"/>
              <a:gd name="connsiteY1" fmla="*/ 274836 h 782520"/>
              <a:gd name="connsiteX2" fmla="*/ 3183607 w 3641886"/>
              <a:gd name="connsiteY2" fmla="*/ 493238 h 782520"/>
              <a:gd name="connsiteX3" fmla="*/ 2061354 w 3641886"/>
              <a:gd name="connsiteY3" fmla="*/ 391270 h 782520"/>
              <a:gd name="connsiteX4" fmla="*/ 921821 w 3641886"/>
              <a:gd name="connsiteY4" fmla="*/ 504529 h 782520"/>
              <a:gd name="connsiteX5" fmla="*/ 0 w 3641886"/>
              <a:gd name="connsiteY5" fmla="*/ 782520 h 782520"/>
              <a:gd name="connsiteX0" fmla="*/ 3641886 w 3641886"/>
              <a:gd name="connsiteY0" fmla="*/ 0 h 782520"/>
              <a:gd name="connsiteX1" fmla="*/ 3535346 w 3641886"/>
              <a:gd name="connsiteY1" fmla="*/ 274836 h 782520"/>
              <a:gd name="connsiteX2" fmla="*/ 3183607 w 3641886"/>
              <a:gd name="connsiteY2" fmla="*/ 493238 h 782520"/>
              <a:gd name="connsiteX3" fmla="*/ 2061354 w 3641886"/>
              <a:gd name="connsiteY3" fmla="*/ 391270 h 782520"/>
              <a:gd name="connsiteX4" fmla="*/ 921821 w 3641886"/>
              <a:gd name="connsiteY4" fmla="*/ 504529 h 782520"/>
              <a:gd name="connsiteX5" fmla="*/ 0 w 3641886"/>
              <a:gd name="connsiteY5" fmla="*/ 782520 h 782520"/>
              <a:gd name="connsiteX0" fmla="*/ 3641886 w 3641886"/>
              <a:gd name="connsiteY0" fmla="*/ 0 h 782520"/>
              <a:gd name="connsiteX1" fmla="*/ 3535346 w 3641886"/>
              <a:gd name="connsiteY1" fmla="*/ 274836 h 782520"/>
              <a:gd name="connsiteX2" fmla="*/ 3183607 w 3641886"/>
              <a:gd name="connsiteY2" fmla="*/ 493238 h 782520"/>
              <a:gd name="connsiteX3" fmla="*/ 2061354 w 3641886"/>
              <a:gd name="connsiteY3" fmla="*/ 391270 h 782520"/>
              <a:gd name="connsiteX4" fmla="*/ 921821 w 3641886"/>
              <a:gd name="connsiteY4" fmla="*/ 504529 h 782520"/>
              <a:gd name="connsiteX5" fmla="*/ 0 w 3641886"/>
              <a:gd name="connsiteY5" fmla="*/ 782520 h 782520"/>
              <a:gd name="connsiteX0" fmla="*/ 3641886 w 3641886"/>
              <a:gd name="connsiteY0" fmla="*/ 0 h 782520"/>
              <a:gd name="connsiteX1" fmla="*/ 3535346 w 3641886"/>
              <a:gd name="connsiteY1" fmla="*/ 274836 h 782520"/>
              <a:gd name="connsiteX2" fmla="*/ 3183607 w 3641886"/>
              <a:gd name="connsiteY2" fmla="*/ 493238 h 782520"/>
              <a:gd name="connsiteX3" fmla="*/ 2061354 w 3641886"/>
              <a:gd name="connsiteY3" fmla="*/ 391270 h 782520"/>
              <a:gd name="connsiteX4" fmla="*/ 921821 w 3641886"/>
              <a:gd name="connsiteY4" fmla="*/ 504529 h 782520"/>
              <a:gd name="connsiteX5" fmla="*/ 0 w 3641886"/>
              <a:gd name="connsiteY5" fmla="*/ 782520 h 782520"/>
              <a:gd name="connsiteX0" fmla="*/ 3641886 w 3641886"/>
              <a:gd name="connsiteY0" fmla="*/ 0 h 782520"/>
              <a:gd name="connsiteX1" fmla="*/ 3535346 w 3641886"/>
              <a:gd name="connsiteY1" fmla="*/ 274836 h 782520"/>
              <a:gd name="connsiteX2" fmla="*/ 3183607 w 3641886"/>
              <a:gd name="connsiteY2" fmla="*/ 493238 h 782520"/>
              <a:gd name="connsiteX3" fmla="*/ 2213754 w 3641886"/>
              <a:gd name="connsiteY3" fmla="*/ 435720 h 782520"/>
              <a:gd name="connsiteX4" fmla="*/ 921821 w 3641886"/>
              <a:gd name="connsiteY4" fmla="*/ 504529 h 782520"/>
              <a:gd name="connsiteX5" fmla="*/ 0 w 3641886"/>
              <a:gd name="connsiteY5" fmla="*/ 782520 h 782520"/>
              <a:gd name="connsiteX0" fmla="*/ 3641886 w 3641886"/>
              <a:gd name="connsiteY0" fmla="*/ 0 h 782520"/>
              <a:gd name="connsiteX1" fmla="*/ 3535346 w 3641886"/>
              <a:gd name="connsiteY1" fmla="*/ 274836 h 782520"/>
              <a:gd name="connsiteX2" fmla="*/ 3183607 w 3641886"/>
              <a:gd name="connsiteY2" fmla="*/ 493238 h 782520"/>
              <a:gd name="connsiteX3" fmla="*/ 2213754 w 3641886"/>
              <a:gd name="connsiteY3" fmla="*/ 435720 h 782520"/>
              <a:gd name="connsiteX4" fmla="*/ 0 w 3641886"/>
              <a:gd name="connsiteY4" fmla="*/ 782520 h 782520"/>
              <a:gd name="connsiteX0" fmla="*/ 2346486 w 2346486"/>
              <a:gd name="connsiteY0" fmla="*/ 0 h 515820"/>
              <a:gd name="connsiteX1" fmla="*/ 2239946 w 2346486"/>
              <a:gd name="connsiteY1" fmla="*/ 274836 h 515820"/>
              <a:gd name="connsiteX2" fmla="*/ 1888207 w 2346486"/>
              <a:gd name="connsiteY2" fmla="*/ 493238 h 515820"/>
              <a:gd name="connsiteX3" fmla="*/ 918354 w 2346486"/>
              <a:gd name="connsiteY3" fmla="*/ 435720 h 515820"/>
              <a:gd name="connsiteX4" fmla="*/ 0 w 2346486"/>
              <a:gd name="connsiteY4" fmla="*/ 515820 h 515820"/>
              <a:gd name="connsiteX0" fmla="*/ 2441736 w 2441736"/>
              <a:gd name="connsiteY0" fmla="*/ 0 h 477720"/>
              <a:gd name="connsiteX1" fmla="*/ 2239946 w 2441736"/>
              <a:gd name="connsiteY1" fmla="*/ 236736 h 477720"/>
              <a:gd name="connsiteX2" fmla="*/ 1888207 w 2441736"/>
              <a:gd name="connsiteY2" fmla="*/ 455138 h 477720"/>
              <a:gd name="connsiteX3" fmla="*/ 918354 w 2441736"/>
              <a:gd name="connsiteY3" fmla="*/ 397620 h 477720"/>
              <a:gd name="connsiteX4" fmla="*/ 0 w 2441736"/>
              <a:gd name="connsiteY4" fmla="*/ 477720 h 477720"/>
              <a:gd name="connsiteX0" fmla="*/ 2441736 w 2441736"/>
              <a:gd name="connsiteY0" fmla="*/ 0 h 477720"/>
              <a:gd name="connsiteX1" fmla="*/ 2227246 w 2441736"/>
              <a:gd name="connsiteY1" fmla="*/ 325636 h 477720"/>
              <a:gd name="connsiteX2" fmla="*/ 1888207 w 2441736"/>
              <a:gd name="connsiteY2" fmla="*/ 455138 h 477720"/>
              <a:gd name="connsiteX3" fmla="*/ 918354 w 2441736"/>
              <a:gd name="connsiteY3" fmla="*/ 397620 h 477720"/>
              <a:gd name="connsiteX4" fmla="*/ 0 w 2441736"/>
              <a:gd name="connsiteY4" fmla="*/ 477720 h 477720"/>
              <a:gd name="connsiteX0" fmla="*/ 2441736 w 2441736"/>
              <a:gd name="connsiteY0" fmla="*/ 0 h 477720"/>
              <a:gd name="connsiteX1" fmla="*/ 2227246 w 2441736"/>
              <a:gd name="connsiteY1" fmla="*/ 325636 h 477720"/>
              <a:gd name="connsiteX2" fmla="*/ 1888207 w 2441736"/>
              <a:gd name="connsiteY2" fmla="*/ 455138 h 477720"/>
              <a:gd name="connsiteX3" fmla="*/ 918354 w 2441736"/>
              <a:gd name="connsiteY3" fmla="*/ 397620 h 477720"/>
              <a:gd name="connsiteX4" fmla="*/ 0 w 2441736"/>
              <a:gd name="connsiteY4" fmla="*/ 477720 h 477720"/>
              <a:gd name="connsiteX0" fmla="*/ 2441736 w 2441736"/>
              <a:gd name="connsiteY0" fmla="*/ 0 h 477720"/>
              <a:gd name="connsiteX1" fmla="*/ 2227246 w 2441736"/>
              <a:gd name="connsiteY1" fmla="*/ 325636 h 477720"/>
              <a:gd name="connsiteX2" fmla="*/ 1888207 w 2441736"/>
              <a:gd name="connsiteY2" fmla="*/ 455138 h 477720"/>
              <a:gd name="connsiteX3" fmla="*/ 1248554 w 2441736"/>
              <a:gd name="connsiteY3" fmla="*/ 403970 h 477720"/>
              <a:gd name="connsiteX4" fmla="*/ 0 w 2441736"/>
              <a:gd name="connsiteY4" fmla="*/ 477720 h 477720"/>
              <a:gd name="connsiteX0" fmla="*/ 2441736 w 2441736"/>
              <a:gd name="connsiteY0" fmla="*/ 0 h 477720"/>
              <a:gd name="connsiteX1" fmla="*/ 2227246 w 2441736"/>
              <a:gd name="connsiteY1" fmla="*/ 325636 h 477720"/>
              <a:gd name="connsiteX2" fmla="*/ 1888207 w 2441736"/>
              <a:gd name="connsiteY2" fmla="*/ 455138 h 477720"/>
              <a:gd name="connsiteX3" fmla="*/ 1248554 w 2441736"/>
              <a:gd name="connsiteY3" fmla="*/ 403970 h 477720"/>
              <a:gd name="connsiteX4" fmla="*/ 0 w 2441736"/>
              <a:gd name="connsiteY4" fmla="*/ 477720 h 477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1736" h="477720">
                <a:moveTo>
                  <a:pt x="2441736" y="0"/>
                </a:moveTo>
                <a:cubicBezTo>
                  <a:pt x="2267581" y="58804"/>
                  <a:pt x="2319501" y="249780"/>
                  <a:pt x="2227246" y="325636"/>
                </a:cubicBezTo>
                <a:cubicBezTo>
                  <a:pt x="2134991" y="401492"/>
                  <a:pt x="2137047" y="418799"/>
                  <a:pt x="1888207" y="455138"/>
                </a:cubicBezTo>
                <a:cubicBezTo>
                  <a:pt x="1507773" y="455015"/>
                  <a:pt x="1563255" y="400206"/>
                  <a:pt x="1248554" y="403970"/>
                </a:cubicBezTo>
                <a:cubicBezTo>
                  <a:pt x="933853" y="407734"/>
                  <a:pt x="772349" y="468970"/>
                  <a:pt x="0" y="477720"/>
                </a:cubicBezTo>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tlCol="0" anchor="ctr"/>
          <a:lstStyle/>
          <a:p>
            <a:pPr algn="ctr"/>
            <a:endParaRPr lang="en-US"/>
          </a:p>
        </p:txBody>
      </p:sp>
      <p:cxnSp>
        <p:nvCxnSpPr>
          <p:cNvPr id="13" name="Straight Arrow Connector 12"/>
          <p:cNvCxnSpPr/>
          <p:nvPr/>
        </p:nvCxnSpPr>
        <p:spPr>
          <a:xfrm>
            <a:off x="8861693" y="2158165"/>
            <a:ext cx="224250" cy="51635"/>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20" name="Straight Arrow Connector 19"/>
          <p:cNvCxnSpPr/>
          <p:nvPr/>
        </p:nvCxnSpPr>
        <p:spPr>
          <a:xfrm flipH="1">
            <a:off x="2270591" y="2526506"/>
            <a:ext cx="32078" cy="216694"/>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42216733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and Nebi </a:t>
            </a:r>
            <a:r>
              <a:rPr lang="en-US" dirty="0" err="1"/>
              <a:t>Samwil</a:t>
            </a:r>
            <a:r>
              <a:rPr lang="en-US" dirty="0"/>
              <a:t> (aerial view from the south)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4033301375"/>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and Nebi </a:t>
            </a:r>
            <a:r>
              <a:rPr lang="en-US" dirty="0" err="1"/>
              <a:t>Samwil</a:t>
            </a:r>
            <a:r>
              <a:rPr lang="en-US" dirty="0"/>
              <a:t> (aerial view from the south)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6" name="Oval 5"/>
          <p:cNvSpPr/>
          <p:nvPr/>
        </p:nvSpPr>
        <p:spPr>
          <a:xfrm>
            <a:off x="3122762" y="1569671"/>
            <a:ext cx="3101189" cy="144034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7" name="Text Box 10"/>
          <p:cNvSpPr txBox="1">
            <a:spLocks noChangeArrowheads="1"/>
          </p:cNvSpPr>
          <p:nvPr/>
        </p:nvSpPr>
        <p:spPr bwMode="auto">
          <a:xfrm>
            <a:off x="4102961" y="2347854"/>
            <a:ext cx="938077"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prstClr val="white"/>
                </a:solidFill>
                <a:effectLst>
                  <a:glow rad="76200">
                    <a:prstClr val="black">
                      <a:alpha val="60000"/>
                    </a:prstClr>
                  </a:glow>
                </a:effectLst>
                <a:cs typeface="Calibri" pitchFamily="34" charset="0"/>
              </a:rPr>
              <a:t>Gibeon</a:t>
            </a:r>
          </a:p>
        </p:txBody>
      </p:sp>
      <p:sp>
        <p:nvSpPr>
          <p:cNvPr id="8" name="Oval 7"/>
          <p:cNvSpPr/>
          <p:nvPr/>
        </p:nvSpPr>
        <p:spPr>
          <a:xfrm>
            <a:off x="3695700" y="4892040"/>
            <a:ext cx="2301240" cy="92964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9" name="Text Box 10"/>
          <p:cNvSpPr txBox="1">
            <a:spLocks noChangeArrowheads="1"/>
          </p:cNvSpPr>
          <p:nvPr/>
        </p:nvSpPr>
        <p:spPr bwMode="auto">
          <a:xfrm>
            <a:off x="5485576" y="4357414"/>
            <a:ext cx="1476751"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prstClr val="white"/>
                </a:solidFill>
                <a:effectLst>
                  <a:glow rad="76200">
                    <a:prstClr val="black">
                      <a:alpha val="60000"/>
                    </a:prstClr>
                  </a:glow>
                </a:effectLst>
                <a:cs typeface="Calibri" pitchFamily="34" charset="0"/>
              </a:rPr>
              <a:t>Nebi </a:t>
            </a:r>
            <a:r>
              <a:rPr lang="en-US" sz="2000" dirty="0" err="1">
                <a:solidFill>
                  <a:prstClr val="white"/>
                </a:solidFill>
                <a:effectLst>
                  <a:glow rad="76200">
                    <a:prstClr val="black">
                      <a:alpha val="60000"/>
                    </a:prstClr>
                  </a:glow>
                </a:effectLst>
                <a:cs typeface="Calibri" pitchFamily="34" charset="0"/>
              </a:rPr>
              <a:t>Samwil</a:t>
            </a:r>
            <a:endParaRPr lang="en-US" sz="2000" dirty="0">
              <a:solidFill>
                <a:prstClr val="white"/>
              </a:solidFill>
              <a:effectLst>
                <a:glow rad="76200">
                  <a:prstClr val="black">
                    <a:alpha val="60000"/>
                  </a:prstClr>
                </a:glow>
              </a:effectLst>
              <a:cs typeface="Calibri" pitchFamily="34" charset="0"/>
            </a:endParaRPr>
          </a:p>
        </p:txBody>
      </p:sp>
      <p:sp>
        <p:nvSpPr>
          <p:cNvPr id="10" name="Freeform 9"/>
          <p:cNvSpPr/>
          <p:nvPr/>
        </p:nvSpPr>
        <p:spPr>
          <a:xfrm>
            <a:off x="3048839" y="884447"/>
            <a:ext cx="6083947" cy="1739996"/>
          </a:xfrm>
          <a:custGeom>
            <a:avLst/>
            <a:gdLst>
              <a:gd name="connsiteX0" fmla="*/ 7625751 w 7625751"/>
              <a:gd name="connsiteY0" fmla="*/ 1863306 h 1863306"/>
              <a:gd name="connsiteX1" fmla="*/ 5175849 w 7625751"/>
              <a:gd name="connsiteY1" fmla="*/ 1449238 h 1863306"/>
              <a:gd name="connsiteX2" fmla="*/ 3968151 w 7625751"/>
              <a:gd name="connsiteY2" fmla="*/ 517585 h 1863306"/>
              <a:gd name="connsiteX3" fmla="*/ 1121434 w 7625751"/>
              <a:gd name="connsiteY3" fmla="*/ 120770 h 1863306"/>
              <a:gd name="connsiteX4" fmla="*/ 0 w 7625751"/>
              <a:gd name="connsiteY4" fmla="*/ 0 h 1863306"/>
              <a:gd name="connsiteX0" fmla="*/ 7625751 w 7625751"/>
              <a:gd name="connsiteY0" fmla="*/ 1863306 h 1863306"/>
              <a:gd name="connsiteX1" fmla="*/ 5175849 w 7625751"/>
              <a:gd name="connsiteY1" fmla="*/ 1449238 h 1863306"/>
              <a:gd name="connsiteX2" fmla="*/ 3968151 w 7625751"/>
              <a:gd name="connsiteY2" fmla="*/ 517585 h 1863306"/>
              <a:gd name="connsiteX3" fmla="*/ 1121434 w 7625751"/>
              <a:gd name="connsiteY3" fmla="*/ 120770 h 1863306"/>
              <a:gd name="connsiteX4" fmla="*/ 0 w 7625751"/>
              <a:gd name="connsiteY4" fmla="*/ 0 h 1863306"/>
              <a:gd name="connsiteX0" fmla="*/ 7625751 w 7625751"/>
              <a:gd name="connsiteY0" fmla="*/ 1863306 h 1863306"/>
              <a:gd name="connsiteX1" fmla="*/ 5175849 w 7625751"/>
              <a:gd name="connsiteY1" fmla="*/ 1449238 h 1863306"/>
              <a:gd name="connsiteX2" fmla="*/ 3968151 w 7625751"/>
              <a:gd name="connsiteY2" fmla="*/ 517585 h 1863306"/>
              <a:gd name="connsiteX3" fmla="*/ 1121434 w 7625751"/>
              <a:gd name="connsiteY3" fmla="*/ 120770 h 1863306"/>
              <a:gd name="connsiteX4" fmla="*/ 0 w 7625751"/>
              <a:gd name="connsiteY4" fmla="*/ 0 h 1863306"/>
              <a:gd name="connsiteX0" fmla="*/ 7625751 w 7625751"/>
              <a:gd name="connsiteY0" fmla="*/ 1863306 h 1863306"/>
              <a:gd name="connsiteX1" fmla="*/ 5434641 w 7625751"/>
              <a:gd name="connsiteY1" fmla="*/ 1483744 h 1863306"/>
              <a:gd name="connsiteX2" fmla="*/ 3968151 w 7625751"/>
              <a:gd name="connsiteY2" fmla="*/ 517585 h 1863306"/>
              <a:gd name="connsiteX3" fmla="*/ 1121434 w 7625751"/>
              <a:gd name="connsiteY3" fmla="*/ 120770 h 1863306"/>
              <a:gd name="connsiteX4" fmla="*/ 0 w 7625751"/>
              <a:gd name="connsiteY4" fmla="*/ 0 h 1863306"/>
              <a:gd name="connsiteX0" fmla="*/ 7580031 w 7580031"/>
              <a:gd name="connsiteY0" fmla="*/ 1848066 h 1848066"/>
              <a:gd name="connsiteX1" fmla="*/ 5434641 w 7580031"/>
              <a:gd name="connsiteY1" fmla="*/ 1483744 h 1848066"/>
              <a:gd name="connsiteX2" fmla="*/ 3968151 w 7580031"/>
              <a:gd name="connsiteY2" fmla="*/ 517585 h 1848066"/>
              <a:gd name="connsiteX3" fmla="*/ 1121434 w 7580031"/>
              <a:gd name="connsiteY3" fmla="*/ 120770 h 1848066"/>
              <a:gd name="connsiteX4" fmla="*/ 0 w 7580031"/>
              <a:gd name="connsiteY4" fmla="*/ 0 h 1848066"/>
              <a:gd name="connsiteX0" fmla="*/ 6458597 w 6458597"/>
              <a:gd name="connsiteY0" fmla="*/ 1727296 h 1727296"/>
              <a:gd name="connsiteX1" fmla="*/ 4313207 w 6458597"/>
              <a:gd name="connsiteY1" fmla="*/ 1362974 h 1727296"/>
              <a:gd name="connsiteX2" fmla="*/ 2846717 w 6458597"/>
              <a:gd name="connsiteY2" fmla="*/ 396815 h 1727296"/>
              <a:gd name="connsiteX3" fmla="*/ 0 w 6458597"/>
              <a:gd name="connsiteY3" fmla="*/ 0 h 1727296"/>
              <a:gd name="connsiteX0" fmla="*/ 6083947 w 6083947"/>
              <a:gd name="connsiteY0" fmla="*/ 1739996 h 1739996"/>
              <a:gd name="connsiteX1" fmla="*/ 3938557 w 6083947"/>
              <a:gd name="connsiteY1" fmla="*/ 1375674 h 1739996"/>
              <a:gd name="connsiteX2" fmla="*/ 2472067 w 6083947"/>
              <a:gd name="connsiteY2" fmla="*/ 409515 h 1739996"/>
              <a:gd name="connsiteX3" fmla="*/ 0 w 6083947"/>
              <a:gd name="connsiteY3" fmla="*/ 0 h 1739996"/>
              <a:gd name="connsiteX0" fmla="*/ 6083947 w 6083947"/>
              <a:gd name="connsiteY0" fmla="*/ 1739996 h 1739996"/>
              <a:gd name="connsiteX1" fmla="*/ 3938557 w 6083947"/>
              <a:gd name="connsiteY1" fmla="*/ 1375674 h 1739996"/>
              <a:gd name="connsiteX2" fmla="*/ 2472067 w 6083947"/>
              <a:gd name="connsiteY2" fmla="*/ 409515 h 1739996"/>
              <a:gd name="connsiteX3" fmla="*/ 0 w 6083947"/>
              <a:gd name="connsiteY3" fmla="*/ 0 h 1739996"/>
              <a:gd name="connsiteX0" fmla="*/ 6083947 w 6083947"/>
              <a:gd name="connsiteY0" fmla="*/ 1739996 h 1739996"/>
              <a:gd name="connsiteX1" fmla="*/ 3938557 w 6083947"/>
              <a:gd name="connsiteY1" fmla="*/ 1375674 h 1739996"/>
              <a:gd name="connsiteX2" fmla="*/ 2472067 w 6083947"/>
              <a:gd name="connsiteY2" fmla="*/ 409515 h 1739996"/>
              <a:gd name="connsiteX3" fmla="*/ 0 w 6083947"/>
              <a:gd name="connsiteY3" fmla="*/ 0 h 1739996"/>
            </a:gdLst>
            <a:ahLst/>
            <a:cxnLst>
              <a:cxn ang="0">
                <a:pos x="connsiteX0" y="connsiteY0"/>
              </a:cxn>
              <a:cxn ang="0">
                <a:pos x="connsiteX1" y="connsiteY1"/>
              </a:cxn>
              <a:cxn ang="0">
                <a:pos x="connsiteX2" y="connsiteY2"/>
              </a:cxn>
              <a:cxn ang="0">
                <a:pos x="connsiteX3" y="connsiteY3"/>
              </a:cxn>
            </a:cxnLst>
            <a:rect l="l" t="t" r="r" b="b"/>
            <a:pathLst>
              <a:path w="6083947" h="1739996">
                <a:moveTo>
                  <a:pt x="6083947" y="1739996"/>
                </a:moveTo>
                <a:cubicBezTo>
                  <a:pt x="5267313" y="1601973"/>
                  <a:pt x="4540537" y="1597421"/>
                  <a:pt x="3938557" y="1375674"/>
                </a:cubicBezTo>
                <a:cubicBezTo>
                  <a:pt x="3336577" y="1153927"/>
                  <a:pt x="3128493" y="638794"/>
                  <a:pt x="2472067" y="409515"/>
                </a:cubicBezTo>
                <a:cubicBezTo>
                  <a:pt x="1815641" y="180236"/>
                  <a:pt x="623259" y="175164"/>
                  <a:pt x="0" y="0"/>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11" name="Freeform 10"/>
          <p:cNvSpPr/>
          <p:nvPr/>
        </p:nvSpPr>
        <p:spPr>
          <a:xfrm>
            <a:off x="4280283" y="957529"/>
            <a:ext cx="4844451" cy="1528026"/>
          </a:xfrm>
          <a:custGeom>
            <a:avLst/>
            <a:gdLst>
              <a:gd name="connsiteX0" fmla="*/ 7625751 w 7625751"/>
              <a:gd name="connsiteY0" fmla="*/ 1863306 h 1863306"/>
              <a:gd name="connsiteX1" fmla="*/ 5175849 w 7625751"/>
              <a:gd name="connsiteY1" fmla="*/ 1449238 h 1863306"/>
              <a:gd name="connsiteX2" fmla="*/ 3968151 w 7625751"/>
              <a:gd name="connsiteY2" fmla="*/ 517585 h 1863306"/>
              <a:gd name="connsiteX3" fmla="*/ 1121434 w 7625751"/>
              <a:gd name="connsiteY3" fmla="*/ 120770 h 1863306"/>
              <a:gd name="connsiteX4" fmla="*/ 0 w 7625751"/>
              <a:gd name="connsiteY4" fmla="*/ 0 h 1863306"/>
              <a:gd name="connsiteX0" fmla="*/ 7625751 w 7625751"/>
              <a:gd name="connsiteY0" fmla="*/ 1863306 h 1863306"/>
              <a:gd name="connsiteX1" fmla="*/ 5175849 w 7625751"/>
              <a:gd name="connsiteY1" fmla="*/ 1449238 h 1863306"/>
              <a:gd name="connsiteX2" fmla="*/ 3968151 w 7625751"/>
              <a:gd name="connsiteY2" fmla="*/ 517585 h 1863306"/>
              <a:gd name="connsiteX3" fmla="*/ 1121434 w 7625751"/>
              <a:gd name="connsiteY3" fmla="*/ 120770 h 1863306"/>
              <a:gd name="connsiteX4" fmla="*/ 0 w 7625751"/>
              <a:gd name="connsiteY4" fmla="*/ 0 h 1863306"/>
              <a:gd name="connsiteX0" fmla="*/ 7625751 w 7625751"/>
              <a:gd name="connsiteY0" fmla="*/ 1863306 h 1863306"/>
              <a:gd name="connsiteX1" fmla="*/ 5175849 w 7625751"/>
              <a:gd name="connsiteY1" fmla="*/ 1449238 h 1863306"/>
              <a:gd name="connsiteX2" fmla="*/ 3968151 w 7625751"/>
              <a:gd name="connsiteY2" fmla="*/ 517585 h 1863306"/>
              <a:gd name="connsiteX3" fmla="*/ 1121434 w 7625751"/>
              <a:gd name="connsiteY3" fmla="*/ 120770 h 1863306"/>
              <a:gd name="connsiteX4" fmla="*/ 0 w 7625751"/>
              <a:gd name="connsiteY4" fmla="*/ 0 h 1863306"/>
              <a:gd name="connsiteX0" fmla="*/ 7625751 w 7625751"/>
              <a:gd name="connsiteY0" fmla="*/ 1863306 h 1863306"/>
              <a:gd name="connsiteX1" fmla="*/ 5434641 w 7625751"/>
              <a:gd name="connsiteY1" fmla="*/ 1483744 h 1863306"/>
              <a:gd name="connsiteX2" fmla="*/ 3968151 w 7625751"/>
              <a:gd name="connsiteY2" fmla="*/ 517585 h 1863306"/>
              <a:gd name="connsiteX3" fmla="*/ 1121434 w 7625751"/>
              <a:gd name="connsiteY3" fmla="*/ 120770 h 1863306"/>
              <a:gd name="connsiteX4" fmla="*/ 0 w 7625751"/>
              <a:gd name="connsiteY4" fmla="*/ 0 h 1863306"/>
              <a:gd name="connsiteX0" fmla="*/ 7625751 w 7625751"/>
              <a:gd name="connsiteY0" fmla="*/ 1863306 h 1863306"/>
              <a:gd name="connsiteX1" fmla="*/ 5434641 w 7625751"/>
              <a:gd name="connsiteY1" fmla="*/ 1483744 h 1863306"/>
              <a:gd name="connsiteX2" fmla="*/ 3968151 w 7625751"/>
              <a:gd name="connsiteY2" fmla="*/ 517585 h 1863306"/>
              <a:gd name="connsiteX3" fmla="*/ 0 w 7625751"/>
              <a:gd name="connsiteY3" fmla="*/ 0 h 1863306"/>
              <a:gd name="connsiteX0" fmla="*/ 4981611 w 4981611"/>
              <a:gd name="connsiteY0" fmla="*/ 1558506 h 1558506"/>
              <a:gd name="connsiteX1" fmla="*/ 2790501 w 4981611"/>
              <a:gd name="connsiteY1" fmla="*/ 1178944 h 1558506"/>
              <a:gd name="connsiteX2" fmla="*/ 1324011 w 4981611"/>
              <a:gd name="connsiteY2" fmla="*/ 212785 h 1558506"/>
              <a:gd name="connsiteX3" fmla="*/ 0 w 4981611"/>
              <a:gd name="connsiteY3" fmla="*/ 0 h 1558506"/>
              <a:gd name="connsiteX0" fmla="*/ 4981611 w 4981611"/>
              <a:gd name="connsiteY0" fmla="*/ 1558506 h 1558506"/>
              <a:gd name="connsiteX1" fmla="*/ 2790501 w 4981611"/>
              <a:gd name="connsiteY1" fmla="*/ 1178944 h 1558506"/>
              <a:gd name="connsiteX2" fmla="*/ 1560231 w 4981611"/>
              <a:gd name="connsiteY2" fmla="*/ 304225 h 1558506"/>
              <a:gd name="connsiteX3" fmla="*/ 0 w 4981611"/>
              <a:gd name="connsiteY3" fmla="*/ 0 h 1558506"/>
              <a:gd name="connsiteX0" fmla="*/ 4844451 w 4844451"/>
              <a:gd name="connsiteY0" fmla="*/ 1528026 h 1528026"/>
              <a:gd name="connsiteX1" fmla="*/ 2790501 w 4844451"/>
              <a:gd name="connsiteY1" fmla="*/ 1178944 h 1528026"/>
              <a:gd name="connsiteX2" fmla="*/ 1560231 w 4844451"/>
              <a:gd name="connsiteY2" fmla="*/ 304225 h 1528026"/>
              <a:gd name="connsiteX3" fmla="*/ 0 w 4844451"/>
              <a:gd name="connsiteY3" fmla="*/ 0 h 1528026"/>
            </a:gdLst>
            <a:ahLst/>
            <a:cxnLst>
              <a:cxn ang="0">
                <a:pos x="connsiteX0" y="connsiteY0"/>
              </a:cxn>
              <a:cxn ang="0">
                <a:pos x="connsiteX1" y="connsiteY1"/>
              </a:cxn>
              <a:cxn ang="0">
                <a:pos x="connsiteX2" y="connsiteY2"/>
              </a:cxn>
              <a:cxn ang="0">
                <a:pos x="connsiteX3" y="connsiteY3"/>
              </a:cxn>
            </a:cxnLst>
            <a:rect l="l" t="t" r="r" b="b"/>
            <a:pathLst>
              <a:path w="4844451" h="1528026">
                <a:moveTo>
                  <a:pt x="4844451" y="1528026"/>
                </a:moveTo>
                <a:cubicBezTo>
                  <a:pt x="4027817" y="1390003"/>
                  <a:pt x="3337871" y="1382911"/>
                  <a:pt x="2790501" y="1178944"/>
                </a:cubicBezTo>
                <a:cubicBezTo>
                  <a:pt x="2243131" y="974977"/>
                  <a:pt x="2025315" y="500716"/>
                  <a:pt x="1560231" y="304225"/>
                </a:cubicBezTo>
                <a:cubicBezTo>
                  <a:pt x="1095148" y="107734"/>
                  <a:pt x="826698" y="107830"/>
                  <a:pt x="0" y="0"/>
                </a:cubicBezTo>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tlCol="0" anchor="ctr"/>
          <a:lstStyle/>
          <a:p>
            <a:pPr algn="ctr"/>
            <a:endParaRPr lang="en-US"/>
          </a:p>
        </p:txBody>
      </p:sp>
      <p:sp>
        <p:nvSpPr>
          <p:cNvPr id="12" name="Text Box 1034"/>
          <p:cNvSpPr txBox="1">
            <a:spLocks noChangeArrowheads="1"/>
          </p:cNvSpPr>
          <p:nvPr/>
        </p:nvSpPr>
        <p:spPr bwMode="auto">
          <a:xfrm>
            <a:off x="2373358" y="379544"/>
            <a:ext cx="2834430"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to Beth-horon and Gezer</a:t>
            </a:r>
            <a:r>
              <a:rPr kumimoji="0" lang="en-US" sz="2000" b="0" i="0" u="none" strike="noStrike" kern="0" cap="none" spc="0" normalizeH="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13" name="Straight Arrow Connector 12"/>
          <p:cNvCxnSpPr/>
          <p:nvPr/>
        </p:nvCxnSpPr>
        <p:spPr>
          <a:xfrm flipH="1" flipV="1">
            <a:off x="1981200" y="438150"/>
            <a:ext cx="392159" cy="16114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878477525"/>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(from the south)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2453687562"/>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valley&#10;&#10;Description automatically generated">
            <a:extLst>
              <a:ext uri="{FF2B5EF4-FFF2-40B4-BE49-F238E27FC236}">
                <a16:creationId xmlns:a16="http://schemas.microsoft.com/office/drawing/2014/main" id="{96ED18AE-C31E-4613-8B27-3D83095AB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Gibeon (aerial view from the southeast)</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2608222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ttusa, Bogazkoy, Akkadian version of Kadesh Treaty, 1269 BC, tb041705704b bg.jpg"/>
          <p:cNvPicPr>
            <a:picLocks noChangeAspect="1"/>
          </p:cNvPicPr>
          <p:nvPr/>
        </p:nvPicPr>
        <p:blipFill rotWithShape="1">
          <a:blip r:embed="rId3">
            <a:extLst>
              <a:ext uri="{28A0092B-C50C-407E-A947-70E740481C1C}">
                <a14:useLocalDpi xmlns:a14="http://schemas.microsoft.com/office/drawing/2010/main" val="0"/>
              </a:ext>
            </a:extLst>
          </a:blip>
          <a:srcRect b="6560"/>
          <a:stretch/>
        </p:blipFill>
        <p:spPr>
          <a:xfrm>
            <a:off x="2291715" y="224912"/>
            <a:ext cx="4560570" cy="6408177"/>
          </a:xfrm>
          <a:prstGeom prst="rect">
            <a:avLst/>
          </a:prstGeom>
        </p:spPr>
      </p:pic>
      <p:sp>
        <p:nvSpPr>
          <p:cNvPr id="2" name="Text Placeholder 1"/>
          <p:cNvSpPr>
            <a:spLocks noGrp="1"/>
          </p:cNvSpPr>
          <p:nvPr>
            <p:ph type="body" sz="quarter" idx="10"/>
          </p:nvPr>
        </p:nvSpPr>
        <p:spPr/>
        <p:txBody>
          <a:bodyPr/>
          <a:lstStyle/>
          <a:p>
            <a:r>
              <a:rPr lang="en-US" dirty="0"/>
              <a:t>Akkadian version of the Kadesh Treaty, from Hattusa (near </a:t>
            </a:r>
            <a:r>
              <a:rPr lang="en-US" dirty="0" err="1"/>
              <a:t>Bogazkoy</a:t>
            </a:r>
            <a:r>
              <a:rPr lang="en-US" dirty="0"/>
              <a:t>), 1269 BC</a:t>
            </a:r>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And King David made a covenant with them there before Yahweh</a:t>
            </a:r>
          </a:p>
        </p:txBody>
      </p:sp>
    </p:spTree>
    <p:extLst>
      <p:ext uri="{BB962C8B-B14F-4D97-AF65-F5344CB8AC3E}">
        <p14:creationId xmlns:p14="http://schemas.microsoft.com/office/powerpoint/2010/main" val="1465142066"/>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“Vineyard of </a:t>
            </a:r>
            <a:r>
              <a:rPr lang="en-US" dirty="0" err="1"/>
              <a:t>Demeliah</a:t>
            </a:r>
            <a:r>
              <a:rPr lang="en-US" dirty="0"/>
              <a:t> son of </a:t>
            </a:r>
            <a:r>
              <a:rPr lang="en-US" dirty="0" err="1"/>
              <a:t>Shubel</a:t>
            </a:r>
            <a:r>
              <a:rPr lang="en-US" dirty="0"/>
              <a:t>” inscribed on a jar handle from Gibeon, 7th century BC</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pic>
        <p:nvPicPr>
          <p:cNvPr id="133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r="4000"/>
          <a:stretch/>
        </p:blipFill>
        <p:spPr bwMode="auto">
          <a:xfrm>
            <a:off x="0" y="823913"/>
            <a:ext cx="9144000" cy="5210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4377316"/>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27" descr="Central Benjamin Plateau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Central Benjamin Plateau (aerial view from the south)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336360698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27" descr="Central Benjamin Plateau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Central Benjamin Plateau (aerial view from the south)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27" name="Text Box 1030"/>
          <p:cNvSpPr txBox="1">
            <a:spLocks noChangeArrowheads="1"/>
          </p:cNvSpPr>
          <p:nvPr/>
        </p:nvSpPr>
        <p:spPr bwMode="auto">
          <a:xfrm>
            <a:off x="2954589" y="4419600"/>
            <a:ext cx="93807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Gibeon</a:t>
            </a:r>
          </a:p>
        </p:txBody>
      </p:sp>
      <p:sp>
        <p:nvSpPr>
          <p:cNvPr id="28" name="Text Box 1032"/>
          <p:cNvSpPr txBox="1">
            <a:spLocks noChangeArrowheads="1"/>
          </p:cNvSpPr>
          <p:nvPr/>
        </p:nvSpPr>
        <p:spPr bwMode="auto">
          <a:xfrm>
            <a:off x="6294420" y="1619250"/>
            <a:ext cx="95731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Mizpah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1" name="Line 1035"/>
          <p:cNvSpPr>
            <a:spLocks noChangeShapeType="1"/>
          </p:cNvSpPr>
          <p:nvPr/>
        </p:nvSpPr>
        <p:spPr bwMode="auto">
          <a:xfrm flipH="1">
            <a:off x="76200" y="2819400"/>
            <a:ext cx="762000" cy="381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32" name="Text Box 1036"/>
          <p:cNvSpPr txBox="1">
            <a:spLocks noChangeArrowheads="1"/>
          </p:cNvSpPr>
          <p:nvPr/>
        </p:nvSpPr>
        <p:spPr bwMode="auto">
          <a:xfrm>
            <a:off x="586509" y="2317254"/>
            <a:ext cx="1379865" cy="707886"/>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Horon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Ridge</a:t>
            </a:r>
          </a:p>
        </p:txBody>
      </p:sp>
      <p:sp>
        <p:nvSpPr>
          <p:cNvPr id="37" name="Oval 36"/>
          <p:cNvSpPr/>
          <p:nvPr/>
        </p:nvSpPr>
        <p:spPr>
          <a:xfrm>
            <a:off x="2590800" y="3924300"/>
            <a:ext cx="1676400" cy="89541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44" name="Text Box 1032"/>
          <p:cNvSpPr txBox="1">
            <a:spLocks noChangeArrowheads="1"/>
          </p:cNvSpPr>
          <p:nvPr/>
        </p:nvSpPr>
        <p:spPr bwMode="auto">
          <a:xfrm>
            <a:off x="4974367" y="1324937"/>
            <a:ext cx="86113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Bethel</a:t>
            </a:r>
          </a:p>
        </p:txBody>
      </p:sp>
      <p:sp>
        <p:nvSpPr>
          <p:cNvPr id="26" name="Line 1033"/>
          <p:cNvSpPr>
            <a:spLocks noChangeShapeType="1"/>
          </p:cNvSpPr>
          <p:nvPr/>
        </p:nvSpPr>
        <p:spPr bwMode="auto">
          <a:xfrm flipH="1">
            <a:off x="6084044" y="1981200"/>
            <a:ext cx="342900" cy="24765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5" name="Freeform 4"/>
          <p:cNvSpPr/>
          <p:nvPr/>
        </p:nvSpPr>
        <p:spPr>
          <a:xfrm>
            <a:off x="447674" y="3175020"/>
            <a:ext cx="8677275" cy="2006580"/>
          </a:xfrm>
          <a:custGeom>
            <a:avLst/>
            <a:gdLst>
              <a:gd name="connsiteX0" fmla="*/ 8343900 w 8343900"/>
              <a:gd name="connsiteY0" fmla="*/ 2019300 h 2019300"/>
              <a:gd name="connsiteX1" fmla="*/ 6819900 w 8343900"/>
              <a:gd name="connsiteY1" fmla="*/ 1314450 h 2019300"/>
              <a:gd name="connsiteX2" fmla="*/ 4514850 w 8343900"/>
              <a:gd name="connsiteY2" fmla="*/ 1219200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514850 w 8343900"/>
              <a:gd name="connsiteY2" fmla="*/ 1219200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514850 w 8343900"/>
              <a:gd name="connsiteY2" fmla="*/ 1219200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267200 w 8343900"/>
              <a:gd name="connsiteY2" fmla="*/ 1133475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267200 w 8343900"/>
              <a:gd name="connsiteY2" fmla="*/ 1133475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267200 w 8343900"/>
              <a:gd name="connsiteY2" fmla="*/ 1133475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267200 w 8343900"/>
              <a:gd name="connsiteY2" fmla="*/ 1133475 h 2019300"/>
              <a:gd name="connsiteX3" fmla="*/ 3371850 w 8343900"/>
              <a:gd name="connsiteY3" fmla="*/ 647700 h 2019300"/>
              <a:gd name="connsiteX4" fmla="*/ 1638300 w 8343900"/>
              <a:gd name="connsiteY4" fmla="*/ 228600 h 2019300"/>
              <a:gd name="connsiteX5" fmla="*/ 0 w 8343900"/>
              <a:gd name="connsiteY5" fmla="*/ 0 h 2019300"/>
              <a:gd name="connsiteX0" fmla="*/ 8677275 w 8677275"/>
              <a:gd name="connsiteY0" fmla="*/ 1952625 h 1952625"/>
              <a:gd name="connsiteX1" fmla="*/ 7153275 w 8677275"/>
              <a:gd name="connsiteY1" fmla="*/ 1247775 h 1952625"/>
              <a:gd name="connsiteX2" fmla="*/ 4600575 w 8677275"/>
              <a:gd name="connsiteY2" fmla="*/ 1066800 h 1952625"/>
              <a:gd name="connsiteX3" fmla="*/ 3705225 w 8677275"/>
              <a:gd name="connsiteY3" fmla="*/ 581025 h 1952625"/>
              <a:gd name="connsiteX4" fmla="*/ 1971675 w 8677275"/>
              <a:gd name="connsiteY4" fmla="*/ 161925 h 1952625"/>
              <a:gd name="connsiteX5" fmla="*/ 0 w 8677275"/>
              <a:gd name="connsiteY5" fmla="*/ 0 h 1952625"/>
              <a:gd name="connsiteX0" fmla="*/ 8677275 w 8677275"/>
              <a:gd name="connsiteY0" fmla="*/ 2006580 h 2006580"/>
              <a:gd name="connsiteX1" fmla="*/ 7153275 w 8677275"/>
              <a:gd name="connsiteY1" fmla="*/ 1301730 h 2006580"/>
              <a:gd name="connsiteX2" fmla="*/ 4600575 w 8677275"/>
              <a:gd name="connsiteY2" fmla="*/ 1120755 h 2006580"/>
              <a:gd name="connsiteX3" fmla="*/ 3705225 w 8677275"/>
              <a:gd name="connsiteY3" fmla="*/ 634980 h 2006580"/>
              <a:gd name="connsiteX4" fmla="*/ 1971675 w 8677275"/>
              <a:gd name="connsiteY4" fmla="*/ 215880 h 2006580"/>
              <a:gd name="connsiteX5" fmla="*/ 0 w 8677275"/>
              <a:gd name="connsiteY5" fmla="*/ 53955 h 20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77275" h="2006580">
                <a:moveTo>
                  <a:pt x="8677275" y="2006580"/>
                </a:moveTo>
                <a:cubicBezTo>
                  <a:pt x="8169275" y="1771630"/>
                  <a:pt x="7832725" y="1449368"/>
                  <a:pt x="7153275" y="1301730"/>
                </a:cubicBezTo>
                <a:cubicBezTo>
                  <a:pt x="6473825" y="1154092"/>
                  <a:pt x="5124102" y="1382518"/>
                  <a:pt x="4600575" y="1120755"/>
                </a:cubicBezTo>
                <a:lnTo>
                  <a:pt x="3705225" y="634980"/>
                </a:lnTo>
                <a:cubicBezTo>
                  <a:pt x="3297931" y="414001"/>
                  <a:pt x="2589212" y="312717"/>
                  <a:pt x="1971675" y="215880"/>
                </a:cubicBezTo>
                <a:cubicBezTo>
                  <a:pt x="1354138" y="119043"/>
                  <a:pt x="981075" y="-101620"/>
                  <a:pt x="0" y="53955"/>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49" name="Freeform 48"/>
          <p:cNvSpPr/>
          <p:nvPr/>
        </p:nvSpPr>
        <p:spPr>
          <a:xfrm>
            <a:off x="2524124" y="3295650"/>
            <a:ext cx="6619875" cy="1752600"/>
          </a:xfrm>
          <a:custGeom>
            <a:avLst/>
            <a:gdLst>
              <a:gd name="connsiteX0" fmla="*/ 8343900 w 8343900"/>
              <a:gd name="connsiteY0" fmla="*/ 2019300 h 2019300"/>
              <a:gd name="connsiteX1" fmla="*/ 6819900 w 8343900"/>
              <a:gd name="connsiteY1" fmla="*/ 1314450 h 2019300"/>
              <a:gd name="connsiteX2" fmla="*/ 4514850 w 8343900"/>
              <a:gd name="connsiteY2" fmla="*/ 1219200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514850 w 8343900"/>
              <a:gd name="connsiteY2" fmla="*/ 1219200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514850 w 8343900"/>
              <a:gd name="connsiteY2" fmla="*/ 1219200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267200 w 8343900"/>
              <a:gd name="connsiteY2" fmla="*/ 1133475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267200 w 8343900"/>
              <a:gd name="connsiteY2" fmla="*/ 1133475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267200 w 8343900"/>
              <a:gd name="connsiteY2" fmla="*/ 1133475 h 2019300"/>
              <a:gd name="connsiteX3" fmla="*/ 3371850 w 8343900"/>
              <a:gd name="connsiteY3" fmla="*/ 647700 h 2019300"/>
              <a:gd name="connsiteX4" fmla="*/ 1638300 w 8343900"/>
              <a:gd name="connsiteY4" fmla="*/ 228600 h 2019300"/>
              <a:gd name="connsiteX5" fmla="*/ 0 w 8343900"/>
              <a:gd name="connsiteY5" fmla="*/ 0 h 2019300"/>
              <a:gd name="connsiteX0" fmla="*/ 8343900 w 8343900"/>
              <a:gd name="connsiteY0" fmla="*/ 2019300 h 2019300"/>
              <a:gd name="connsiteX1" fmla="*/ 6819900 w 8343900"/>
              <a:gd name="connsiteY1" fmla="*/ 1314450 h 2019300"/>
              <a:gd name="connsiteX2" fmla="*/ 4267200 w 8343900"/>
              <a:gd name="connsiteY2" fmla="*/ 1133475 h 2019300"/>
              <a:gd name="connsiteX3" fmla="*/ 3371850 w 8343900"/>
              <a:gd name="connsiteY3" fmla="*/ 647700 h 2019300"/>
              <a:gd name="connsiteX4" fmla="*/ 1638300 w 8343900"/>
              <a:gd name="connsiteY4" fmla="*/ 228600 h 2019300"/>
              <a:gd name="connsiteX5" fmla="*/ 0 w 8343900"/>
              <a:gd name="connsiteY5" fmla="*/ 0 h 2019300"/>
              <a:gd name="connsiteX0" fmla="*/ 6705600 w 6705600"/>
              <a:gd name="connsiteY0" fmla="*/ 1790700 h 1790700"/>
              <a:gd name="connsiteX1" fmla="*/ 5181600 w 6705600"/>
              <a:gd name="connsiteY1" fmla="*/ 1085850 h 1790700"/>
              <a:gd name="connsiteX2" fmla="*/ 2628900 w 6705600"/>
              <a:gd name="connsiteY2" fmla="*/ 904875 h 1790700"/>
              <a:gd name="connsiteX3" fmla="*/ 1733550 w 6705600"/>
              <a:gd name="connsiteY3" fmla="*/ 419100 h 1790700"/>
              <a:gd name="connsiteX4" fmla="*/ 0 w 6705600"/>
              <a:gd name="connsiteY4" fmla="*/ 0 h 1790700"/>
              <a:gd name="connsiteX0" fmla="*/ 6619875 w 6619875"/>
              <a:gd name="connsiteY0" fmla="*/ 1752600 h 1752600"/>
              <a:gd name="connsiteX1" fmla="*/ 5181600 w 6619875"/>
              <a:gd name="connsiteY1" fmla="*/ 1085850 h 1752600"/>
              <a:gd name="connsiteX2" fmla="*/ 2628900 w 6619875"/>
              <a:gd name="connsiteY2" fmla="*/ 904875 h 1752600"/>
              <a:gd name="connsiteX3" fmla="*/ 1733550 w 6619875"/>
              <a:gd name="connsiteY3" fmla="*/ 419100 h 1752600"/>
              <a:gd name="connsiteX4" fmla="*/ 0 w 6619875"/>
              <a:gd name="connsiteY4" fmla="*/ 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9875" h="1752600">
                <a:moveTo>
                  <a:pt x="6619875" y="1752600"/>
                </a:moveTo>
                <a:cubicBezTo>
                  <a:pt x="6111875" y="1517650"/>
                  <a:pt x="5846762" y="1227137"/>
                  <a:pt x="5181600" y="1085850"/>
                </a:cubicBezTo>
                <a:cubicBezTo>
                  <a:pt x="4516438" y="944563"/>
                  <a:pt x="3152427" y="1166638"/>
                  <a:pt x="2628900" y="904875"/>
                </a:cubicBezTo>
                <a:lnTo>
                  <a:pt x="1733550" y="419100"/>
                </a:lnTo>
                <a:cubicBezTo>
                  <a:pt x="1326256" y="198121"/>
                  <a:pt x="561975" y="107950"/>
                  <a:pt x="0" y="0"/>
                </a:cubicBezTo>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Tree>
    <p:extLst>
      <p:ext uri="{BB962C8B-B14F-4D97-AF65-F5344CB8AC3E}">
        <p14:creationId xmlns:p14="http://schemas.microsoft.com/office/powerpoint/2010/main" val="345985685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27" descr="Beth Horon Ridge from Nebi Samwil, tb n121501"/>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Beth-</a:t>
            </a:r>
            <a:r>
              <a:rPr lang="en-US" dirty="0" err="1"/>
              <a:t>horon</a:t>
            </a:r>
            <a:r>
              <a:rPr lang="en-US" dirty="0"/>
              <a:t> Ridge (from the southeast)</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160908480"/>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27" descr="Beth Horon Ridge from Nebi Samwil, tb n121501"/>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Beth-</a:t>
            </a:r>
            <a:r>
              <a:rPr lang="en-US" dirty="0" err="1"/>
              <a:t>horon</a:t>
            </a:r>
            <a:r>
              <a:rPr lang="en-US" dirty="0"/>
              <a:t> Ridge (from the southeast)</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17" name="Text Box 15"/>
          <p:cNvSpPr txBox="1">
            <a:spLocks noChangeArrowheads="1"/>
          </p:cNvSpPr>
          <p:nvPr/>
        </p:nvSpPr>
        <p:spPr bwMode="auto">
          <a:xfrm>
            <a:off x="3081880" y="3322320"/>
            <a:ext cx="202491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Beth-horon Ridge</a:t>
            </a:r>
          </a:p>
        </p:txBody>
      </p:sp>
      <p:sp>
        <p:nvSpPr>
          <p:cNvPr id="18" name="Freeform 17"/>
          <p:cNvSpPr/>
          <p:nvPr/>
        </p:nvSpPr>
        <p:spPr>
          <a:xfrm>
            <a:off x="2946401" y="3276541"/>
            <a:ext cx="6200140" cy="745311"/>
          </a:xfrm>
          <a:custGeom>
            <a:avLst/>
            <a:gdLst>
              <a:gd name="connsiteX0" fmla="*/ 0 w 5374922"/>
              <a:gd name="connsiteY0" fmla="*/ 0 h 677333"/>
              <a:gd name="connsiteX1" fmla="*/ 177800 w 5374922"/>
              <a:gd name="connsiteY1" fmla="*/ 50800 h 677333"/>
              <a:gd name="connsiteX2" fmla="*/ 406400 w 5374922"/>
              <a:gd name="connsiteY2" fmla="*/ 67733 h 677333"/>
              <a:gd name="connsiteX3" fmla="*/ 855133 w 5374922"/>
              <a:gd name="connsiteY3" fmla="*/ 76200 h 677333"/>
              <a:gd name="connsiteX4" fmla="*/ 1253067 w 5374922"/>
              <a:gd name="connsiteY4" fmla="*/ 84666 h 677333"/>
              <a:gd name="connsiteX5" fmla="*/ 1811867 w 5374922"/>
              <a:gd name="connsiteY5" fmla="*/ 84666 h 677333"/>
              <a:gd name="connsiteX6" fmla="*/ 2133600 w 5374922"/>
              <a:gd name="connsiteY6" fmla="*/ 84666 h 677333"/>
              <a:gd name="connsiteX7" fmla="*/ 2489200 w 5374922"/>
              <a:gd name="connsiteY7" fmla="*/ 50800 h 677333"/>
              <a:gd name="connsiteX8" fmla="*/ 2853267 w 5374922"/>
              <a:gd name="connsiteY8" fmla="*/ 25400 h 677333"/>
              <a:gd name="connsiteX9" fmla="*/ 3268133 w 5374922"/>
              <a:gd name="connsiteY9" fmla="*/ 16933 h 677333"/>
              <a:gd name="connsiteX10" fmla="*/ 3970867 w 5374922"/>
              <a:gd name="connsiteY10" fmla="*/ 59266 h 677333"/>
              <a:gd name="connsiteX11" fmla="*/ 4504267 w 5374922"/>
              <a:gd name="connsiteY11" fmla="*/ 76200 h 677333"/>
              <a:gd name="connsiteX12" fmla="*/ 4919133 w 5374922"/>
              <a:gd name="connsiteY12" fmla="*/ 110066 h 677333"/>
              <a:gd name="connsiteX13" fmla="*/ 5130800 w 5374922"/>
              <a:gd name="connsiteY13" fmla="*/ 143933 h 677333"/>
              <a:gd name="connsiteX14" fmla="*/ 5325533 w 5374922"/>
              <a:gd name="connsiteY14" fmla="*/ 211666 h 677333"/>
              <a:gd name="connsiteX15" fmla="*/ 5342467 w 5374922"/>
              <a:gd name="connsiteY15" fmla="*/ 313266 h 677333"/>
              <a:gd name="connsiteX16" fmla="*/ 5130800 w 5374922"/>
              <a:gd name="connsiteY16" fmla="*/ 381000 h 677333"/>
              <a:gd name="connsiteX17" fmla="*/ 4309533 w 5374922"/>
              <a:gd name="connsiteY17" fmla="*/ 457200 h 677333"/>
              <a:gd name="connsiteX18" fmla="*/ 3784600 w 5374922"/>
              <a:gd name="connsiteY18" fmla="*/ 491066 h 677333"/>
              <a:gd name="connsiteX19" fmla="*/ 3505200 w 5374922"/>
              <a:gd name="connsiteY19" fmla="*/ 541866 h 677333"/>
              <a:gd name="connsiteX20" fmla="*/ 3352800 w 5374922"/>
              <a:gd name="connsiteY20" fmla="*/ 677333 h 677333"/>
              <a:gd name="connsiteX0" fmla="*/ 0 w 6023637"/>
              <a:gd name="connsiteY0" fmla="*/ 38269 h 662262"/>
              <a:gd name="connsiteX1" fmla="*/ 840740 w 6023637"/>
              <a:gd name="connsiteY1" fmla="*/ 35729 h 662262"/>
              <a:gd name="connsiteX2" fmla="*/ 1069340 w 6023637"/>
              <a:gd name="connsiteY2" fmla="*/ 52662 h 662262"/>
              <a:gd name="connsiteX3" fmla="*/ 1518073 w 6023637"/>
              <a:gd name="connsiteY3" fmla="*/ 61129 h 662262"/>
              <a:gd name="connsiteX4" fmla="*/ 1916007 w 6023637"/>
              <a:gd name="connsiteY4" fmla="*/ 69595 h 662262"/>
              <a:gd name="connsiteX5" fmla="*/ 2474807 w 6023637"/>
              <a:gd name="connsiteY5" fmla="*/ 69595 h 662262"/>
              <a:gd name="connsiteX6" fmla="*/ 2796540 w 6023637"/>
              <a:gd name="connsiteY6" fmla="*/ 69595 h 662262"/>
              <a:gd name="connsiteX7" fmla="*/ 3152140 w 6023637"/>
              <a:gd name="connsiteY7" fmla="*/ 35729 h 662262"/>
              <a:gd name="connsiteX8" fmla="*/ 3516207 w 6023637"/>
              <a:gd name="connsiteY8" fmla="*/ 10329 h 662262"/>
              <a:gd name="connsiteX9" fmla="*/ 3931073 w 6023637"/>
              <a:gd name="connsiteY9" fmla="*/ 1862 h 662262"/>
              <a:gd name="connsiteX10" fmla="*/ 4633807 w 6023637"/>
              <a:gd name="connsiteY10" fmla="*/ 44195 h 662262"/>
              <a:gd name="connsiteX11" fmla="*/ 5167207 w 6023637"/>
              <a:gd name="connsiteY11" fmla="*/ 61129 h 662262"/>
              <a:gd name="connsiteX12" fmla="*/ 5582073 w 6023637"/>
              <a:gd name="connsiteY12" fmla="*/ 94995 h 662262"/>
              <a:gd name="connsiteX13" fmla="*/ 5793740 w 6023637"/>
              <a:gd name="connsiteY13" fmla="*/ 128862 h 662262"/>
              <a:gd name="connsiteX14" fmla="*/ 5988473 w 6023637"/>
              <a:gd name="connsiteY14" fmla="*/ 196595 h 662262"/>
              <a:gd name="connsiteX15" fmla="*/ 6005407 w 6023637"/>
              <a:gd name="connsiteY15" fmla="*/ 298195 h 662262"/>
              <a:gd name="connsiteX16" fmla="*/ 5793740 w 6023637"/>
              <a:gd name="connsiteY16" fmla="*/ 365929 h 662262"/>
              <a:gd name="connsiteX17" fmla="*/ 4972473 w 6023637"/>
              <a:gd name="connsiteY17" fmla="*/ 442129 h 662262"/>
              <a:gd name="connsiteX18" fmla="*/ 4447540 w 6023637"/>
              <a:gd name="connsiteY18" fmla="*/ 475995 h 662262"/>
              <a:gd name="connsiteX19" fmla="*/ 4168140 w 6023637"/>
              <a:gd name="connsiteY19" fmla="*/ 526795 h 662262"/>
              <a:gd name="connsiteX20" fmla="*/ 4015740 w 6023637"/>
              <a:gd name="connsiteY20" fmla="*/ 662262 h 662262"/>
              <a:gd name="connsiteX0" fmla="*/ 0 w 6023637"/>
              <a:gd name="connsiteY0" fmla="*/ 38269 h 662262"/>
              <a:gd name="connsiteX1" fmla="*/ 840740 w 6023637"/>
              <a:gd name="connsiteY1" fmla="*/ 35729 h 662262"/>
              <a:gd name="connsiteX2" fmla="*/ 1518073 w 6023637"/>
              <a:gd name="connsiteY2" fmla="*/ 61129 h 662262"/>
              <a:gd name="connsiteX3" fmla="*/ 1916007 w 6023637"/>
              <a:gd name="connsiteY3" fmla="*/ 69595 h 662262"/>
              <a:gd name="connsiteX4" fmla="*/ 2474807 w 6023637"/>
              <a:gd name="connsiteY4" fmla="*/ 69595 h 662262"/>
              <a:gd name="connsiteX5" fmla="*/ 2796540 w 6023637"/>
              <a:gd name="connsiteY5" fmla="*/ 69595 h 662262"/>
              <a:gd name="connsiteX6" fmla="*/ 3152140 w 6023637"/>
              <a:gd name="connsiteY6" fmla="*/ 35729 h 662262"/>
              <a:gd name="connsiteX7" fmla="*/ 3516207 w 6023637"/>
              <a:gd name="connsiteY7" fmla="*/ 10329 h 662262"/>
              <a:gd name="connsiteX8" fmla="*/ 3931073 w 6023637"/>
              <a:gd name="connsiteY8" fmla="*/ 1862 h 662262"/>
              <a:gd name="connsiteX9" fmla="*/ 4633807 w 6023637"/>
              <a:gd name="connsiteY9" fmla="*/ 44195 h 662262"/>
              <a:gd name="connsiteX10" fmla="*/ 5167207 w 6023637"/>
              <a:gd name="connsiteY10" fmla="*/ 61129 h 662262"/>
              <a:gd name="connsiteX11" fmla="*/ 5582073 w 6023637"/>
              <a:gd name="connsiteY11" fmla="*/ 94995 h 662262"/>
              <a:gd name="connsiteX12" fmla="*/ 5793740 w 6023637"/>
              <a:gd name="connsiteY12" fmla="*/ 128862 h 662262"/>
              <a:gd name="connsiteX13" fmla="*/ 5988473 w 6023637"/>
              <a:gd name="connsiteY13" fmla="*/ 196595 h 662262"/>
              <a:gd name="connsiteX14" fmla="*/ 6005407 w 6023637"/>
              <a:gd name="connsiteY14" fmla="*/ 298195 h 662262"/>
              <a:gd name="connsiteX15" fmla="*/ 5793740 w 6023637"/>
              <a:gd name="connsiteY15" fmla="*/ 365929 h 662262"/>
              <a:gd name="connsiteX16" fmla="*/ 4972473 w 6023637"/>
              <a:gd name="connsiteY16" fmla="*/ 442129 h 662262"/>
              <a:gd name="connsiteX17" fmla="*/ 4447540 w 6023637"/>
              <a:gd name="connsiteY17" fmla="*/ 475995 h 662262"/>
              <a:gd name="connsiteX18" fmla="*/ 4168140 w 6023637"/>
              <a:gd name="connsiteY18" fmla="*/ 526795 h 662262"/>
              <a:gd name="connsiteX19" fmla="*/ 4015740 w 6023637"/>
              <a:gd name="connsiteY19" fmla="*/ 662262 h 662262"/>
              <a:gd name="connsiteX0" fmla="*/ 0 w 6023637"/>
              <a:gd name="connsiteY0" fmla="*/ 38269 h 662262"/>
              <a:gd name="connsiteX1" fmla="*/ 840740 w 6023637"/>
              <a:gd name="connsiteY1" fmla="*/ 35729 h 662262"/>
              <a:gd name="connsiteX2" fmla="*/ 1518073 w 6023637"/>
              <a:gd name="connsiteY2" fmla="*/ 61129 h 662262"/>
              <a:gd name="connsiteX3" fmla="*/ 2474807 w 6023637"/>
              <a:gd name="connsiteY3" fmla="*/ 69595 h 662262"/>
              <a:gd name="connsiteX4" fmla="*/ 2796540 w 6023637"/>
              <a:gd name="connsiteY4" fmla="*/ 69595 h 662262"/>
              <a:gd name="connsiteX5" fmla="*/ 3152140 w 6023637"/>
              <a:gd name="connsiteY5" fmla="*/ 35729 h 662262"/>
              <a:gd name="connsiteX6" fmla="*/ 3516207 w 6023637"/>
              <a:gd name="connsiteY6" fmla="*/ 10329 h 662262"/>
              <a:gd name="connsiteX7" fmla="*/ 3931073 w 6023637"/>
              <a:gd name="connsiteY7" fmla="*/ 1862 h 662262"/>
              <a:gd name="connsiteX8" fmla="*/ 4633807 w 6023637"/>
              <a:gd name="connsiteY8" fmla="*/ 44195 h 662262"/>
              <a:gd name="connsiteX9" fmla="*/ 5167207 w 6023637"/>
              <a:gd name="connsiteY9" fmla="*/ 61129 h 662262"/>
              <a:gd name="connsiteX10" fmla="*/ 5582073 w 6023637"/>
              <a:gd name="connsiteY10" fmla="*/ 94995 h 662262"/>
              <a:gd name="connsiteX11" fmla="*/ 5793740 w 6023637"/>
              <a:gd name="connsiteY11" fmla="*/ 128862 h 662262"/>
              <a:gd name="connsiteX12" fmla="*/ 5988473 w 6023637"/>
              <a:gd name="connsiteY12" fmla="*/ 196595 h 662262"/>
              <a:gd name="connsiteX13" fmla="*/ 6005407 w 6023637"/>
              <a:gd name="connsiteY13" fmla="*/ 298195 h 662262"/>
              <a:gd name="connsiteX14" fmla="*/ 5793740 w 6023637"/>
              <a:gd name="connsiteY14" fmla="*/ 365929 h 662262"/>
              <a:gd name="connsiteX15" fmla="*/ 4972473 w 6023637"/>
              <a:gd name="connsiteY15" fmla="*/ 442129 h 662262"/>
              <a:gd name="connsiteX16" fmla="*/ 4447540 w 6023637"/>
              <a:gd name="connsiteY16" fmla="*/ 475995 h 662262"/>
              <a:gd name="connsiteX17" fmla="*/ 4168140 w 6023637"/>
              <a:gd name="connsiteY17" fmla="*/ 526795 h 662262"/>
              <a:gd name="connsiteX18" fmla="*/ 4015740 w 6023637"/>
              <a:gd name="connsiteY18" fmla="*/ 662262 h 662262"/>
              <a:gd name="connsiteX0" fmla="*/ 0 w 6023637"/>
              <a:gd name="connsiteY0" fmla="*/ 38269 h 662262"/>
              <a:gd name="connsiteX1" fmla="*/ 840740 w 6023637"/>
              <a:gd name="connsiteY1" fmla="*/ 35729 h 662262"/>
              <a:gd name="connsiteX2" fmla="*/ 1518073 w 6023637"/>
              <a:gd name="connsiteY2" fmla="*/ 61129 h 662262"/>
              <a:gd name="connsiteX3" fmla="*/ 2474807 w 6023637"/>
              <a:gd name="connsiteY3" fmla="*/ 69595 h 662262"/>
              <a:gd name="connsiteX4" fmla="*/ 3152140 w 6023637"/>
              <a:gd name="connsiteY4" fmla="*/ 35729 h 662262"/>
              <a:gd name="connsiteX5" fmla="*/ 3516207 w 6023637"/>
              <a:gd name="connsiteY5" fmla="*/ 10329 h 662262"/>
              <a:gd name="connsiteX6" fmla="*/ 3931073 w 6023637"/>
              <a:gd name="connsiteY6" fmla="*/ 1862 h 662262"/>
              <a:gd name="connsiteX7" fmla="*/ 4633807 w 6023637"/>
              <a:gd name="connsiteY7" fmla="*/ 44195 h 662262"/>
              <a:gd name="connsiteX8" fmla="*/ 5167207 w 6023637"/>
              <a:gd name="connsiteY8" fmla="*/ 61129 h 662262"/>
              <a:gd name="connsiteX9" fmla="*/ 5582073 w 6023637"/>
              <a:gd name="connsiteY9" fmla="*/ 94995 h 662262"/>
              <a:gd name="connsiteX10" fmla="*/ 5793740 w 6023637"/>
              <a:gd name="connsiteY10" fmla="*/ 128862 h 662262"/>
              <a:gd name="connsiteX11" fmla="*/ 5988473 w 6023637"/>
              <a:gd name="connsiteY11" fmla="*/ 196595 h 662262"/>
              <a:gd name="connsiteX12" fmla="*/ 6005407 w 6023637"/>
              <a:gd name="connsiteY12" fmla="*/ 298195 h 662262"/>
              <a:gd name="connsiteX13" fmla="*/ 5793740 w 6023637"/>
              <a:gd name="connsiteY13" fmla="*/ 365929 h 662262"/>
              <a:gd name="connsiteX14" fmla="*/ 4972473 w 6023637"/>
              <a:gd name="connsiteY14" fmla="*/ 442129 h 662262"/>
              <a:gd name="connsiteX15" fmla="*/ 4447540 w 6023637"/>
              <a:gd name="connsiteY15" fmla="*/ 475995 h 662262"/>
              <a:gd name="connsiteX16" fmla="*/ 4168140 w 6023637"/>
              <a:gd name="connsiteY16" fmla="*/ 526795 h 662262"/>
              <a:gd name="connsiteX17" fmla="*/ 4015740 w 6023637"/>
              <a:gd name="connsiteY17" fmla="*/ 662262 h 662262"/>
              <a:gd name="connsiteX0" fmla="*/ 0 w 6023637"/>
              <a:gd name="connsiteY0" fmla="*/ 39228 h 663221"/>
              <a:gd name="connsiteX1" fmla="*/ 840740 w 6023637"/>
              <a:gd name="connsiteY1" fmla="*/ 36688 h 663221"/>
              <a:gd name="connsiteX2" fmla="*/ 1518073 w 6023637"/>
              <a:gd name="connsiteY2" fmla="*/ 62088 h 663221"/>
              <a:gd name="connsiteX3" fmla="*/ 2474807 w 6023637"/>
              <a:gd name="connsiteY3" fmla="*/ 70554 h 663221"/>
              <a:gd name="connsiteX4" fmla="*/ 3516207 w 6023637"/>
              <a:gd name="connsiteY4" fmla="*/ 11288 h 663221"/>
              <a:gd name="connsiteX5" fmla="*/ 3931073 w 6023637"/>
              <a:gd name="connsiteY5" fmla="*/ 2821 h 663221"/>
              <a:gd name="connsiteX6" fmla="*/ 4633807 w 6023637"/>
              <a:gd name="connsiteY6" fmla="*/ 45154 h 663221"/>
              <a:gd name="connsiteX7" fmla="*/ 5167207 w 6023637"/>
              <a:gd name="connsiteY7" fmla="*/ 62088 h 663221"/>
              <a:gd name="connsiteX8" fmla="*/ 5582073 w 6023637"/>
              <a:gd name="connsiteY8" fmla="*/ 95954 h 663221"/>
              <a:gd name="connsiteX9" fmla="*/ 5793740 w 6023637"/>
              <a:gd name="connsiteY9" fmla="*/ 129821 h 663221"/>
              <a:gd name="connsiteX10" fmla="*/ 5988473 w 6023637"/>
              <a:gd name="connsiteY10" fmla="*/ 197554 h 663221"/>
              <a:gd name="connsiteX11" fmla="*/ 6005407 w 6023637"/>
              <a:gd name="connsiteY11" fmla="*/ 299154 h 663221"/>
              <a:gd name="connsiteX12" fmla="*/ 5793740 w 6023637"/>
              <a:gd name="connsiteY12" fmla="*/ 366888 h 663221"/>
              <a:gd name="connsiteX13" fmla="*/ 4972473 w 6023637"/>
              <a:gd name="connsiteY13" fmla="*/ 443088 h 663221"/>
              <a:gd name="connsiteX14" fmla="*/ 4447540 w 6023637"/>
              <a:gd name="connsiteY14" fmla="*/ 476954 h 663221"/>
              <a:gd name="connsiteX15" fmla="*/ 4168140 w 6023637"/>
              <a:gd name="connsiteY15" fmla="*/ 527754 h 663221"/>
              <a:gd name="connsiteX16" fmla="*/ 4015740 w 6023637"/>
              <a:gd name="connsiteY16" fmla="*/ 663221 h 663221"/>
              <a:gd name="connsiteX0" fmla="*/ 0 w 6023637"/>
              <a:gd name="connsiteY0" fmla="*/ 36746 h 660739"/>
              <a:gd name="connsiteX1" fmla="*/ 840740 w 6023637"/>
              <a:gd name="connsiteY1" fmla="*/ 34206 h 660739"/>
              <a:gd name="connsiteX2" fmla="*/ 1518073 w 6023637"/>
              <a:gd name="connsiteY2" fmla="*/ 59606 h 660739"/>
              <a:gd name="connsiteX3" fmla="*/ 2474807 w 6023637"/>
              <a:gd name="connsiteY3" fmla="*/ 68072 h 660739"/>
              <a:gd name="connsiteX4" fmla="*/ 3931073 w 6023637"/>
              <a:gd name="connsiteY4" fmla="*/ 339 h 660739"/>
              <a:gd name="connsiteX5" fmla="*/ 4633807 w 6023637"/>
              <a:gd name="connsiteY5" fmla="*/ 42672 h 660739"/>
              <a:gd name="connsiteX6" fmla="*/ 5167207 w 6023637"/>
              <a:gd name="connsiteY6" fmla="*/ 59606 h 660739"/>
              <a:gd name="connsiteX7" fmla="*/ 5582073 w 6023637"/>
              <a:gd name="connsiteY7" fmla="*/ 93472 h 660739"/>
              <a:gd name="connsiteX8" fmla="*/ 5793740 w 6023637"/>
              <a:gd name="connsiteY8" fmla="*/ 127339 h 660739"/>
              <a:gd name="connsiteX9" fmla="*/ 5988473 w 6023637"/>
              <a:gd name="connsiteY9" fmla="*/ 195072 h 660739"/>
              <a:gd name="connsiteX10" fmla="*/ 6005407 w 6023637"/>
              <a:gd name="connsiteY10" fmla="*/ 296672 h 660739"/>
              <a:gd name="connsiteX11" fmla="*/ 5793740 w 6023637"/>
              <a:gd name="connsiteY11" fmla="*/ 364406 h 660739"/>
              <a:gd name="connsiteX12" fmla="*/ 4972473 w 6023637"/>
              <a:gd name="connsiteY12" fmla="*/ 440606 h 660739"/>
              <a:gd name="connsiteX13" fmla="*/ 4447540 w 6023637"/>
              <a:gd name="connsiteY13" fmla="*/ 474472 h 660739"/>
              <a:gd name="connsiteX14" fmla="*/ 4168140 w 6023637"/>
              <a:gd name="connsiteY14" fmla="*/ 525272 h 660739"/>
              <a:gd name="connsiteX15" fmla="*/ 4015740 w 6023637"/>
              <a:gd name="connsiteY15" fmla="*/ 660739 h 660739"/>
              <a:gd name="connsiteX0" fmla="*/ 0 w 6023637"/>
              <a:gd name="connsiteY0" fmla="*/ 36746 h 660739"/>
              <a:gd name="connsiteX1" fmla="*/ 840740 w 6023637"/>
              <a:gd name="connsiteY1" fmla="*/ 34206 h 660739"/>
              <a:gd name="connsiteX2" fmla="*/ 1518073 w 6023637"/>
              <a:gd name="connsiteY2" fmla="*/ 59606 h 660739"/>
              <a:gd name="connsiteX3" fmla="*/ 2474807 w 6023637"/>
              <a:gd name="connsiteY3" fmla="*/ 68072 h 660739"/>
              <a:gd name="connsiteX4" fmla="*/ 3931073 w 6023637"/>
              <a:gd name="connsiteY4" fmla="*/ 339 h 660739"/>
              <a:gd name="connsiteX5" fmla="*/ 4633807 w 6023637"/>
              <a:gd name="connsiteY5" fmla="*/ 42672 h 660739"/>
              <a:gd name="connsiteX6" fmla="*/ 5167207 w 6023637"/>
              <a:gd name="connsiteY6" fmla="*/ 59606 h 660739"/>
              <a:gd name="connsiteX7" fmla="*/ 5793740 w 6023637"/>
              <a:gd name="connsiteY7" fmla="*/ 127339 h 660739"/>
              <a:gd name="connsiteX8" fmla="*/ 5988473 w 6023637"/>
              <a:gd name="connsiteY8" fmla="*/ 195072 h 660739"/>
              <a:gd name="connsiteX9" fmla="*/ 6005407 w 6023637"/>
              <a:gd name="connsiteY9" fmla="*/ 296672 h 660739"/>
              <a:gd name="connsiteX10" fmla="*/ 5793740 w 6023637"/>
              <a:gd name="connsiteY10" fmla="*/ 364406 h 660739"/>
              <a:gd name="connsiteX11" fmla="*/ 4972473 w 6023637"/>
              <a:gd name="connsiteY11" fmla="*/ 440606 h 660739"/>
              <a:gd name="connsiteX12" fmla="*/ 4447540 w 6023637"/>
              <a:gd name="connsiteY12" fmla="*/ 474472 h 660739"/>
              <a:gd name="connsiteX13" fmla="*/ 4168140 w 6023637"/>
              <a:gd name="connsiteY13" fmla="*/ 525272 h 660739"/>
              <a:gd name="connsiteX14" fmla="*/ 4015740 w 6023637"/>
              <a:gd name="connsiteY14" fmla="*/ 660739 h 660739"/>
              <a:gd name="connsiteX0" fmla="*/ 0 w 6022065"/>
              <a:gd name="connsiteY0" fmla="*/ 36746 h 660739"/>
              <a:gd name="connsiteX1" fmla="*/ 840740 w 6022065"/>
              <a:gd name="connsiteY1" fmla="*/ 34206 h 660739"/>
              <a:gd name="connsiteX2" fmla="*/ 1518073 w 6022065"/>
              <a:gd name="connsiteY2" fmla="*/ 59606 h 660739"/>
              <a:gd name="connsiteX3" fmla="*/ 2474807 w 6022065"/>
              <a:gd name="connsiteY3" fmla="*/ 68072 h 660739"/>
              <a:gd name="connsiteX4" fmla="*/ 3931073 w 6022065"/>
              <a:gd name="connsiteY4" fmla="*/ 339 h 660739"/>
              <a:gd name="connsiteX5" fmla="*/ 4633807 w 6022065"/>
              <a:gd name="connsiteY5" fmla="*/ 42672 h 660739"/>
              <a:gd name="connsiteX6" fmla="*/ 5167207 w 6022065"/>
              <a:gd name="connsiteY6" fmla="*/ 59606 h 660739"/>
              <a:gd name="connsiteX7" fmla="*/ 5793740 w 6022065"/>
              <a:gd name="connsiteY7" fmla="*/ 127339 h 660739"/>
              <a:gd name="connsiteX8" fmla="*/ 5829301 w 6022065"/>
              <a:gd name="connsiteY8" fmla="*/ 129879 h 660739"/>
              <a:gd name="connsiteX9" fmla="*/ 5988473 w 6022065"/>
              <a:gd name="connsiteY9" fmla="*/ 195072 h 660739"/>
              <a:gd name="connsiteX10" fmla="*/ 6005407 w 6022065"/>
              <a:gd name="connsiteY10" fmla="*/ 296672 h 660739"/>
              <a:gd name="connsiteX11" fmla="*/ 5793740 w 6022065"/>
              <a:gd name="connsiteY11" fmla="*/ 364406 h 660739"/>
              <a:gd name="connsiteX12" fmla="*/ 4972473 w 6022065"/>
              <a:gd name="connsiteY12" fmla="*/ 440606 h 660739"/>
              <a:gd name="connsiteX13" fmla="*/ 4447540 w 6022065"/>
              <a:gd name="connsiteY13" fmla="*/ 474472 h 660739"/>
              <a:gd name="connsiteX14" fmla="*/ 4168140 w 6022065"/>
              <a:gd name="connsiteY14" fmla="*/ 525272 h 660739"/>
              <a:gd name="connsiteX15" fmla="*/ 4015740 w 6022065"/>
              <a:gd name="connsiteY15" fmla="*/ 660739 h 660739"/>
              <a:gd name="connsiteX0" fmla="*/ 0 w 6022065"/>
              <a:gd name="connsiteY0" fmla="*/ 36746 h 660739"/>
              <a:gd name="connsiteX1" fmla="*/ 840740 w 6022065"/>
              <a:gd name="connsiteY1" fmla="*/ 34206 h 660739"/>
              <a:gd name="connsiteX2" fmla="*/ 1518073 w 6022065"/>
              <a:gd name="connsiteY2" fmla="*/ 59606 h 660739"/>
              <a:gd name="connsiteX3" fmla="*/ 2474807 w 6022065"/>
              <a:gd name="connsiteY3" fmla="*/ 68072 h 660739"/>
              <a:gd name="connsiteX4" fmla="*/ 3931073 w 6022065"/>
              <a:gd name="connsiteY4" fmla="*/ 339 h 660739"/>
              <a:gd name="connsiteX5" fmla="*/ 4633807 w 6022065"/>
              <a:gd name="connsiteY5" fmla="*/ 42672 h 660739"/>
              <a:gd name="connsiteX6" fmla="*/ 5167207 w 6022065"/>
              <a:gd name="connsiteY6" fmla="*/ 59606 h 660739"/>
              <a:gd name="connsiteX7" fmla="*/ 5829301 w 6022065"/>
              <a:gd name="connsiteY7" fmla="*/ 129879 h 660739"/>
              <a:gd name="connsiteX8" fmla="*/ 5988473 w 6022065"/>
              <a:gd name="connsiteY8" fmla="*/ 195072 h 660739"/>
              <a:gd name="connsiteX9" fmla="*/ 6005407 w 6022065"/>
              <a:gd name="connsiteY9" fmla="*/ 296672 h 660739"/>
              <a:gd name="connsiteX10" fmla="*/ 5793740 w 6022065"/>
              <a:gd name="connsiteY10" fmla="*/ 364406 h 660739"/>
              <a:gd name="connsiteX11" fmla="*/ 4972473 w 6022065"/>
              <a:gd name="connsiteY11" fmla="*/ 440606 h 660739"/>
              <a:gd name="connsiteX12" fmla="*/ 4447540 w 6022065"/>
              <a:gd name="connsiteY12" fmla="*/ 474472 h 660739"/>
              <a:gd name="connsiteX13" fmla="*/ 4168140 w 6022065"/>
              <a:gd name="connsiteY13" fmla="*/ 525272 h 660739"/>
              <a:gd name="connsiteX14" fmla="*/ 4015740 w 6022065"/>
              <a:gd name="connsiteY14" fmla="*/ 660739 h 660739"/>
              <a:gd name="connsiteX0" fmla="*/ 0 w 6064151"/>
              <a:gd name="connsiteY0" fmla="*/ 36746 h 660739"/>
              <a:gd name="connsiteX1" fmla="*/ 840740 w 6064151"/>
              <a:gd name="connsiteY1" fmla="*/ 34206 h 660739"/>
              <a:gd name="connsiteX2" fmla="*/ 1518073 w 6064151"/>
              <a:gd name="connsiteY2" fmla="*/ 59606 h 660739"/>
              <a:gd name="connsiteX3" fmla="*/ 2474807 w 6064151"/>
              <a:gd name="connsiteY3" fmla="*/ 68072 h 660739"/>
              <a:gd name="connsiteX4" fmla="*/ 3931073 w 6064151"/>
              <a:gd name="connsiteY4" fmla="*/ 339 h 660739"/>
              <a:gd name="connsiteX5" fmla="*/ 4633807 w 6064151"/>
              <a:gd name="connsiteY5" fmla="*/ 42672 h 660739"/>
              <a:gd name="connsiteX6" fmla="*/ 5167207 w 6064151"/>
              <a:gd name="connsiteY6" fmla="*/ 59606 h 660739"/>
              <a:gd name="connsiteX7" fmla="*/ 5988473 w 6064151"/>
              <a:gd name="connsiteY7" fmla="*/ 195072 h 660739"/>
              <a:gd name="connsiteX8" fmla="*/ 6005407 w 6064151"/>
              <a:gd name="connsiteY8" fmla="*/ 296672 h 660739"/>
              <a:gd name="connsiteX9" fmla="*/ 5793740 w 6064151"/>
              <a:gd name="connsiteY9" fmla="*/ 364406 h 660739"/>
              <a:gd name="connsiteX10" fmla="*/ 4972473 w 6064151"/>
              <a:gd name="connsiteY10" fmla="*/ 440606 h 660739"/>
              <a:gd name="connsiteX11" fmla="*/ 4447540 w 6064151"/>
              <a:gd name="connsiteY11" fmla="*/ 474472 h 660739"/>
              <a:gd name="connsiteX12" fmla="*/ 4168140 w 6064151"/>
              <a:gd name="connsiteY12" fmla="*/ 525272 h 660739"/>
              <a:gd name="connsiteX13" fmla="*/ 4015740 w 6064151"/>
              <a:gd name="connsiteY13" fmla="*/ 660739 h 660739"/>
              <a:gd name="connsiteX0" fmla="*/ 0 w 6040735"/>
              <a:gd name="connsiteY0" fmla="*/ 36746 h 660739"/>
              <a:gd name="connsiteX1" fmla="*/ 840740 w 6040735"/>
              <a:gd name="connsiteY1" fmla="*/ 34206 h 660739"/>
              <a:gd name="connsiteX2" fmla="*/ 1518073 w 6040735"/>
              <a:gd name="connsiteY2" fmla="*/ 59606 h 660739"/>
              <a:gd name="connsiteX3" fmla="*/ 2474807 w 6040735"/>
              <a:gd name="connsiteY3" fmla="*/ 68072 h 660739"/>
              <a:gd name="connsiteX4" fmla="*/ 3931073 w 6040735"/>
              <a:gd name="connsiteY4" fmla="*/ 339 h 660739"/>
              <a:gd name="connsiteX5" fmla="*/ 4633807 w 6040735"/>
              <a:gd name="connsiteY5" fmla="*/ 42672 h 660739"/>
              <a:gd name="connsiteX6" fmla="*/ 5167207 w 6040735"/>
              <a:gd name="connsiteY6" fmla="*/ 59606 h 660739"/>
              <a:gd name="connsiteX7" fmla="*/ 6005407 w 6040735"/>
              <a:gd name="connsiteY7" fmla="*/ 296672 h 660739"/>
              <a:gd name="connsiteX8" fmla="*/ 5793740 w 6040735"/>
              <a:gd name="connsiteY8" fmla="*/ 364406 h 660739"/>
              <a:gd name="connsiteX9" fmla="*/ 4972473 w 6040735"/>
              <a:gd name="connsiteY9" fmla="*/ 440606 h 660739"/>
              <a:gd name="connsiteX10" fmla="*/ 4447540 w 6040735"/>
              <a:gd name="connsiteY10" fmla="*/ 474472 h 660739"/>
              <a:gd name="connsiteX11" fmla="*/ 4168140 w 6040735"/>
              <a:gd name="connsiteY11" fmla="*/ 525272 h 660739"/>
              <a:gd name="connsiteX12" fmla="*/ 4015740 w 6040735"/>
              <a:gd name="connsiteY12" fmla="*/ 660739 h 660739"/>
              <a:gd name="connsiteX0" fmla="*/ 0 w 6032151"/>
              <a:gd name="connsiteY0" fmla="*/ 36746 h 660739"/>
              <a:gd name="connsiteX1" fmla="*/ 840740 w 6032151"/>
              <a:gd name="connsiteY1" fmla="*/ 34206 h 660739"/>
              <a:gd name="connsiteX2" fmla="*/ 1518073 w 6032151"/>
              <a:gd name="connsiteY2" fmla="*/ 59606 h 660739"/>
              <a:gd name="connsiteX3" fmla="*/ 2474807 w 6032151"/>
              <a:gd name="connsiteY3" fmla="*/ 68072 h 660739"/>
              <a:gd name="connsiteX4" fmla="*/ 3931073 w 6032151"/>
              <a:gd name="connsiteY4" fmla="*/ 339 h 660739"/>
              <a:gd name="connsiteX5" fmla="*/ 4633807 w 6032151"/>
              <a:gd name="connsiteY5" fmla="*/ 42672 h 660739"/>
              <a:gd name="connsiteX6" fmla="*/ 5167207 w 6032151"/>
              <a:gd name="connsiteY6" fmla="*/ 59606 h 660739"/>
              <a:gd name="connsiteX7" fmla="*/ 6005407 w 6032151"/>
              <a:gd name="connsiteY7" fmla="*/ 296672 h 660739"/>
              <a:gd name="connsiteX8" fmla="*/ 5821681 w 6032151"/>
              <a:gd name="connsiteY8" fmla="*/ 358479 h 660739"/>
              <a:gd name="connsiteX9" fmla="*/ 5793740 w 6032151"/>
              <a:gd name="connsiteY9" fmla="*/ 364406 h 660739"/>
              <a:gd name="connsiteX10" fmla="*/ 4972473 w 6032151"/>
              <a:gd name="connsiteY10" fmla="*/ 440606 h 660739"/>
              <a:gd name="connsiteX11" fmla="*/ 4447540 w 6032151"/>
              <a:gd name="connsiteY11" fmla="*/ 474472 h 660739"/>
              <a:gd name="connsiteX12" fmla="*/ 4168140 w 6032151"/>
              <a:gd name="connsiteY12" fmla="*/ 525272 h 660739"/>
              <a:gd name="connsiteX13" fmla="*/ 4015740 w 6032151"/>
              <a:gd name="connsiteY13" fmla="*/ 660739 h 660739"/>
              <a:gd name="connsiteX0" fmla="*/ 0 w 6096208"/>
              <a:gd name="connsiteY0" fmla="*/ 36746 h 660739"/>
              <a:gd name="connsiteX1" fmla="*/ 840740 w 6096208"/>
              <a:gd name="connsiteY1" fmla="*/ 34206 h 660739"/>
              <a:gd name="connsiteX2" fmla="*/ 1518073 w 6096208"/>
              <a:gd name="connsiteY2" fmla="*/ 59606 h 660739"/>
              <a:gd name="connsiteX3" fmla="*/ 2474807 w 6096208"/>
              <a:gd name="connsiteY3" fmla="*/ 68072 h 660739"/>
              <a:gd name="connsiteX4" fmla="*/ 3931073 w 6096208"/>
              <a:gd name="connsiteY4" fmla="*/ 339 h 660739"/>
              <a:gd name="connsiteX5" fmla="*/ 4633807 w 6096208"/>
              <a:gd name="connsiteY5" fmla="*/ 42672 h 660739"/>
              <a:gd name="connsiteX6" fmla="*/ 5167207 w 6096208"/>
              <a:gd name="connsiteY6" fmla="*/ 59606 h 660739"/>
              <a:gd name="connsiteX7" fmla="*/ 6073987 w 6096208"/>
              <a:gd name="connsiteY7" fmla="*/ 220472 h 660739"/>
              <a:gd name="connsiteX8" fmla="*/ 5821681 w 6096208"/>
              <a:gd name="connsiteY8" fmla="*/ 358479 h 660739"/>
              <a:gd name="connsiteX9" fmla="*/ 5793740 w 6096208"/>
              <a:gd name="connsiteY9" fmla="*/ 364406 h 660739"/>
              <a:gd name="connsiteX10" fmla="*/ 4972473 w 6096208"/>
              <a:gd name="connsiteY10" fmla="*/ 440606 h 660739"/>
              <a:gd name="connsiteX11" fmla="*/ 4447540 w 6096208"/>
              <a:gd name="connsiteY11" fmla="*/ 474472 h 660739"/>
              <a:gd name="connsiteX12" fmla="*/ 4168140 w 6096208"/>
              <a:gd name="connsiteY12" fmla="*/ 525272 h 660739"/>
              <a:gd name="connsiteX13" fmla="*/ 4015740 w 6096208"/>
              <a:gd name="connsiteY13" fmla="*/ 660739 h 660739"/>
              <a:gd name="connsiteX0" fmla="*/ 0 w 6096208"/>
              <a:gd name="connsiteY0" fmla="*/ 36467 h 660460"/>
              <a:gd name="connsiteX1" fmla="*/ 840740 w 6096208"/>
              <a:gd name="connsiteY1" fmla="*/ 33927 h 660460"/>
              <a:gd name="connsiteX2" fmla="*/ 1518073 w 6096208"/>
              <a:gd name="connsiteY2" fmla="*/ 59327 h 660460"/>
              <a:gd name="connsiteX3" fmla="*/ 2474807 w 6096208"/>
              <a:gd name="connsiteY3" fmla="*/ 67793 h 660460"/>
              <a:gd name="connsiteX4" fmla="*/ 3931073 w 6096208"/>
              <a:gd name="connsiteY4" fmla="*/ 60 h 660460"/>
              <a:gd name="connsiteX5" fmla="*/ 5167207 w 6096208"/>
              <a:gd name="connsiteY5" fmla="*/ 59327 h 660460"/>
              <a:gd name="connsiteX6" fmla="*/ 6073987 w 6096208"/>
              <a:gd name="connsiteY6" fmla="*/ 220193 h 660460"/>
              <a:gd name="connsiteX7" fmla="*/ 5821681 w 6096208"/>
              <a:gd name="connsiteY7" fmla="*/ 358200 h 660460"/>
              <a:gd name="connsiteX8" fmla="*/ 5793740 w 6096208"/>
              <a:gd name="connsiteY8" fmla="*/ 364127 h 660460"/>
              <a:gd name="connsiteX9" fmla="*/ 4972473 w 6096208"/>
              <a:gd name="connsiteY9" fmla="*/ 440327 h 660460"/>
              <a:gd name="connsiteX10" fmla="*/ 4447540 w 6096208"/>
              <a:gd name="connsiteY10" fmla="*/ 474193 h 660460"/>
              <a:gd name="connsiteX11" fmla="*/ 4168140 w 6096208"/>
              <a:gd name="connsiteY11" fmla="*/ 524993 h 660460"/>
              <a:gd name="connsiteX12" fmla="*/ 4015740 w 6096208"/>
              <a:gd name="connsiteY12" fmla="*/ 660460 h 660460"/>
              <a:gd name="connsiteX0" fmla="*/ 0 w 6107359"/>
              <a:gd name="connsiteY0" fmla="*/ 36467 h 660460"/>
              <a:gd name="connsiteX1" fmla="*/ 840740 w 6107359"/>
              <a:gd name="connsiteY1" fmla="*/ 33927 h 660460"/>
              <a:gd name="connsiteX2" fmla="*/ 1518073 w 6107359"/>
              <a:gd name="connsiteY2" fmla="*/ 59327 h 660460"/>
              <a:gd name="connsiteX3" fmla="*/ 2474807 w 6107359"/>
              <a:gd name="connsiteY3" fmla="*/ 67793 h 660460"/>
              <a:gd name="connsiteX4" fmla="*/ 3931073 w 6107359"/>
              <a:gd name="connsiteY4" fmla="*/ 60 h 660460"/>
              <a:gd name="connsiteX5" fmla="*/ 5167207 w 6107359"/>
              <a:gd name="connsiteY5" fmla="*/ 59327 h 660460"/>
              <a:gd name="connsiteX6" fmla="*/ 6073987 w 6107359"/>
              <a:gd name="connsiteY6" fmla="*/ 220193 h 660460"/>
              <a:gd name="connsiteX7" fmla="*/ 5821681 w 6107359"/>
              <a:gd name="connsiteY7" fmla="*/ 358200 h 660460"/>
              <a:gd name="connsiteX8" fmla="*/ 4972473 w 6107359"/>
              <a:gd name="connsiteY8" fmla="*/ 440327 h 660460"/>
              <a:gd name="connsiteX9" fmla="*/ 4447540 w 6107359"/>
              <a:gd name="connsiteY9" fmla="*/ 474193 h 660460"/>
              <a:gd name="connsiteX10" fmla="*/ 4168140 w 6107359"/>
              <a:gd name="connsiteY10" fmla="*/ 524993 h 660460"/>
              <a:gd name="connsiteX11" fmla="*/ 4015740 w 6107359"/>
              <a:gd name="connsiteY11" fmla="*/ 660460 h 66046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4972473 w 6446520"/>
              <a:gd name="connsiteY8" fmla="*/ 440327 h 820480"/>
              <a:gd name="connsiteX9" fmla="*/ 4447540 w 6446520"/>
              <a:gd name="connsiteY9" fmla="*/ 474193 h 820480"/>
              <a:gd name="connsiteX10" fmla="*/ 4168140 w 6446520"/>
              <a:gd name="connsiteY10" fmla="*/ 524993 h 820480"/>
              <a:gd name="connsiteX11" fmla="*/ 6446520 w 6446520"/>
              <a:gd name="connsiteY11" fmla="*/ 820480 h 82048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4972473 w 6446520"/>
              <a:gd name="connsiteY8" fmla="*/ 440327 h 820480"/>
              <a:gd name="connsiteX9" fmla="*/ 4447540 w 6446520"/>
              <a:gd name="connsiteY9" fmla="*/ 474193 h 820480"/>
              <a:gd name="connsiteX10" fmla="*/ 6446520 w 6446520"/>
              <a:gd name="connsiteY10" fmla="*/ 820480 h 82048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4972473 w 6446520"/>
              <a:gd name="connsiteY8" fmla="*/ 440327 h 820480"/>
              <a:gd name="connsiteX9" fmla="*/ 4447540 w 6446520"/>
              <a:gd name="connsiteY9" fmla="*/ 474193 h 820480"/>
              <a:gd name="connsiteX10" fmla="*/ 4472939 w 6446520"/>
              <a:gd name="connsiteY10" fmla="*/ 495359 h 820480"/>
              <a:gd name="connsiteX11" fmla="*/ 6446520 w 6446520"/>
              <a:gd name="connsiteY11" fmla="*/ 820480 h 82048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4972473 w 6446520"/>
              <a:gd name="connsiteY8" fmla="*/ 440327 h 820480"/>
              <a:gd name="connsiteX9" fmla="*/ 4447540 w 6446520"/>
              <a:gd name="connsiteY9" fmla="*/ 474193 h 820480"/>
              <a:gd name="connsiteX10" fmla="*/ 6446520 w 6446520"/>
              <a:gd name="connsiteY10" fmla="*/ 820480 h 82048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4972473 w 6446520"/>
              <a:gd name="connsiteY8" fmla="*/ 440327 h 820480"/>
              <a:gd name="connsiteX9" fmla="*/ 6446520 w 6446520"/>
              <a:gd name="connsiteY9" fmla="*/ 820480 h 82048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5711613 w 6446520"/>
              <a:gd name="connsiteY8" fmla="*/ 592727 h 820480"/>
              <a:gd name="connsiteX9" fmla="*/ 6446520 w 6446520"/>
              <a:gd name="connsiteY9" fmla="*/ 820480 h 820480"/>
              <a:gd name="connsiteX0" fmla="*/ 0 w 6736080"/>
              <a:gd name="connsiteY0" fmla="*/ 36467 h 744280"/>
              <a:gd name="connsiteX1" fmla="*/ 840740 w 6736080"/>
              <a:gd name="connsiteY1" fmla="*/ 33927 h 744280"/>
              <a:gd name="connsiteX2" fmla="*/ 1518073 w 6736080"/>
              <a:gd name="connsiteY2" fmla="*/ 59327 h 744280"/>
              <a:gd name="connsiteX3" fmla="*/ 2474807 w 6736080"/>
              <a:gd name="connsiteY3" fmla="*/ 67793 h 744280"/>
              <a:gd name="connsiteX4" fmla="*/ 3931073 w 6736080"/>
              <a:gd name="connsiteY4" fmla="*/ 60 h 744280"/>
              <a:gd name="connsiteX5" fmla="*/ 5167207 w 6736080"/>
              <a:gd name="connsiteY5" fmla="*/ 59327 h 744280"/>
              <a:gd name="connsiteX6" fmla="*/ 6073987 w 6736080"/>
              <a:gd name="connsiteY6" fmla="*/ 220193 h 744280"/>
              <a:gd name="connsiteX7" fmla="*/ 5821681 w 6736080"/>
              <a:gd name="connsiteY7" fmla="*/ 358200 h 744280"/>
              <a:gd name="connsiteX8" fmla="*/ 5711613 w 6736080"/>
              <a:gd name="connsiteY8" fmla="*/ 592727 h 744280"/>
              <a:gd name="connsiteX9" fmla="*/ 6736080 w 6736080"/>
              <a:gd name="connsiteY9" fmla="*/ 744280 h 744280"/>
              <a:gd name="connsiteX0" fmla="*/ 0 w 6736080"/>
              <a:gd name="connsiteY0" fmla="*/ 36467 h 745311"/>
              <a:gd name="connsiteX1" fmla="*/ 840740 w 6736080"/>
              <a:gd name="connsiteY1" fmla="*/ 33927 h 745311"/>
              <a:gd name="connsiteX2" fmla="*/ 1518073 w 6736080"/>
              <a:gd name="connsiteY2" fmla="*/ 59327 h 745311"/>
              <a:gd name="connsiteX3" fmla="*/ 2474807 w 6736080"/>
              <a:gd name="connsiteY3" fmla="*/ 67793 h 745311"/>
              <a:gd name="connsiteX4" fmla="*/ 3931073 w 6736080"/>
              <a:gd name="connsiteY4" fmla="*/ 60 h 745311"/>
              <a:gd name="connsiteX5" fmla="*/ 5167207 w 6736080"/>
              <a:gd name="connsiteY5" fmla="*/ 59327 h 745311"/>
              <a:gd name="connsiteX6" fmla="*/ 6073987 w 6736080"/>
              <a:gd name="connsiteY6" fmla="*/ 220193 h 745311"/>
              <a:gd name="connsiteX7" fmla="*/ 5821681 w 6736080"/>
              <a:gd name="connsiteY7" fmla="*/ 358200 h 745311"/>
              <a:gd name="connsiteX8" fmla="*/ 5711613 w 6736080"/>
              <a:gd name="connsiteY8" fmla="*/ 592727 h 745311"/>
              <a:gd name="connsiteX9" fmla="*/ 6736080 w 6736080"/>
              <a:gd name="connsiteY9" fmla="*/ 744280 h 745311"/>
              <a:gd name="connsiteX0" fmla="*/ 0 w 5895340"/>
              <a:gd name="connsiteY0" fmla="*/ 33927 h 745311"/>
              <a:gd name="connsiteX1" fmla="*/ 677333 w 5895340"/>
              <a:gd name="connsiteY1" fmla="*/ 59327 h 745311"/>
              <a:gd name="connsiteX2" fmla="*/ 1634067 w 5895340"/>
              <a:gd name="connsiteY2" fmla="*/ 67793 h 745311"/>
              <a:gd name="connsiteX3" fmla="*/ 3090333 w 5895340"/>
              <a:gd name="connsiteY3" fmla="*/ 60 h 745311"/>
              <a:gd name="connsiteX4" fmla="*/ 4326467 w 5895340"/>
              <a:gd name="connsiteY4" fmla="*/ 59327 h 745311"/>
              <a:gd name="connsiteX5" fmla="*/ 5233247 w 5895340"/>
              <a:gd name="connsiteY5" fmla="*/ 220193 h 745311"/>
              <a:gd name="connsiteX6" fmla="*/ 4980941 w 5895340"/>
              <a:gd name="connsiteY6" fmla="*/ 358200 h 745311"/>
              <a:gd name="connsiteX7" fmla="*/ 4870873 w 5895340"/>
              <a:gd name="connsiteY7" fmla="*/ 592727 h 745311"/>
              <a:gd name="connsiteX8" fmla="*/ 5895340 w 5895340"/>
              <a:gd name="connsiteY8" fmla="*/ 744280 h 745311"/>
              <a:gd name="connsiteX0" fmla="*/ 0 w 5895340"/>
              <a:gd name="connsiteY0" fmla="*/ 33927 h 745311"/>
              <a:gd name="connsiteX1" fmla="*/ 1634067 w 5895340"/>
              <a:gd name="connsiteY1" fmla="*/ 67793 h 745311"/>
              <a:gd name="connsiteX2" fmla="*/ 3090333 w 5895340"/>
              <a:gd name="connsiteY2" fmla="*/ 60 h 745311"/>
              <a:gd name="connsiteX3" fmla="*/ 4326467 w 5895340"/>
              <a:gd name="connsiteY3" fmla="*/ 59327 h 745311"/>
              <a:gd name="connsiteX4" fmla="*/ 5233247 w 5895340"/>
              <a:gd name="connsiteY4" fmla="*/ 220193 h 745311"/>
              <a:gd name="connsiteX5" fmla="*/ 4980941 w 5895340"/>
              <a:gd name="connsiteY5" fmla="*/ 358200 h 745311"/>
              <a:gd name="connsiteX6" fmla="*/ 4870873 w 5895340"/>
              <a:gd name="connsiteY6" fmla="*/ 592727 h 745311"/>
              <a:gd name="connsiteX7" fmla="*/ 5895340 w 5895340"/>
              <a:gd name="connsiteY7" fmla="*/ 744280 h 745311"/>
              <a:gd name="connsiteX0" fmla="*/ 0 w 6022340"/>
              <a:gd name="connsiteY0" fmla="*/ 46627 h 745311"/>
              <a:gd name="connsiteX1" fmla="*/ 1761067 w 6022340"/>
              <a:gd name="connsiteY1" fmla="*/ 67793 h 745311"/>
              <a:gd name="connsiteX2" fmla="*/ 3217333 w 6022340"/>
              <a:gd name="connsiteY2" fmla="*/ 60 h 745311"/>
              <a:gd name="connsiteX3" fmla="*/ 4453467 w 6022340"/>
              <a:gd name="connsiteY3" fmla="*/ 59327 h 745311"/>
              <a:gd name="connsiteX4" fmla="*/ 5360247 w 6022340"/>
              <a:gd name="connsiteY4" fmla="*/ 220193 h 745311"/>
              <a:gd name="connsiteX5" fmla="*/ 5107941 w 6022340"/>
              <a:gd name="connsiteY5" fmla="*/ 358200 h 745311"/>
              <a:gd name="connsiteX6" fmla="*/ 4997873 w 6022340"/>
              <a:gd name="connsiteY6" fmla="*/ 592727 h 745311"/>
              <a:gd name="connsiteX7" fmla="*/ 6022340 w 6022340"/>
              <a:gd name="connsiteY7" fmla="*/ 744280 h 745311"/>
              <a:gd name="connsiteX0" fmla="*/ 0 w 6149340"/>
              <a:gd name="connsiteY0" fmla="*/ 46627 h 745311"/>
              <a:gd name="connsiteX1" fmla="*/ 1761067 w 6149340"/>
              <a:gd name="connsiteY1" fmla="*/ 67793 h 745311"/>
              <a:gd name="connsiteX2" fmla="*/ 3217333 w 6149340"/>
              <a:gd name="connsiteY2" fmla="*/ 60 h 745311"/>
              <a:gd name="connsiteX3" fmla="*/ 4453467 w 6149340"/>
              <a:gd name="connsiteY3" fmla="*/ 59327 h 745311"/>
              <a:gd name="connsiteX4" fmla="*/ 5360247 w 6149340"/>
              <a:gd name="connsiteY4" fmla="*/ 220193 h 745311"/>
              <a:gd name="connsiteX5" fmla="*/ 5107941 w 6149340"/>
              <a:gd name="connsiteY5" fmla="*/ 358200 h 745311"/>
              <a:gd name="connsiteX6" fmla="*/ 4997873 w 6149340"/>
              <a:gd name="connsiteY6" fmla="*/ 592727 h 745311"/>
              <a:gd name="connsiteX7" fmla="*/ 6149340 w 6149340"/>
              <a:gd name="connsiteY7" fmla="*/ 744280 h 745311"/>
              <a:gd name="connsiteX0" fmla="*/ 0 w 6200140"/>
              <a:gd name="connsiteY0" fmla="*/ 46627 h 745311"/>
              <a:gd name="connsiteX1" fmla="*/ 1761067 w 6200140"/>
              <a:gd name="connsiteY1" fmla="*/ 67793 h 745311"/>
              <a:gd name="connsiteX2" fmla="*/ 3217333 w 6200140"/>
              <a:gd name="connsiteY2" fmla="*/ 60 h 745311"/>
              <a:gd name="connsiteX3" fmla="*/ 4453467 w 6200140"/>
              <a:gd name="connsiteY3" fmla="*/ 59327 h 745311"/>
              <a:gd name="connsiteX4" fmla="*/ 5360247 w 6200140"/>
              <a:gd name="connsiteY4" fmla="*/ 220193 h 745311"/>
              <a:gd name="connsiteX5" fmla="*/ 5107941 w 6200140"/>
              <a:gd name="connsiteY5" fmla="*/ 358200 h 745311"/>
              <a:gd name="connsiteX6" fmla="*/ 4997873 w 6200140"/>
              <a:gd name="connsiteY6" fmla="*/ 592727 h 745311"/>
              <a:gd name="connsiteX7" fmla="*/ 6200140 w 6200140"/>
              <a:gd name="connsiteY7" fmla="*/ 744280 h 74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0140" h="745311">
                <a:moveTo>
                  <a:pt x="0" y="46627"/>
                </a:moveTo>
                <a:lnTo>
                  <a:pt x="1761067" y="67793"/>
                </a:lnTo>
                <a:cubicBezTo>
                  <a:pt x="2276122" y="62149"/>
                  <a:pt x="2768600" y="1471"/>
                  <a:pt x="3217333" y="60"/>
                </a:cubicBezTo>
                <a:cubicBezTo>
                  <a:pt x="3666066" y="-1351"/>
                  <a:pt x="4096315" y="22638"/>
                  <a:pt x="4453467" y="59327"/>
                </a:cubicBezTo>
                <a:cubicBezTo>
                  <a:pt x="4810619" y="96016"/>
                  <a:pt x="5251168" y="170381"/>
                  <a:pt x="5360247" y="220193"/>
                </a:cubicBezTo>
                <a:cubicBezTo>
                  <a:pt x="5469326" y="270005"/>
                  <a:pt x="5291527" y="321511"/>
                  <a:pt x="5107941" y="358200"/>
                </a:cubicBezTo>
                <a:cubicBezTo>
                  <a:pt x="4924355" y="394889"/>
                  <a:pt x="4845473" y="528380"/>
                  <a:pt x="4997873" y="592727"/>
                </a:cubicBezTo>
                <a:cubicBezTo>
                  <a:pt x="5150273" y="657074"/>
                  <a:pt x="5801607" y="756522"/>
                  <a:pt x="6200140" y="744280"/>
                </a:cubicBezTo>
              </a:path>
            </a:pathLst>
          </a:custGeom>
          <a:noFill/>
          <a:ln w="22225" cap="flat" cmpd="sng" algn="ctr">
            <a:solidFill>
              <a:srgbClr val="FEFF00"/>
            </a:solidFill>
            <a:prstDash val="solid"/>
            <a:round/>
            <a:headEnd type="triangl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19" name="Text Box 15"/>
          <p:cNvSpPr txBox="1">
            <a:spLocks noChangeArrowheads="1"/>
          </p:cNvSpPr>
          <p:nvPr/>
        </p:nvSpPr>
        <p:spPr bwMode="auto">
          <a:xfrm>
            <a:off x="7918822" y="4114800"/>
            <a:ext cx="93770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FFFFFF"/>
                </a:solidFill>
                <a:effectLst>
                  <a:glow rad="76200">
                    <a:srgbClr val="000000">
                      <a:alpha val="60000"/>
                    </a:srgbClr>
                  </a:glow>
                </a:effectLst>
                <a:uLnTx/>
                <a:uFillTx/>
                <a:latin typeface="Calibri" pitchFamily="34" charset="0"/>
                <a:cs typeface="Calibri" pitchFamily="34" charset="0"/>
              </a:rPr>
              <a:t>Gibeon</a:t>
            </a:r>
          </a:p>
        </p:txBody>
      </p:sp>
      <p:sp>
        <p:nvSpPr>
          <p:cNvPr id="20" name="Line 1037"/>
          <p:cNvSpPr>
            <a:spLocks noChangeShapeType="1"/>
          </p:cNvSpPr>
          <p:nvPr/>
        </p:nvSpPr>
        <p:spPr bwMode="auto">
          <a:xfrm>
            <a:off x="8615224" y="4489509"/>
            <a:ext cx="482600" cy="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1" name="Freeform 20"/>
          <p:cNvSpPr/>
          <p:nvPr/>
        </p:nvSpPr>
        <p:spPr>
          <a:xfrm>
            <a:off x="7666568" y="3297827"/>
            <a:ext cx="1457113" cy="626254"/>
          </a:xfrm>
          <a:custGeom>
            <a:avLst/>
            <a:gdLst>
              <a:gd name="connsiteX0" fmla="*/ 0 w 5374922"/>
              <a:gd name="connsiteY0" fmla="*/ 0 h 677333"/>
              <a:gd name="connsiteX1" fmla="*/ 177800 w 5374922"/>
              <a:gd name="connsiteY1" fmla="*/ 50800 h 677333"/>
              <a:gd name="connsiteX2" fmla="*/ 406400 w 5374922"/>
              <a:gd name="connsiteY2" fmla="*/ 67733 h 677333"/>
              <a:gd name="connsiteX3" fmla="*/ 855133 w 5374922"/>
              <a:gd name="connsiteY3" fmla="*/ 76200 h 677333"/>
              <a:gd name="connsiteX4" fmla="*/ 1253067 w 5374922"/>
              <a:gd name="connsiteY4" fmla="*/ 84666 h 677333"/>
              <a:gd name="connsiteX5" fmla="*/ 1811867 w 5374922"/>
              <a:gd name="connsiteY5" fmla="*/ 84666 h 677333"/>
              <a:gd name="connsiteX6" fmla="*/ 2133600 w 5374922"/>
              <a:gd name="connsiteY6" fmla="*/ 84666 h 677333"/>
              <a:gd name="connsiteX7" fmla="*/ 2489200 w 5374922"/>
              <a:gd name="connsiteY7" fmla="*/ 50800 h 677333"/>
              <a:gd name="connsiteX8" fmla="*/ 2853267 w 5374922"/>
              <a:gd name="connsiteY8" fmla="*/ 25400 h 677333"/>
              <a:gd name="connsiteX9" fmla="*/ 3268133 w 5374922"/>
              <a:gd name="connsiteY9" fmla="*/ 16933 h 677333"/>
              <a:gd name="connsiteX10" fmla="*/ 3970867 w 5374922"/>
              <a:gd name="connsiteY10" fmla="*/ 59266 h 677333"/>
              <a:gd name="connsiteX11" fmla="*/ 4504267 w 5374922"/>
              <a:gd name="connsiteY11" fmla="*/ 76200 h 677333"/>
              <a:gd name="connsiteX12" fmla="*/ 4919133 w 5374922"/>
              <a:gd name="connsiteY12" fmla="*/ 110066 h 677333"/>
              <a:gd name="connsiteX13" fmla="*/ 5130800 w 5374922"/>
              <a:gd name="connsiteY13" fmla="*/ 143933 h 677333"/>
              <a:gd name="connsiteX14" fmla="*/ 5325533 w 5374922"/>
              <a:gd name="connsiteY14" fmla="*/ 211666 h 677333"/>
              <a:gd name="connsiteX15" fmla="*/ 5342467 w 5374922"/>
              <a:gd name="connsiteY15" fmla="*/ 313266 h 677333"/>
              <a:gd name="connsiteX16" fmla="*/ 5130800 w 5374922"/>
              <a:gd name="connsiteY16" fmla="*/ 381000 h 677333"/>
              <a:gd name="connsiteX17" fmla="*/ 4309533 w 5374922"/>
              <a:gd name="connsiteY17" fmla="*/ 457200 h 677333"/>
              <a:gd name="connsiteX18" fmla="*/ 3784600 w 5374922"/>
              <a:gd name="connsiteY18" fmla="*/ 491066 h 677333"/>
              <a:gd name="connsiteX19" fmla="*/ 3505200 w 5374922"/>
              <a:gd name="connsiteY19" fmla="*/ 541866 h 677333"/>
              <a:gd name="connsiteX20" fmla="*/ 3352800 w 5374922"/>
              <a:gd name="connsiteY20" fmla="*/ 677333 h 677333"/>
              <a:gd name="connsiteX0" fmla="*/ 0 w 6023637"/>
              <a:gd name="connsiteY0" fmla="*/ 38269 h 662262"/>
              <a:gd name="connsiteX1" fmla="*/ 840740 w 6023637"/>
              <a:gd name="connsiteY1" fmla="*/ 35729 h 662262"/>
              <a:gd name="connsiteX2" fmla="*/ 1069340 w 6023637"/>
              <a:gd name="connsiteY2" fmla="*/ 52662 h 662262"/>
              <a:gd name="connsiteX3" fmla="*/ 1518073 w 6023637"/>
              <a:gd name="connsiteY3" fmla="*/ 61129 h 662262"/>
              <a:gd name="connsiteX4" fmla="*/ 1916007 w 6023637"/>
              <a:gd name="connsiteY4" fmla="*/ 69595 h 662262"/>
              <a:gd name="connsiteX5" fmla="*/ 2474807 w 6023637"/>
              <a:gd name="connsiteY5" fmla="*/ 69595 h 662262"/>
              <a:gd name="connsiteX6" fmla="*/ 2796540 w 6023637"/>
              <a:gd name="connsiteY6" fmla="*/ 69595 h 662262"/>
              <a:gd name="connsiteX7" fmla="*/ 3152140 w 6023637"/>
              <a:gd name="connsiteY7" fmla="*/ 35729 h 662262"/>
              <a:gd name="connsiteX8" fmla="*/ 3516207 w 6023637"/>
              <a:gd name="connsiteY8" fmla="*/ 10329 h 662262"/>
              <a:gd name="connsiteX9" fmla="*/ 3931073 w 6023637"/>
              <a:gd name="connsiteY9" fmla="*/ 1862 h 662262"/>
              <a:gd name="connsiteX10" fmla="*/ 4633807 w 6023637"/>
              <a:gd name="connsiteY10" fmla="*/ 44195 h 662262"/>
              <a:gd name="connsiteX11" fmla="*/ 5167207 w 6023637"/>
              <a:gd name="connsiteY11" fmla="*/ 61129 h 662262"/>
              <a:gd name="connsiteX12" fmla="*/ 5582073 w 6023637"/>
              <a:gd name="connsiteY12" fmla="*/ 94995 h 662262"/>
              <a:gd name="connsiteX13" fmla="*/ 5793740 w 6023637"/>
              <a:gd name="connsiteY13" fmla="*/ 128862 h 662262"/>
              <a:gd name="connsiteX14" fmla="*/ 5988473 w 6023637"/>
              <a:gd name="connsiteY14" fmla="*/ 196595 h 662262"/>
              <a:gd name="connsiteX15" fmla="*/ 6005407 w 6023637"/>
              <a:gd name="connsiteY15" fmla="*/ 298195 h 662262"/>
              <a:gd name="connsiteX16" fmla="*/ 5793740 w 6023637"/>
              <a:gd name="connsiteY16" fmla="*/ 365929 h 662262"/>
              <a:gd name="connsiteX17" fmla="*/ 4972473 w 6023637"/>
              <a:gd name="connsiteY17" fmla="*/ 442129 h 662262"/>
              <a:gd name="connsiteX18" fmla="*/ 4447540 w 6023637"/>
              <a:gd name="connsiteY18" fmla="*/ 475995 h 662262"/>
              <a:gd name="connsiteX19" fmla="*/ 4168140 w 6023637"/>
              <a:gd name="connsiteY19" fmla="*/ 526795 h 662262"/>
              <a:gd name="connsiteX20" fmla="*/ 4015740 w 6023637"/>
              <a:gd name="connsiteY20" fmla="*/ 662262 h 662262"/>
              <a:gd name="connsiteX0" fmla="*/ 0 w 6023637"/>
              <a:gd name="connsiteY0" fmla="*/ 38269 h 662262"/>
              <a:gd name="connsiteX1" fmla="*/ 840740 w 6023637"/>
              <a:gd name="connsiteY1" fmla="*/ 35729 h 662262"/>
              <a:gd name="connsiteX2" fmla="*/ 1518073 w 6023637"/>
              <a:gd name="connsiteY2" fmla="*/ 61129 h 662262"/>
              <a:gd name="connsiteX3" fmla="*/ 1916007 w 6023637"/>
              <a:gd name="connsiteY3" fmla="*/ 69595 h 662262"/>
              <a:gd name="connsiteX4" fmla="*/ 2474807 w 6023637"/>
              <a:gd name="connsiteY4" fmla="*/ 69595 h 662262"/>
              <a:gd name="connsiteX5" fmla="*/ 2796540 w 6023637"/>
              <a:gd name="connsiteY5" fmla="*/ 69595 h 662262"/>
              <a:gd name="connsiteX6" fmla="*/ 3152140 w 6023637"/>
              <a:gd name="connsiteY6" fmla="*/ 35729 h 662262"/>
              <a:gd name="connsiteX7" fmla="*/ 3516207 w 6023637"/>
              <a:gd name="connsiteY7" fmla="*/ 10329 h 662262"/>
              <a:gd name="connsiteX8" fmla="*/ 3931073 w 6023637"/>
              <a:gd name="connsiteY8" fmla="*/ 1862 h 662262"/>
              <a:gd name="connsiteX9" fmla="*/ 4633807 w 6023637"/>
              <a:gd name="connsiteY9" fmla="*/ 44195 h 662262"/>
              <a:gd name="connsiteX10" fmla="*/ 5167207 w 6023637"/>
              <a:gd name="connsiteY10" fmla="*/ 61129 h 662262"/>
              <a:gd name="connsiteX11" fmla="*/ 5582073 w 6023637"/>
              <a:gd name="connsiteY11" fmla="*/ 94995 h 662262"/>
              <a:gd name="connsiteX12" fmla="*/ 5793740 w 6023637"/>
              <a:gd name="connsiteY12" fmla="*/ 128862 h 662262"/>
              <a:gd name="connsiteX13" fmla="*/ 5988473 w 6023637"/>
              <a:gd name="connsiteY13" fmla="*/ 196595 h 662262"/>
              <a:gd name="connsiteX14" fmla="*/ 6005407 w 6023637"/>
              <a:gd name="connsiteY14" fmla="*/ 298195 h 662262"/>
              <a:gd name="connsiteX15" fmla="*/ 5793740 w 6023637"/>
              <a:gd name="connsiteY15" fmla="*/ 365929 h 662262"/>
              <a:gd name="connsiteX16" fmla="*/ 4972473 w 6023637"/>
              <a:gd name="connsiteY16" fmla="*/ 442129 h 662262"/>
              <a:gd name="connsiteX17" fmla="*/ 4447540 w 6023637"/>
              <a:gd name="connsiteY17" fmla="*/ 475995 h 662262"/>
              <a:gd name="connsiteX18" fmla="*/ 4168140 w 6023637"/>
              <a:gd name="connsiteY18" fmla="*/ 526795 h 662262"/>
              <a:gd name="connsiteX19" fmla="*/ 4015740 w 6023637"/>
              <a:gd name="connsiteY19" fmla="*/ 662262 h 662262"/>
              <a:gd name="connsiteX0" fmla="*/ 0 w 6023637"/>
              <a:gd name="connsiteY0" fmla="*/ 38269 h 662262"/>
              <a:gd name="connsiteX1" fmla="*/ 840740 w 6023637"/>
              <a:gd name="connsiteY1" fmla="*/ 35729 h 662262"/>
              <a:gd name="connsiteX2" fmla="*/ 1518073 w 6023637"/>
              <a:gd name="connsiteY2" fmla="*/ 61129 h 662262"/>
              <a:gd name="connsiteX3" fmla="*/ 2474807 w 6023637"/>
              <a:gd name="connsiteY3" fmla="*/ 69595 h 662262"/>
              <a:gd name="connsiteX4" fmla="*/ 2796540 w 6023637"/>
              <a:gd name="connsiteY4" fmla="*/ 69595 h 662262"/>
              <a:gd name="connsiteX5" fmla="*/ 3152140 w 6023637"/>
              <a:gd name="connsiteY5" fmla="*/ 35729 h 662262"/>
              <a:gd name="connsiteX6" fmla="*/ 3516207 w 6023637"/>
              <a:gd name="connsiteY6" fmla="*/ 10329 h 662262"/>
              <a:gd name="connsiteX7" fmla="*/ 3931073 w 6023637"/>
              <a:gd name="connsiteY7" fmla="*/ 1862 h 662262"/>
              <a:gd name="connsiteX8" fmla="*/ 4633807 w 6023637"/>
              <a:gd name="connsiteY8" fmla="*/ 44195 h 662262"/>
              <a:gd name="connsiteX9" fmla="*/ 5167207 w 6023637"/>
              <a:gd name="connsiteY9" fmla="*/ 61129 h 662262"/>
              <a:gd name="connsiteX10" fmla="*/ 5582073 w 6023637"/>
              <a:gd name="connsiteY10" fmla="*/ 94995 h 662262"/>
              <a:gd name="connsiteX11" fmla="*/ 5793740 w 6023637"/>
              <a:gd name="connsiteY11" fmla="*/ 128862 h 662262"/>
              <a:gd name="connsiteX12" fmla="*/ 5988473 w 6023637"/>
              <a:gd name="connsiteY12" fmla="*/ 196595 h 662262"/>
              <a:gd name="connsiteX13" fmla="*/ 6005407 w 6023637"/>
              <a:gd name="connsiteY13" fmla="*/ 298195 h 662262"/>
              <a:gd name="connsiteX14" fmla="*/ 5793740 w 6023637"/>
              <a:gd name="connsiteY14" fmla="*/ 365929 h 662262"/>
              <a:gd name="connsiteX15" fmla="*/ 4972473 w 6023637"/>
              <a:gd name="connsiteY15" fmla="*/ 442129 h 662262"/>
              <a:gd name="connsiteX16" fmla="*/ 4447540 w 6023637"/>
              <a:gd name="connsiteY16" fmla="*/ 475995 h 662262"/>
              <a:gd name="connsiteX17" fmla="*/ 4168140 w 6023637"/>
              <a:gd name="connsiteY17" fmla="*/ 526795 h 662262"/>
              <a:gd name="connsiteX18" fmla="*/ 4015740 w 6023637"/>
              <a:gd name="connsiteY18" fmla="*/ 662262 h 662262"/>
              <a:gd name="connsiteX0" fmla="*/ 0 w 6023637"/>
              <a:gd name="connsiteY0" fmla="*/ 38269 h 662262"/>
              <a:gd name="connsiteX1" fmla="*/ 840740 w 6023637"/>
              <a:gd name="connsiteY1" fmla="*/ 35729 h 662262"/>
              <a:gd name="connsiteX2" fmla="*/ 1518073 w 6023637"/>
              <a:gd name="connsiteY2" fmla="*/ 61129 h 662262"/>
              <a:gd name="connsiteX3" fmla="*/ 2474807 w 6023637"/>
              <a:gd name="connsiteY3" fmla="*/ 69595 h 662262"/>
              <a:gd name="connsiteX4" fmla="*/ 3152140 w 6023637"/>
              <a:gd name="connsiteY4" fmla="*/ 35729 h 662262"/>
              <a:gd name="connsiteX5" fmla="*/ 3516207 w 6023637"/>
              <a:gd name="connsiteY5" fmla="*/ 10329 h 662262"/>
              <a:gd name="connsiteX6" fmla="*/ 3931073 w 6023637"/>
              <a:gd name="connsiteY6" fmla="*/ 1862 h 662262"/>
              <a:gd name="connsiteX7" fmla="*/ 4633807 w 6023637"/>
              <a:gd name="connsiteY7" fmla="*/ 44195 h 662262"/>
              <a:gd name="connsiteX8" fmla="*/ 5167207 w 6023637"/>
              <a:gd name="connsiteY8" fmla="*/ 61129 h 662262"/>
              <a:gd name="connsiteX9" fmla="*/ 5582073 w 6023637"/>
              <a:gd name="connsiteY9" fmla="*/ 94995 h 662262"/>
              <a:gd name="connsiteX10" fmla="*/ 5793740 w 6023637"/>
              <a:gd name="connsiteY10" fmla="*/ 128862 h 662262"/>
              <a:gd name="connsiteX11" fmla="*/ 5988473 w 6023637"/>
              <a:gd name="connsiteY11" fmla="*/ 196595 h 662262"/>
              <a:gd name="connsiteX12" fmla="*/ 6005407 w 6023637"/>
              <a:gd name="connsiteY12" fmla="*/ 298195 h 662262"/>
              <a:gd name="connsiteX13" fmla="*/ 5793740 w 6023637"/>
              <a:gd name="connsiteY13" fmla="*/ 365929 h 662262"/>
              <a:gd name="connsiteX14" fmla="*/ 4972473 w 6023637"/>
              <a:gd name="connsiteY14" fmla="*/ 442129 h 662262"/>
              <a:gd name="connsiteX15" fmla="*/ 4447540 w 6023637"/>
              <a:gd name="connsiteY15" fmla="*/ 475995 h 662262"/>
              <a:gd name="connsiteX16" fmla="*/ 4168140 w 6023637"/>
              <a:gd name="connsiteY16" fmla="*/ 526795 h 662262"/>
              <a:gd name="connsiteX17" fmla="*/ 4015740 w 6023637"/>
              <a:gd name="connsiteY17" fmla="*/ 662262 h 662262"/>
              <a:gd name="connsiteX0" fmla="*/ 0 w 6023637"/>
              <a:gd name="connsiteY0" fmla="*/ 39228 h 663221"/>
              <a:gd name="connsiteX1" fmla="*/ 840740 w 6023637"/>
              <a:gd name="connsiteY1" fmla="*/ 36688 h 663221"/>
              <a:gd name="connsiteX2" fmla="*/ 1518073 w 6023637"/>
              <a:gd name="connsiteY2" fmla="*/ 62088 h 663221"/>
              <a:gd name="connsiteX3" fmla="*/ 2474807 w 6023637"/>
              <a:gd name="connsiteY3" fmla="*/ 70554 h 663221"/>
              <a:gd name="connsiteX4" fmla="*/ 3516207 w 6023637"/>
              <a:gd name="connsiteY4" fmla="*/ 11288 h 663221"/>
              <a:gd name="connsiteX5" fmla="*/ 3931073 w 6023637"/>
              <a:gd name="connsiteY5" fmla="*/ 2821 h 663221"/>
              <a:gd name="connsiteX6" fmla="*/ 4633807 w 6023637"/>
              <a:gd name="connsiteY6" fmla="*/ 45154 h 663221"/>
              <a:gd name="connsiteX7" fmla="*/ 5167207 w 6023637"/>
              <a:gd name="connsiteY7" fmla="*/ 62088 h 663221"/>
              <a:gd name="connsiteX8" fmla="*/ 5582073 w 6023637"/>
              <a:gd name="connsiteY8" fmla="*/ 95954 h 663221"/>
              <a:gd name="connsiteX9" fmla="*/ 5793740 w 6023637"/>
              <a:gd name="connsiteY9" fmla="*/ 129821 h 663221"/>
              <a:gd name="connsiteX10" fmla="*/ 5988473 w 6023637"/>
              <a:gd name="connsiteY10" fmla="*/ 197554 h 663221"/>
              <a:gd name="connsiteX11" fmla="*/ 6005407 w 6023637"/>
              <a:gd name="connsiteY11" fmla="*/ 299154 h 663221"/>
              <a:gd name="connsiteX12" fmla="*/ 5793740 w 6023637"/>
              <a:gd name="connsiteY12" fmla="*/ 366888 h 663221"/>
              <a:gd name="connsiteX13" fmla="*/ 4972473 w 6023637"/>
              <a:gd name="connsiteY13" fmla="*/ 443088 h 663221"/>
              <a:gd name="connsiteX14" fmla="*/ 4447540 w 6023637"/>
              <a:gd name="connsiteY14" fmla="*/ 476954 h 663221"/>
              <a:gd name="connsiteX15" fmla="*/ 4168140 w 6023637"/>
              <a:gd name="connsiteY15" fmla="*/ 527754 h 663221"/>
              <a:gd name="connsiteX16" fmla="*/ 4015740 w 6023637"/>
              <a:gd name="connsiteY16" fmla="*/ 663221 h 663221"/>
              <a:gd name="connsiteX0" fmla="*/ 0 w 6023637"/>
              <a:gd name="connsiteY0" fmla="*/ 36746 h 660739"/>
              <a:gd name="connsiteX1" fmla="*/ 840740 w 6023637"/>
              <a:gd name="connsiteY1" fmla="*/ 34206 h 660739"/>
              <a:gd name="connsiteX2" fmla="*/ 1518073 w 6023637"/>
              <a:gd name="connsiteY2" fmla="*/ 59606 h 660739"/>
              <a:gd name="connsiteX3" fmla="*/ 2474807 w 6023637"/>
              <a:gd name="connsiteY3" fmla="*/ 68072 h 660739"/>
              <a:gd name="connsiteX4" fmla="*/ 3931073 w 6023637"/>
              <a:gd name="connsiteY4" fmla="*/ 339 h 660739"/>
              <a:gd name="connsiteX5" fmla="*/ 4633807 w 6023637"/>
              <a:gd name="connsiteY5" fmla="*/ 42672 h 660739"/>
              <a:gd name="connsiteX6" fmla="*/ 5167207 w 6023637"/>
              <a:gd name="connsiteY6" fmla="*/ 59606 h 660739"/>
              <a:gd name="connsiteX7" fmla="*/ 5582073 w 6023637"/>
              <a:gd name="connsiteY7" fmla="*/ 93472 h 660739"/>
              <a:gd name="connsiteX8" fmla="*/ 5793740 w 6023637"/>
              <a:gd name="connsiteY8" fmla="*/ 127339 h 660739"/>
              <a:gd name="connsiteX9" fmla="*/ 5988473 w 6023637"/>
              <a:gd name="connsiteY9" fmla="*/ 195072 h 660739"/>
              <a:gd name="connsiteX10" fmla="*/ 6005407 w 6023637"/>
              <a:gd name="connsiteY10" fmla="*/ 296672 h 660739"/>
              <a:gd name="connsiteX11" fmla="*/ 5793740 w 6023637"/>
              <a:gd name="connsiteY11" fmla="*/ 364406 h 660739"/>
              <a:gd name="connsiteX12" fmla="*/ 4972473 w 6023637"/>
              <a:gd name="connsiteY12" fmla="*/ 440606 h 660739"/>
              <a:gd name="connsiteX13" fmla="*/ 4447540 w 6023637"/>
              <a:gd name="connsiteY13" fmla="*/ 474472 h 660739"/>
              <a:gd name="connsiteX14" fmla="*/ 4168140 w 6023637"/>
              <a:gd name="connsiteY14" fmla="*/ 525272 h 660739"/>
              <a:gd name="connsiteX15" fmla="*/ 4015740 w 6023637"/>
              <a:gd name="connsiteY15" fmla="*/ 660739 h 660739"/>
              <a:gd name="connsiteX0" fmla="*/ 0 w 6023637"/>
              <a:gd name="connsiteY0" fmla="*/ 36746 h 660739"/>
              <a:gd name="connsiteX1" fmla="*/ 840740 w 6023637"/>
              <a:gd name="connsiteY1" fmla="*/ 34206 h 660739"/>
              <a:gd name="connsiteX2" fmla="*/ 1518073 w 6023637"/>
              <a:gd name="connsiteY2" fmla="*/ 59606 h 660739"/>
              <a:gd name="connsiteX3" fmla="*/ 2474807 w 6023637"/>
              <a:gd name="connsiteY3" fmla="*/ 68072 h 660739"/>
              <a:gd name="connsiteX4" fmla="*/ 3931073 w 6023637"/>
              <a:gd name="connsiteY4" fmla="*/ 339 h 660739"/>
              <a:gd name="connsiteX5" fmla="*/ 4633807 w 6023637"/>
              <a:gd name="connsiteY5" fmla="*/ 42672 h 660739"/>
              <a:gd name="connsiteX6" fmla="*/ 5167207 w 6023637"/>
              <a:gd name="connsiteY6" fmla="*/ 59606 h 660739"/>
              <a:gd name="connsiteX7" fmla="*/ 5793740 w 6023637"/>
              <a:gd name="connsiteY7" fmla="*/ 127339 h 660739"/>
              <a:gd name="connsiteX8" fmla="*/ 5988473 w 6023637"/>
              <a:gd name="connsiteY8" fmla="*/ 195072 h 660739"/>
              <a:gd name="connsiteX9" fmla="*/ 6005407 w 6023637"/>
              <a:gd name="connsiteY9" fmla="*/ 296672 h 660739"/>
              <a:gd name="connsiteX10" fmla="*/ 5793740 w 6023637"/>
              <a:gd name="connsiteY10" fmla="*/ 364406 h 660739"/>
              <a:gd name="connsiteX11" fmla="*/ 4972473 w 6023637"/>
              <a:gd name="connsiteY11" fmla="*/ 440606 h 660739"/>
              <a:gd name="connsiteX12" fmla="*/ 4447540 w 6023637"/>
              <a:gd name="connsiteY12" fmla="*/ 474472 h 660739"/>
              <a:gd name="connsiteX13" fmla="*/ 4168140 w 6023637"/>
              <a:gd name="connsiteY13" fmla="*/ 525272 h 660739"/>
              <a:gd name="connsiteX14" fmla="*/ 4015740 w 6023637"/>
              <a:gd name="connsiteY14" fmla="*/ 660739 h 660739"/>
              <a:gd name="connsiteX0" fmla="*/ 0 w 6022065"/>
              <a:gd name="connsiteY0" fmla="*/ 36746 h 660739"/>
              <a:gd name="connsiteX1" fmla="*/ 840740 w 6022065"/>
              <a:gd name="connsiteY1" fmla="*/ 34206 h 660739"/>
              <a:gd name="connsiteX2" fmla="*/ 1518073 w 6022065"/>
              <a:gd name="connsiteY2" fmla="*/ 59606 h 660739"/>
              <a:gd name="connsiteX3" fmla="*/ 2474807 w 6022065"/>
              <a:gd name="connsiteY3" fmla="*/ 68072 h 660739"/>
              <a:gd name="connsiteX4" fmla="*/ 3931073 w 6022065"/>
              <a:gd name="connsiteY4" fmla="*/ 339 h 660739"/>
              <a:gd name="connsiteX5" fmla="*/ 4633807 w 6022065"/>
              <a:gd name="connsiteY5" fmla="*/ 42672 h 660739"/>
              <a:gd name="connsiteX6" fmla="*/ 5167207 w 6022065"/>
              <a:gd name="connsiteY6" fmla="*/ 59606 h 660739"/>
              <a:gd name="connsiteX7" fmla="*/ 5793740 w 6022065"/>
              <a:gd name="connsiteY7" fmla="*/ 127339 h 660739"/>
              <a:gd name="connsiteX8" fmla="*/ 5829301 w 6022065"/>
              <a:gd name="connsiteY8" fmla="*/ 129879 h 660739"/>
              <a:gd name="connsiteX9" fmla="*/ 5988473 w 6022065"/>
              <a:gd name="connsiteY9" fmla="*/ 195072 h 660739"/>
              <a:gd name="connsiteX10" fmla="*/ 6005407 w 6022065"/>
              <a:gd name="connsiteY10" fmla="*/ 296672 h 660739"/>
              <a:gd name="connsiteX11" fmla="*/ 5793740 w 6022065"/>
              <a:gd name="connsiteY11" fmla="*/ 364406 h 660739"/>
              <a:gd name="connsiteX12" fmla="*/ 4972473 w 6022065"/>
              <a:gd name="connsiteY12" fmla="*/ 440606 h 660739"/>
              <a:gd name="connsiteX13" fmla="*/ 4447540 w 6022065"/>
              <a:gd name="connsiteY13" fmla="*/ 474472 h 660739"/>
              <a:gd name="connsiteX14" fmla="*/ 4168140 w 6022065"/>
              <a:gd name="connsiteY14" fmla="*/ 525272 h 660739"/>
              <a:gd name="connsiteX15" fmla="*/ 4015740 w 6022065"/>
              <a:gd name="connsiteY15" fmla="*/ 660739 h 660739"/>
              <a:gd name="connsiteX0" fmla="*/ 0 w 6022065"/>
              <a:gd name="connsiteY0" fmla="*/ 36746 h 660739"/>
              <a:gd name="connsiteX1" fmla="*/ 840740 w 6022065"/>
              <a:gd name="connsiteY1" fmla="*/ 34206 h 660739"/>
              <a:gd name="connsiteX2" fmla="*/ 1518073 w 6022065"/>
              <a:gd name="connsiteY2" fmla="*/ 59606 h 660739"/>
              <a:gd name="connsiteX3" fmla="*/ 2474807 w 6022065"/>
              <a:gd name="connsiteY3" fmla="*/ 68072 h 660739"/>
              <a:gd name="connsiteX4" fmla="*/ 3931073 w 6022065"/>
              <a:gd name="connsiteY4" fmla="*/ 339 h 660739"/>
              <a:gd name="connsiteX5" fmla="*/ 4633807 w 6022065"/>
              <a:gd name="connsiteY5" fmla="*/ 42672 h 660739"/>
              <a:gd name="connsiteX6" fmla="*/ 5167207 w 6022065"/>
              <a:gd name="connsiteY6" fmla="*/ 59606 h 660739"/>
              <a:gd name="connsiteX7" fmla="*/ 5829301 w 6022065"/>
              <a:gd name="connsiteY7" fmla="*/ 129879 h 660739"/>
              <a:gd name="connsiteX8" fmla="*/ 5988473 w 6022065"/>
              <a:gd name="connsiteY8" fmla="*/ 195072 h 660739"/>
              <a:gd name="connsiteX9" fmla="*/ 6005407 w 6022065"/>
              <a:gd name="connsiteY9" fmla="*/ 296672 h 660739"/>
              <a:gd name="connsiteX10" fmla="*/ 5793740 w 6022065"/>
              <a:gd name="connsiteY10" fmla="*/ 364406 h 660739"/>
              <a:gd name="connsiteX11" fmla="*/ 4972473 w 6022065"/>
              <a:gd name="connsiteY11" fmla="*/ 440606 h 660739"/>
              <a:gd name="connsiteX12" fmla="*/ 4447540 w 6022065"/>
              <a:gd name="connsiteY12" fmla="*/ 474472 h 660739"/>
              <a:gd name="connsiteX13" fmla="*/ 4168140 w 6022065"/>
              <a:gd name="connsiteY13" fmla="*/ 525272 h 660739"/>
              <a:gd name="connsiteX14" fmla="*/ 4015740 w 6022065"/>
              <a:gd name="connsiteY14" fmla="*/ 660739 h 660739"/>
              <a:gd name="connsiteX0" fmla="*/ 0 w 6064151"/>
              <a:gd name="connsiteY0" fmla="*/ 36746 h 660739"/>
              <a:gd name="connsiteX1" fmla="*/ 840740 w 6064151"/>
              <a:gd name="connsiteY1" fmla="*/ 34206 h 660739"/>
              <a:gd name="connsiteX2" fmla="*/ 1518073 w 6064151"/>
              <a:gd name="connsiteY2" fmla="*/ 59606 h 660739"/>
              <a:gd name="connsiteX3" fmla="*/ 2474807 w 6064151"/>
              <a:gd name="connsiteY3" fmla="*/ 68072 h 660739"/>
              <a:gd name="connsiteX4" fmla="*/ 3931073 w 6064151"/>
              <a:gd name="connsiteY4" fmla="*/ 339 h 660739"/>
              <a:gd name="connsiteX5" fmla="*/ 4633807 w 6064151"/>
              <a:gd name="connsiteY5" fmla="*/ 42672 h 660739"/>
              <a:gd name="connsiteX6" fmla="*/ 5167207 w 6064151"/>
              <a:gd name="connsiteY6" fmla="*/ 59606 h 660739"/>
              <a:gd name="connsiteX7" fmla="*/ 5988473 w 6064151"/>
              <a:gd name="connsiteY7" fmla="*/ 195072 h 660739"/>
              <a:gd name="connsiteX8" fmla="*/ 6005407 w 6064151"/>
              <a:gd name="connsiteY8" fmla="*/ 296672 h 660739"/>
              <a:gd name="connsiteX9" fmla="*/ 5793740 w 6064151"/>
              <a:gd name="connsiteY9" fmla="*/ 364406 h 660739"/>
              <a:gd name="connsiteX10" fmla="*/ 4972473 w 6064151"/>
              <a:gd name="connsiteY10" fmla="*/ 440606 h 660739"/>
              <a:gd name="connsiteX11" fmla="*/ 4447540 w 6064151"/>
              <a:gd name="connsiteY11" fmla="*/ 474472 h 660739"/>
              <a:gd name="connsiteX12" fmla="*/ 4168140 w 6064151"/>
              <a:gd name="connsiteY12" fmla="*/ 525272 h 660739"/>
              <a:gd name="connsiteX13" fmla="*/ 4015740 w 6064151"/>
              <a:gd name="connsiteY13" fmla="*/ 660739 h 660739"/>
              <a:gd name="connsiteX0" fmla="*/ 0 w 6040735"/>
              <a:gd name="connsiteY0" fmla="*/ 36746 h 660739"/>
              <a:gd name="connsiteX1" fmla="*/ 840740 w 6040735"/>
              <a:gd name="connsiteY1" fmla="*/ 34206 h 660739"/>
              <a:gd name="connsiteX2" fmla="*/ 1518073 w 6040735"/>
              <a:gd name="connsiteY2" fmla="*/ 59606 h 660739"/>
              <a:gd name="connsiteX3" fmla="*/ 2474807 w 6040735"/>
              <a:gd name="connsiteY3" fmla="*/ 68072 h 660739"/>
              <a:gd name="connsiteX4" fmla="*/ 3931073 w 6040735"/>
              <a:gd name="connsiteY4" fmla="*/ 339 h 660739"/>
              <a:gd name="connsiteX5" fmla="*/ 4633807 w 6040735"/>
              <a:gd name="connsiteY5" fmla="*/ 42672 h 660739"/>
              <a:gd name="connsiteX6" fmla="*/ 5167207 w 6040735"/>
              <a:gd name="connsiteY6" fmla="*/ 59606 h 660739"/>
              <a:gd name="connsiteX7" fmla="*/ 6005407 w 6040735"/>
              <a:gd name="connsiteY7" fmla="*/ 296672 h 660739"/>
              <a:gd name="connsiteX8" fmla="*/ 5793740 w 6040735"/>
              <a:gd name="connsiteY8" fmla="*/ 364406 h 660739"/>
              <a:gd name="connsiteX9" fmla="*/ 4972473 w 6040735"/>
              <a:gd name="connsiteY9" fmla="*/ 440606 h 660739"/>
              <a:gd name="connsiteX10" fmla="*/ 4447540 w 6040735"/>
              <a:gd name="connsiteY10" fmla="*/ 474472 h 660739"/>
              <a:gd name="connsiteX11" fmla="*/ 4168140 w 6040735"/>
              <a:gd name="connsiteY11" fmla="*/ 525272 h 660739"/>
              <a:gd name="connsiteX12" fmla="*/ 4015740 w 6040735"/>
              <a:gd name="connsiteY12" fmla="*/ 660739 h 660739"/>
              <a:gd name="connsiteX0" fmla="*/ 0 w 6032151"/>
              <a:gd name="connsiteY0" fmla="*/ 36746 h 660739"/>
              <a:gd name="connsiteX1" fmla="*/ 840740 w 6032151"/>
              <a:gd name="connsiteY1" fmla="*/ 34206 h 660739"/>
              <a:gd name="connsiteX2" fmla="*/ 1518073 w 6032151"/>
              <a:gd name="connsiteY2" fmla="*/ 59606 h 660739"/>
              <a:gd name="connsiteX3" fmla="*/ 2474807 w 6032151"/>
              <a:gd name="connsiteY3" fmla="*/ 68072 h 660739"/>
              <a:gd name="connsiteX4" fmla="*/ 3931073 w 6032151"/>
              <a:gd name="connsiteY4" fmla="*/ 339 h 660739"/>
              <a:gd name="connsiteX5" fmla="*/ 4633807 w 6032151"/>
              <a:gd name="connsiteY5" fmla="*/ 42672 h 660739"/>
              <a:gd name="connsiteX6" fmla="*/ 5167207 w 6032151"/>
              <a:gd name="connsiteY6" fmla="*/ 59606 h 660739"/>
              <a:gd name="connsiteX7" fmla="*/ 6005407 w 6032151"/>
              <a:gd name="connsiteY7" fmla="*/ 296672 h 660739"/>
              <a:gd name="connsiteX8" fmla="*/ 5821681 w 6032151"/>
              <a:gd name="connsiteY8" fmla="*/ 358479 h 660739"/>
              <a:gd name="connsiteX9" fmla="*/ 5793740 w 6032151"/>
              <a:gd name="connsiteY9" fmla="*/ 364406 h 660739"/>
              <a:gd name="connsiteX10" fmla="*/ 4972473 w 6032151"/>
              <a:gd name="connsiteY10" fmla="*/ 440606 h 660739"/>
              <a:gd name="connsiteX11" fmla="*/ 4447540 w 6032151"/>
              <a:gd name="connsiteY11" fmla="*/ 474472 h 660739"/>
              <a:gd name="connsiteX12" fmla="*/ 4168140 w 6032151"/>
              <a:gd name="connsiteY12" fmla="*/ 525272 h 660739"/>
              <a:gd name="connsiteX13" fmla="*/ 4015740 w 6032151"/>
              <a:gd name="connsiteY13" fmla="*/ 660739 h 660739"/>
              <a:gd name="connsiteX0" fmla="*/ 0 w 6096208"/>
              <a:gd name="connsiteY0" fmla="*/ 36746 h 660739"/>
              <a:gd name="connsiteX1" fmla="*/ 840740 w 6096208"/>
              <a:gd name="connsiteY1" fmla="*/ 34206 h 660739"/>
              <a:gd name="connsiteX2" fmla="*/ 1518073 w 6096208"/>
              <a:gd name="connsiteY2" fmla="*/ 59606 h 660739"/>
              <a:gd name="connsiteX3" fmla="*/ 2474807 w 6096208"/>
              <a:gd name="connsiteY3" fmla="*/ 68072 h 660739"/>
              <a:gd name="connsiteX4" fmla="*/ 3931073 w 6096208"/>
              <a:gd name="connsiteY4" fmla="*/ 339 h 660739"/>
              <a:gd name="connsiteX5" fmla="*/ 4633807 w 6096208"/>
              <a:gd name="connsiteY5" fmla="*/ 42672 h 660739"/>
              <a:gd name="connsiteX6" fmla="*/ 5167207 w 6096208"/>
              <a:gd name="connsiteY6" fmla="*/ 59606 h 660739"/>
              <a:gd name="connsiteX7" fmla="*/ 6073987 w 6096208"/>
              <a:gd name="connsiteY7" fmla="*/ 220472 h 660739"/>
              <a:gd name="connsiteX8" fmla="*/ 5821681 w 6096208"/>
              <a:gd name="connsiteY8" fmla="*/ 358479 h 660739"/>
              <a:gd name="connsiteX9" fmla="*/ 5793740 w 6096208"/>
              <a:gd name="connsiteY9" fmla="*/ 364406 h 660739"/>
              <a:gd name="connsiteX10" fmla="*/ 4972473 w 6096208"/>
              <a:gd name="connsiteY10" fmla="*/ 440606 h 660739"/>
              <a:gd name="connsiteX11" fmla="*/ 4447540 w 6096208"/>
              <a:gd name="connsiteY11" fmla="*/ 474472 h 660739"/>
              <a:gd name="connsiteX12" fmla="*/ 4168140 w 6096208"/>
              <a:gd name="connsiteY12" fmla="*/ 525272 h 660739"/>
              <a:gd name="connsiteX13" fmla="*/ 4015740 w 6096208"/>
              <a:gd name="connsiteY13" fmla="*/ 660739 h 660739"/>
              <a:gd name="connsiteX0" fmla="*/ 0 w 6096208"/>
              <a:gd name="connsiteY0" fmla="*/ 36467 h 660460"/>
              <a:gd name="connsiteX1" fmla="*/ 840740 w 6096208"/>
              <a:gd name="connsiteY1" fmla="*/ 33927 h 660460"/>
              <a:gd name="connsiteX2" fmla="*/ 1518073 w 6096208"/>
              <a:gd name="connsiteY2" fmla="*/ 59327 h 660460"/>
              <a:gd name="connsiteX3" fmla="*/ 2474807 w 6096208"/>
              <a:gd name="connsiteY3" fmla="*/ 67793 h 660460"/>
              <a:gd name="connsiteX4" fmla="*/ 3931073 w 6096208"/>
              <a:gd name="connsiteY4" fmla="*/ 60 h 660460"/>
              <a:gd name="connsiteX5" fmla="*/ 5167207 w 6096208"/>
              <a:gd name="connsiteY5" fmla="*/ 59327 h 660460"/>
              <a:gd name="connsiteX6" fmla="*/ 6073987 w 6096208"/>
              <a:gd name="connsiteY6" fmla="*/ 220193 h 660460"/>
              <a:gd name="connsiteX7" fmla="*/ 5821681 w 6096208"/>
              <a:gd name="connsiteY7" fmla="*/ 358200 h 660460"/>
              <a:gd name="connsiteX8" fmla="*/ 5793740 w 6096208"/>
              <a:gd name="connsiteY8" fmla="*/ 364127 h 660460"/>
              <a:gd name="connsiteX9" fmla="*/ 4972473 w 6096208"/>
              <a:gd name="connsiteY9" fmla="*/ 440327 h 660460"/>
              <a:gd name="connsiteX10" fmla="*/ 4447540 w 6096208"/>
              <a:gd name="connsiteY10" fmla="*/ 474193 h 660460"/>
              <a:gd name="connsiteX11" fmla="*/ 4168140 w 6096208"/>
              <a:gd name="connsiteY11" fmla="*/ 524993 h 660460"/>
              <a:gd name="connsiteX12" fmla="*/ 4015740 w 6096208"/>
              <a:gd name="connsiteY12" fmla="*/ 660460 h 660460"/>
              <a:gd name="connsiteX0" fmla="*/ 0 w 6107359"/>
              <a:gd name="connsiteY0" fmla="*/ 36467 h 660460"/>
              <a:gd name="connsiteX1" fmla="*/ 840740 w 6107359"/>
              <a:gd name="connsiteY1" fmla="*/ 33927 h 660460"/>
              <a:gd name="connsiteX2" fmla="*/ 1518073 w 6107359"/>
              <a:gd name="connsiteY2" fmla="*/ 59327 h 660460"/>
              <a:gd name="connsiteX3" fmla="*/ 2474807 w 6107359"/>
              <a:gd name="connsiteY3" fmla="*/ 67793 h 660460"/>
              <a:gd name="connsiteX4" fmla="*/ 3931073 w 6107359"/>
              <a:gd name="connsiteY4" fmla="*/ 60 h 660460"/>
              <a:gd name="connsiteX5" fmla="*/ 5167207 w 6107359"/>
              <a:gd name="connsiteY5" fmla="*/ 59327 h 660460"/>
              <a:gd name="connsiteX6" fmla="*/ 6073987 w 6107359"/>
              <a:gd name="connsiteY6" fmla="*/ 220193 h 660460"/>
              <a:gd name="connsiteX7" fmla="*/ 5821681 w 6107359"/>
              <a:gd name="connsiteY7" fmla="*/ 358200 h 660460"/>
              <a:gd name="connsiteX8" fmla="*/ 4972473 w 6107359"/>
              <a:gd name="connsiteY8" fmla="*/ 440327 h 660460"/>
              <a:gd name="connsiteX9" fmla="*/ 4447540 w 6107359"/>
              <a:gd name="connsiteY9" fmla="*/ 474193 h 660460"/>
              <a:gd name="connsiteX10" fmla="*/ 4168140 w 6107359"/>
              <a:gd name="connsiteY10" fmla="*/ 524993 h 660460"/>
              <a:gd name="connsiteX11" fmla="*/ 4015740 w 6107359"/>
              <a:gd name="connsiteY11" fmla="*/ 660460 h 66046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4972473 w 6446520"/>
              <a:gd name="connsiteY8" fmla="*/ 440327 h 820480"/>
              <a:gd name="connsiteX9" fmla="*/ 4447540 w 6446520"/>
              <a:gd name="connsiteY9" fmla="*/ 474193 h 820480"/>
              <a:gd name="connsiteX10" fmla="*/ 4168140 w 6446520"/>
              <a:gd name="connsiteY10" fmla="*/ 524993 h 820480"/>
              <a:gd name="connsiteX11" fmla="*/ 6446520 w 6446520"/>
              <a:gd name="connsiteY11" fmla="*/ 820480 h 82048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4972473 w 6446520"/>
              <a:gd name="connsiteY8" fmla="*/ 440327 h 820480"/>
              <a:gd name="connsiteX9" fmla="*/ 4447540 w 6446520"/>
              <a:gd name="connsiteY9" fmla="*/ 474193 h 820480"/>
              <a:gd name="connsiteX10" fmla="*/ 6446520 w 6446520"/>
              <a:gd name="connsiteY10" fmla="*/ 820480 h 82048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4972473 w 6446520"/>
              <a:gd name="connsiteY8" fmla="*/ 440327 h 820480"/>
              <a:gd name="connsiteX9" fmla="*/ 4447540 w 6446520"/>
              <a:gd name="connsiteY9" fmla="*/ 474193 h 820480"/>
              <a:gd name="connsiteX10" fmla="*/ 4472939 w 6446520"/>
              <a:gd name="connsiteY10" fmla="*/ 495359 h 820480"/>
              <a:gd name="connsiteX11" fmla="*/ 6446520 w 6446520"/>
              <a:gd name="connsiteY11" fmla="*/ 820480 h 82048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4972473 w 6446520"/>
              <a:gd name="connsiteY8" fmla="*/ 440327 h 820480"/>
              <a:gd name="connsiteX9" fmla="*/ 4447540 w 6446520"/>
              <a:gd name="connsiteY9" fmla="*/ 474193 h 820480"/>
              <a:gd name="connsiteX10" fmla="*/ 6446520 w 6446520"/>
              <a:gd name="connsiteY10" fmla="*/ 820480 h 82048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4972473 w 6446520"/>
              <a:gd name="connsiteY8" fmla="*/ 440327 h 820480"/>
              <a:gd name="connsiteX9" fmla="*/ 6446520 w 6446520"/>
              <a:gd name="connsiteY9" fmla="*/ 820480 h 820480"/>
              <a:gd name="connsiteX0" fmla="*/ 0 w 6446520"/>
              <a:gd name="connsiteY0" fmla="*/ 36467 h 820480"/>
              <a:gd name="connsiteX1" fmla="*/ 840740 w 6446520"/>
              <a:gd name="connsiteY1" fmla="*/ 33927 h 820480"/>
              <a:gd name="connsiteX2" fmla="*/ 1518073 w 6446520"/>
              <a:gd name="connsiteY2" fmla="*/ 59327 h 820480"/>
              <a:gd name="connsiteX3" fmla="*/ 2474807 w 6446520"/>
              <a:gd name="connsiteY3" fmla="*/ 67793 h 820480"/>
              <a:gd name="connsiteX4" fmla="*/ 3931073 w 6446520"/>
              <a:gd name="connsiteY4" fmla="*/ 60 h 820480"/>
              <a:gd name="connsiteX5" fmla="*/ 5167207 w 6446520"/>
              <a:gd name="connsiteY5" fmla="*/ 59327 h 820480"/>
              <a:gd name="connsiteX6" fmla="*/ 6073987 w 6446520"/>
              <a:gd name="connsiteY6" fmla="*/ 220193 h 820480"/>
              <a:gd name="connsiteX7" fmla="*/ 5821681 w 6446520"/>
              <a:gd name="connsiteY7" fmla="*/ 358200 h 820480"/>
              <a:gd name="connsiteX8" fmla="*/ 5711613 w 6446520"/>
              <a:gd name="connsiteY8" fmla="*/ 592727 h 820480"/>
              <a:gd name="connsiteX9" fmla="*/ 6446520 w 6446520"/>
              <a:gd name="connsiteY9" fmla="*/ 820480 h 820480"/>
              <a:gd name="connsiteX0" fmla="*/ 0 w 6736080"/>
              <a:gd name="connsiteY0" fmla="*/ 36467 h 744280"/>
              <a:gd name="connsiteX1" fmla="*/ 840740 w 6736080"/>
              <a:gd name="connsiteY1" fmla="*/ 33927 h 744280"/>
              <a:gd name="connsiteX2" fmla="*/ 1518073 w 6736080"/>
              <a:gd name="connsiteY2" fmla="*/ 59327 h 744280"/>
              <a:gd name="connsiteX3" fmla="*/ 2474807 w 6736080"/>
              <a:gd name="connsiteY3" fmla="*/ 67793 h 744280"/>
              <a:gd name="connsiteX4" fmla="*/ 3931073 w 6736080"/>
              <a:gd name="connsiteY4" fmla="*/ 60 h 744280"/>
              <a:gd name="connsiteX5" fmla="*/ 5167207 w 6736080"/>
              <a:gd name="connsiteY5" fmla="*/ 59327 h 744280"/>
              <a:gd name="connsiteX6" fmla="*/ 6073987 w 6736080"/>
              <a:gd name="connsiteY6" fmla="*/ 220193 h 744280"/>
              <a:gd name="connsiteX7" fmla="*/ 5821681 w 6736080"/>
              <a:gd name="connsiteY7" fmla="*/ 358200 h 744280"/>
              <a:gd name="connsiteX8" fmla="*/ 5711613 w 6736080"/>
              <a:gd name="connsiteY8" fmla="*/ 592727 h 744280"/>
              <a:gd name="connsiteX9" fmla="*/ 6736080 w 6736080"/>
              <a:gd name="connsiteY9" fmla="*/ 744280 h 744280"/>
              <a:gd name="connsiteX0" fmla="*/ 0 w 6736080"/>
              <a:gd name="connsiteY0" fmla="*/ 36467 h 745311"/>
              <a:gd name="connsiteX1" fmla="*/ 840740 w 6736080"/>
              <a:gd name="connsiteY1" fmla="*/ 33927 h 745311"/>
              <a:gd name="connsiteX2" fmla="*/ 1518073 w 6736080"/>
              <a:gd name="connsiteY2" fmla="*/ 59327 h 745311"/>
              <a:gd name="connsiteX3" fmla="*/ 2474807 w 6736080"/>
              <a:gd name="connsiteY3" fmla="*/ 67793 h 745311"/>
              <a:gd name="connsiteX4" fmla="*/ 3931073 w 6736080"/>
              <a:gd name="connsiteY4" fmla="*/ 60 h 745311"/>
              <a:gd name="connsiteX5" fmla="*/ 5167207 w 6736080"/>
              <a:gd name="connsiteY5" fmla="*/ 59327 h 745311"/>
              <a:gd name="connsiteX6" fmla="*/ 6073987 w 6736080"/>
              <a:gd name="connsiteY6" fmla="*/ 220193 h 745311"/>
              <a:gd name="connsiteX7" fmla="*/ 5821681 w 6736080"/>
              <a:gd name="connsiteY7" fmla="*/ 358200 h 745311"/>
              <a:gd name="connsiteX8" fmla="*/ 5711613 w 6736080"/>
              <a:gd name="connsiteY8" fmla="*/ 592727 h 745311"/>
              <a:gd name="connsiteX9" fmla="*/ 6736080 w 6736080"/>
              <a:gd name="connsiteY9" fmla="*/ 744280 h 745311"/>
              <a:gd name="connsiteX0" fmla="*/ 0 w 5895340"/>
              <a:gd name="connsiteY0" fmla="*/ 33927 h 745311"/>
              <a:gd name="connsiteX1" fmla="*/ 677333 w 5895340"/>
              <a:gd name="connsiteY1" fmla="*/ 59327 h 745311"/>
              <a:gd name="connsiteX2" fmla="*/ 1634067 w 5895340"/>
              <a:gd name="connsiteY2" fmla="*/ 67793 h 745311"/>
              <a:gd name="connsiteX3" fmla="*/ 3090333 w 5895340"/>
              <a:gd name="connsiteY3" fmla="*/ 60 h 745311"/>
              <a:gd name="connsiteX4" fmla="*/ 4326467 w 5895340"/>
              <a:gd name="connsiteY4" fmla="*/ 59327 h 745311"/>
              <a:gd name="connsiteX5" fmla="*/ 5233247 w 5895340"/>
              <a:gd name="connsiteY5" fmla="*/ 220193 h 745311"/>
              <a:gd name="connsiteX6" fmla="*/ 4980941 w 5895340"/>
              <a:gd name="connsiteY6" fmla="*/ 358200 h 745311"/>
              <a:gd name="connsiteX7" fmla="*/ 4870873 w 5895340"/>
              <a:gd name="connsiteY7" fmla="*/ 592727 h 745311"/>
              <a:gd name="connsiteX8" fmla="*/ 5895340 w 5895340"/>
              <a:gd name="connsiteY8" fmla="*/ 744280 h 745311"/>
              <a:gd name="connsiteX0" fmla="*/ 0 w 5895340"/>
              <a:gd name="connsiteY0" fmla="*/ 33927 h 745311"/>
              <a:gd name="connsiteX1" fmla="*/ 1634067 w 5895340"/>
              <a:gd name="connsiteY1" fmla="*/ 67793 h 745311"/>
              <a:gd name="connsiteX2" fmla="*/ 3090333 w 5895340"/>
              <a:gd name="connsiteY2" fmla="*/ 60 h 745311"/>
              <a:gd name="connsiteX3" fmla="*/ 4326467 w 5895340"/>
              <a:gd name="connsiteY3" fmla="*/ 59327 h 745311"/>
              <a:gd name="connsiteX4" fmla="*/ 5233247 w 5895340"/>
              <a:gd name="connsiteY4" fmla="*/ 220193 h 745311"/>
              <a:gd name="connsiteX5" fmla="*/ 4980941 w 5895340"/>
              <a:gd name="connsiteY5" fmla="*/ 358200 h 745311"/>
              <a:gd name="connsiteX6" fmla="*/ 4870873 w 5895340"/>
              <a:gd name="connsiteY6" fmla="*/ 592727 h 745311"/>
              <a:gd name="connsiteX7" fmla="*/ 5895340 w 5895340"/>
              <a:gd name="connsiteY7" fmla="*/ 744280 h 745311"/>
              <a:gd name="connsiteX0" fmla="*/ 0 w 6022340"/>
              <a:gd name="connsiteY0" fmla="*/ 46627 h 745311"/>
              <a:gd name="connsiteX1" fmla="*/ 1761067 w 6022340"/>
              <a:gd name="connsiteY1" fmla="*/ 67793 h 745311"/>
              <a:gd name="connsiteX2" fmla="*/ 3217333 w 6022340"/>
              <a:gd name="connsiteY2" fmla="*/ 60 h 745311"/>
              <a:gd name="connsiteX3" fmla="*/ 4453467 w 6022340"/>
              <a:gd name="connsiteY3" fmla="*/ 59327 h 745311"/>
              <a:gd name="connsiteX4" fmla="*/ 5360247 w 6022340"/>
              <a:gd name="connsiteY4" fmla="*/ 220193 h 745311"/>
              <a:gd name="connsiteX5" fmla="*/ 5107941 w 6022340"/>
              <a:gd name="connsiteY5" fmla="*/ 358200 h 745311"/>
              <a:gd name="connsiteX6" fmla="*/ 4997873 w 6022340"/>
              <a:gd name="connsiteY6" fmla="*/ 592727 h 745311"/>
              <a:gd name="connsiteX7" fmla="*/ 6022340 w 6022340"/>
              <a:gd name="connsiteY7" fmla="*/ 744280 h 745311"/>
              <a:gd name="connsiteX0" fmla="*/ 0 w 6149340"/>
              <a:gd name="connsiteY0" fmla="*/ 46627 h 745311"/>
              <a:gd name="connsiteX1" fmla="*/ 1761067 w 6149340"/>
              <a:gd name="connsiteY1" fmla="*/ 67793 h 745311"/>
              <a:gd name="connsiteX2" fmla="*/ 3217333 w 6149340"/>
              <a:gd name="connsiteY2" fmla="*/ 60 h 745311"/>
              <a:gd name="connsiteX3" fmla="*/ 4453467 w 6149340"/>
              <a:gd name="connsiteY3" fmla="*/ 59327 h 745311"/>
              <a:gd name="connsiteX4" fmla="*/ 5360247 w 6149340"/>
              <a:gd name="connsiteY4" fmla="*/ 220193 h 745311"/>
              <a:gd name="connsiteX5" fmla="*/ 5107941 w 6149340"/>
              <a:gd name="connsiteY5" fmla="*/ 358200 h 745311"/>
              <a:gd name="connsiteX6" fmla="*/ 4997873 w 6149340"/>
              <a:gd name="connsiteY6" fmla="*/ 592727 h 745311"/>
              <a:gd name="connsiteX7" fmla="*/ 6149340 w 6149340"/>
              <a:gd name="connsiteY7" fmla="*/ 744280 h 745311"/>
              <a:gd name="connsiteX0" fmla="*/ 0 w 6200140"/>
              <a:gd name="connsiteY0" fmla="*/ 46627 h 745311"/>
              <a:gd name="connsiteX1" fmla="*/ 1761067 w 6200140"/>
              <a:gd name="connsiteY1" fmla="*/ 67793 h 745311"/>
              <a:gd name="connsiteX2" fmla="*/ 3217333 w 6200140"/>
              <a:gd name="connsiteY2" fmla="*/ 60 h 745311"/>
              <a:gd name="connsiteX3" fmla="*/ 4453467 w 6200140"/>
              <a:gd name="connsiteY3" fmla="*/ 59327 h 745311"/>
              <a:gd name="connsiteX4" fmla="*/ 5360247 w 6200140"/>
              <a:gd name="connsiteY4" fmla="*/ 220193 h 745311"/>
              <a:gd name="connsiteX5" fmla="*/ 5107941 w 6200140"/>
              <a:gd name="connsiteY5" fmla="*/ 358200 h 745311"/>
              <a:gd name="connsiteX6" fmla="*/ 4997873 w 6200140"/>
              <a:gd name="connsiteY6" fmla="*/ 592727 h 745311"/>
              <a:gd name="connsiteX7" fmla="*/ 6200140 w 6200140"/>
              <a:gd name="connsiteY7" fmla="*/ 744280 h 745311"/>
              <a:gd name="connsiteX0" fmla="*/ 0 w 4439073"/>
              <a:gd name="connsiteY0" fmla="*/ 67793 h 745311"/>
              <a:gd name="connsiteX1" fmla="*/ 1456266 w 4439073"/>
              <a:gd name="connsiteY1" fmla="*/ 60 h 745311"/>
              <a:gd name="connsiteX2" fmla="*/ 2692400 w 4439073"/>
              <a:gd name="connsiteY2" fmla="*/ 59327 h 745311"/>
              <a:gd name="connsiteX3" fmla="*/ 3599180 w 4439073"/>
              <a:gd name="connsiteY3" fmla="*/ 220193 h 745311"/>
              <a:gd name="connsiteX4" fmla="*/ 3346874 w 4439073"/>
              <a:gd name="connsiteY4" fmla="*/ 358200 h 745311"/>
              <a:gd name="connsiteX5" fmla="*/ 3236806 w 4439073"/>
              <a:gd name="connsiteY5" fmla="*/ 592727 h 745311"/>
              <a:gd name="connsiteX6" fmla="*/ 4439073 w 4439073"/>
              <a:gd name="connsiteY6" fmla="*/ 744280 h 745311"/>
              <a:gd name="connsiteX0" fmla="*/ 0 w 2982807"/>
              <a:gd name="connsiteY0" fmla="*/ 60 h 745311"/>
              <a:gd name="connsiteX1" fmla="*/ 1236134 w 2982807"/>
              <a:gd name="connsiteY1" fmla="*/ 59327 h 745311"/>
              <a:gd name="connsiteX2" fmla="*/ 2142914 w 2982807"/>
              <a:gd name="connsiteY2" fmla="*/ 220193 h 745311"/>
              <a:gd name="connsiteX3" fmla="*/ 1890608 w 2982807"/>
              <a:gd name="connsiteY3" fmla="*/ 358200 h 745311"/>
              <a:gd name="connsiteX4" fmla="*/ 1780540 w 2982807"/>
              <a:gd name="connsiteY4" fmla="*/ 592727 h 745311"/>
              <a:gd name="connsiteX5" fmla="*/ 2982807 w 2982807"/>
              <a:gd name="connsiteY5" fmla="*/ 744280 h 745311"/>
              <a:gd name="connsiteX0" fmla="*/ 0 w 1746673"/>
              <a:gd name="connsiteY0" fmla="*/ 0 h 685984"/>
              <a:gd name="connsiteX1" fmla="*/ 906780 w 1746673"/>
              <a:gd name="connsiteY1" fmla="*/ 160866 h 685984"/>
              <a:gd name="connsiteX2" fmla="*/ 654474 w 1746673"/>
              <a:gd name="connsiteY2" fmla="*/ 298873 h 685984"/>
              <a:gd name="connsiteX3" fmla="*/ 544406 w 1746673"/>
              <a:gd name="connsiteY3" fmla="*/ 533400 h 685984"/>
              <a:gd name="connsiteX4" fmla="*/ 1746673 w 1746673"/>
              <a:gd name="connsiteY4" fmla="*/ 684953 h 685984"/>
              <a:gd name="connsiteX0" fmla="*/ 0 w 1754293"/>
              <a:gd name="connsiteY0" fmla="*/ 0 h 724084"/>
              <a:gd name="connsiteX1" fmla="*/ 914400 w 1754293"/>
              <a:gd name="connsiteY1" fmla="*/ 198966 h 724084"/>
              <a:gd name="connsiteX2" fmla="*/ 662094 w 1754293"/>
              <a:gd name="connsiteY2" fmla="*/ 336973 h 724084"/>
              <a:gd name="connsiteX3" fmla="*/ 552026 w 1754293"/>
              <a:gd name="connsiteY3" fmla="*/ 571500 h 724084"/>
              <a:gd name="connsiteX4" fmla="*/ 1754293 w 1754293"/>
              <a:gd name="connsiteY4" fmla="*/ 723053 h 724084"/>
              <a:gd name="connsiteX0" fmla="*/ 0 w 1457113"/>
              <a:gd name="connsiteY0" fmla="*/ 0 h 630214"/>
              <a:gd name="connsiteX1" fmla="*/ 914400 w 1457113"/>
              <a:gd name="connsiteY1" fmla="*/ 198966 h 630214"/>
              <a:gd name="connsiteX2" fmla="*/ 662094 w 1457113"/>
              <a:gd name="connsiteY2" fmla="*/ 336973 h 630214"/>
              <a:gd name="connsiteX3" fmla="*/ 552026 w 1457113"/>
              <a:gd name="connsiteY3" fmla="*/ 571500 h 630214"/>
              <a:gd name="connsiteX4" fmla="*/ 1457113 w 1457113"/>
              <a:gd name="connsiteY4" fmla="*/ 623993 h 630214"/>
              <a:gd name="connsiteX0" fmla="*/ 0 w 1457113"/>
              <a:gd name="connsiteY0" fmla="*/ 0 h 627131"/>
              <a:gd name="connsiteX1" fmla="*/ 914400 w 1457113"/>
              <a:gd name="connsiteY1" fmla="*/ 198966 h 627131"/>
              <a:gd name="connsiteX2" fmla="*/ 662094 w 1457113"/>
              <a:gd name="connsiteY2" fmla="*/ 336973 h 627131"/>
              <a:gd name="connsiteX3" fmla="*/ 620606 w 1457113"/>
              <a:gd name="connsiteY3" fmla="*/ 548640 h 627131"/>
              <a:gd name="connsiteX4" fmla="*/ 1457113 w 1457113"/>
              <a:gd name="connsiteY4" fmla="*/ 623993 h 627131"/>
              <a:gd name="connsiteX0" fmla="*/ 0 w 1457113"/>
              <a:gd name="connsiteY0" fmla="*/ 0 h 627131"/>
              <a:gd name="connsiteX1" fmla="*/ 914400 w 1457113"/>
              <a:gd name="connsiteY1" fmla="*/ 198966 h 627131"/>
              <a:gd name="connsiteX2" fmla="*/ 723054 w 1457113"/>
              <a:gd name="connsiteY2" fmla="*/ 375073 h 627131"/>
              <a:gd name="connsiteX3" fmla="*/ 620606 w 1457113"/>
              <a:gd name="connsiteY3" fmla="*/ 548640 h 627131"/>
              <a:gd name="connsiteX4" fmla="*/ 1457113 w 1457113"/>
              <a:gd name="connsiteY4" fmla="*/ 623993 h 627131"/>
              <a:gd name="connsiteX0" fmla="*/ 0 w 1457113"/>
              <a:gd name="connsiteY0" fmla="*/ 0 h 626254"/>
              <a:gd name="connsiteX1" fmla="*/ 914400 w 1457113"/>
              <a:gd name="connsiteY1" fmla="*/ 198966 h 626254"/>
              <a:gd name="connsiteX2" fmla="*/ 723054 w 1457113"/>
              <a:gd name="connsiteY2" fmla="*/ 375073 h 626254"/>
              <a:gd name="connsiteX3" fmla="*/ 452966 w 1457113"/>
              <a:gd name="connsiteY3" fmla="*/ 533400 h 626254"/>
              <a:gd name="connsiteX4" fmla="*/ 1457113 w 1457113"/>
              <a:gd name="connsiteY4" fmla="*/ 623993 h 626254"/>
              <a:gd name="connsiteX0" fmla="*/ 0 w 1457113"/>
              <a:gd name="connsiteY0" fmla="*/ 0 h 626254"/>
              <a:gd name="connsiteX1" fmla="*/ 914400 w 1457113"/>
              <a:gd name="connsiteY1" fmla="*/ 198966 h 626254"/>
              <a:gd name="connsiteX2" fmla="*/ 593514 w 1457113"/>
              <a:gd name="connsiteY2" fmla="*/ 397933 h 626254"/>
              <a:gd name="connsiteX3" fmla="*/ 452966 w 1457113"/>
              <a:gd name="connsiteY3" fmla="*/ 533400 h 626254"/>
              <a:gd name="connsiteX4" fmla="*/ 1457113 w 1457113"/>
              <a:gd name="connsiteY4" fmla="*/ 623993 h 626254"/>
              <a:gd name="connsiteX0" fmla="*/ 0 w 1457113"/>
              <a:gd name="connsiteY0" fmla="*/ 0 h 626254"/>
              <a:gd name="connsiteX1" fmla="*/ 883920 w 1457113"/>
              <a:gd name="connsiteY1" fmla="*/ 176106 h 626254"/>
              <a:gd name="connsiteX2" fmla="*/ 593514 w 1457113"/>
              <a:gd name="connsiteY2" fmla="*/ 397933 h 626254"/>
              <a:gd name="connsiteX3" fmla="*/ 452966 w 1457113"/>
              <a:gd name="connsiteY3" fmla="*/ 533400 h 626254"/>
              <a:gd name="connsiteX4" fmla="*/ 1457113 w 1457113"/>
              <a:gd name="connsiteY4" fmla="*/ 623993 h 626254"/>
              <a:gd name="connsiteX0" fmla="*/ 0 w 1457113"/>
              <a:gd name="connsiteY0" fmla="*/ 0 h 626254"/>
              <a:gd name="connsiteX1" fmla="*/ 883920 w 1457113"/>
              <a:gd name="connsiteY1" fmla="*/ 176106 h 626254"/>
              <a:gd name="connsiteX2" fmla="*/ 555414 w 1457113"/>
              <a:gd name="connsiteY2" fmla="*/ 390313 h 626254"/>
              <a:gd name="connsiteX3" fmla="*/ 452966 w 1457113"/>
              <a:gd name="connsiteY3" fmla="*/ 533400 h 626254"/>
              <a:gd name="connsiteX4" fmla="*/ 1457113 w 1457113"/>
              <a:gd name="connsiteY4" fmla="*/ 623993 h 626254"/>
              <a:gd name="connsiteX0" fmla="*/ 0 w 1457113"/>
              <a:gd name="connsiteY0" fmla="*/ 0 h 626254"/>
              <a:gd name="connsiteX1" fmla="*/ 883920 w 1457113"/>
              <a:gd name="connsiteY1" fmla="*/ 176106 h 626254"/>
              <a:gd name="connsiteX2" fmla="*/ 555414 w 1457113"/>
              <a:gd name="connsiteY2" fmla="*/ 390313 h 626254"/>
              <a:gd name="connsiteX3" fmla="*/ 452966 w 1457113"/>
              <a:gd name="connsiteY3" fmla="*/ 533400 h 626254"/>
              <a:gd name="connsiteX4" fmla="*/ 1457113 w 1457113"/>
              <a:gd name="connsiteY4" fmla="*/ 623993 h 626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7113" h="626254">
                <a:moveTo>
                  <a:pt x="0" y="0"/>
                </a:moveTo>
                <a:cubicBezTo>
                  <a:pt x="357152" y="36689"/>
                  <a:pt x="791351" y="111054"/>
                  <a:pt x="883920" y="176106"/>
                </a:cubicBezTo>
                <a:cubicBezTo>
                  <a:pt x="976489" y="241158"/>
                  <a:pt x="657720" y="361244"/>
                  <a:pt x="555414" y="390313"/>
                </a:cubicBezTo>
                <a:cubicBezTo>
                  <a:pt x="453108" y="419382"/>
                  <a:pt x="300566" y="469053"/>
                  <a:pt x="452966" y="533400"/>
                </a:cubicBezTo>
                <a:cubicBezTo>
                  <a:pt x="605366" y="597747"/>
                  <a:pt x="1058580" y="636235"/>
                  <a:pt x="1457113" y="623993"/>
                </a:cubicBezTo>
              </a:path>
            </a:pathLst>
          </a:custGeom>
          <a:noFill/>
          <a:ln w="22225" cap="flat" cmpd="sng" algn="ctr">
            <a:solidFill>
              <a:srgbClr val="FFFFFF"/>
            </a:solidFill>
            <a:prstDash val="solid"/>
            <a:round/>
            <a:headEnd type="triangle" w="med" len="med"/>
            <a:tailEnd type="non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Tree>
    <p:extLst>
      <p:ext uri="{BB962C8B-B14F-4D97-AF65-F5344CB8AC3E}">
        <p14:creationId xmlns:p14="http://schemas.microsoft.com/office/powerpoint/2010/main" val="2962009016"/>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56BFC0C-596F-4AE0-A3DC-FE32CA5E32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Beth-</a:t>
            </a:r>
            <a:r>
              <a:rPr lang="en-US" dirty="0" err="1"/>
              <a:t>horon</a:t>
            </a:r>
            <a:r>
              <a:rPr lang="en-US" dirty="0"/>
              <a:t> Ridge (from the southeast)</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324650262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th Horon ridge from southeast, tb05180806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Beth-</a:t>
            </a:r>
            <a:r>
              <a:rPr lang="en-US" dirty="0" err="1"/>
              <a:t>horon</a:t>
            </a:r>
            <a:r>
              <a:rPr lang="en-US" dirty="0"/>
              <a:t> Ridge (from the southeast)</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2899029164"/>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27" descr="Beth Horon ridge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Beth-</a:t>
            </a:r>
            <a:r>
              <a:rPr lang="en-US" dirty="0" err="1"/>
              <a:t>horon</a:t>
            </a:r>
            <a:r>
              <a:rPr lang="en-US" dirty="0"/>
              <a:t> Ridge (aerial view from the south)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31834449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27" descr="Beth Horon ridge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Beth-</a:t>
            </a:r>
            <a:r>
              <a:rPr lang="en-US" dirty="0" err="1"/>
              <a:t>horon</a:t>
            </a:r>
            <a:r>
              <a:rPr lang="en-US" dirty="0"/>
              <a:t> Ridge (aerial view from the south)</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9" name="Freeform 8"/>
          <p:cNvSpPr/>
          <p:nvPr/>
        </p:nvSpPr>
        <p:spPr>
          <a:xfrm>
            <a:off x="347133" y="2421467"/>
            <a:ext cx="7679267" cy="385233"/>
          </a:xfrm>
          <a:custGeom>
            <a:avLst/>
            <a:gdLst>
              <a:gd name="connsiteX0" fmla="*/ 0 w 7679267"/>
              <a:gd name="connsiteY0" fmla="*/ 186266 h 385233"/>
              <a:gd name="connsiteX1" fmla="*/ 482600 w 7679267"/>
              <a:gd name="connsiteY1" fmla="*/ 228600 h 385233"/>
              <a:gd name="connsiteX2" fmla="*/ 651934 w 7679267"/>
              <a:gd name="connsiteY2" fmla="*/ 313266 h 385233"/>
              <a:gd name="connsiteX3" fmla="*/ 838200 w 7679267"/>
              <a:gd name="connsiteY3" fmla="*/ 347133 h 385233"/>
              <a:gd name="connsiteX4" fmla="*/ 1185334 w 7679267"/>
              <a:gd name="connsiteY4" fmla="*/ 338666 h 385233"/>
              <a:gd name="connsiteX5" fmla="*/ 2633134 w 7679267"/>
              <a:gd name="connsiteY5" fmla="*/ 321733 h 385233"/>
              <a:gd name="connsiteX6" fmla="*/ 3352800 w 7679267"/>
              <a:gd name="connsiteY6" fmla="*/ 338666 h 385233"/>
              <a:gd name="connsiteX7" fmla="*/ 3539067 w 7679267"/>
              <a:gd name="connsiteY7" fmla="*/ 364066 h 385233"/>
              <a:gd name="connsiteX8" fmla="*/ 4030134 w 7679267"/>
              <a:gd name="connsiteY8" fmla="*/ 381000 h 385233"/>
              <a:gd name="connsiteX9" fmla="*/ 4470400 w 7679267"/>
              <a:gd name="connsiteY9" fmla="*/ 372533 h 385233"/>
              <a:gd name="connsiteX10" fmla="*/ 5080000 w 7679267"/>
              <a:gd name="connsiteY10" fmla="*/ 304800 h 385233"/>
              <a:gd name="connsiteX11" fmla="*/ 5537200 w 7679267"/>
              <a:gd name="connsiteY11" fmla="*/ 270933 h 385233"/>
              <a:gd name="connsiteX12" fmla="*/ 5926667 w 7679267"/>
              <a:gd name="connsiteY12" fmla="*/ 254000 h 385233"/>
              <a:gd name="connsiteX13" fmla="*/ 6248400 w 7679267"/>
              <a:gd name="connsiteY13" fmla="*/ 245533 h 385233"/>
              <a:gd name="connsiteX14" fmla="*/ 6527800 w 7679267"/>
              <a:gd name="connsiteY14" fmla="*/ 262466 h 385233"/>
              <a:gd name="connsiteX15" fmla="*/ 6731000 w 7679267"/>
              <a:gd name="connsiteY15" fmla="*/ 254000 h 385233"/>
              <a:gd name="connsiteX16" fmla="*/ 6883400 w 7679267"/>
              <a:gd name="connsiteY16" fmla="*/ 220133 h 385233"/>
              <a:gd name="connsiteX17" fmla="*/ 7086600 w 7679267"/>
              <a:gd name="connsiteY17" fmla="*/ 135466 h 385233"/>
              <a:gd name="connsiteX18" fmla="*/ 7205134 w 7679267"/>
              <a:gd name="connsiteY18" fmla="*/ 67733 h 385233"/>
              <a:gd name="connsiteX19" fmla="*/ 7357534 w 7679267"/>
              <a:gd name="connsiteY19" fmla="*/ 25400 h 385233"/>
              <a:gd name="connsiteX20" fmla="*/ 7679267 w 7679267"/>
              <a:gd name="connsiteY20" fmla="*/ 0 h 38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79267" h="385233">
                <a:moveTo>
                  <a:pt x="0" y="186266"/>
                </a:moveTo>
                <a:cubicBezTo>
                  <a:pt x="186972" y="196849"/>
                  <a:pt x="373944" y="207433"/>
                  <a:pt x="482600" y="228600"/>
                </a:cubicBezTo>
                <a:cubicBezTo>
                  <a:pt x="591256" y="249767"/>
                  <a:pt x="592667" y="293511"/>
                  <a:pt x="651934" y="313266"/>
                </a:cubicBezTo>
                <a:cubicBezTo>
                  <a:pt x="711201" y="333021"/>
                  <a:pt x="749300" y="342900"/>
                  <a:pt x="838200" y="347133"/>
                </a:cubicBezTo>
                <a:cubicBezTo>
                  <a:pt x="927100" y="351366"/>
                  <a:pt x="1185334" y="338666"/>
                  <a:pt x="1185334" y="338666"/>
                </a:cubicBezTo>
                <a:lnTo>
                  <a:pt x="2633134" y="321733"/>
                </a:lnTo>
                <a:cubicBezTo>
                  <a:pt x="2994378" y="321733"/>
                  <a:pt x="3201811" y="331611"/>
                  <a:pt x="3352800" y="338666"/>
                </a:cubicBezTo>
                <a:cubicBezTo>
                  <a:pt x="3503789" y="345721"/>
                  <a:pt x="3426178" y="357010"/>
                  <a:pt x="3539067" y="364066"/>
                </a:cubicBezTo>
                <a:cubicBezTo>
                  <a:pt x="3651956" y="371122"/>
                  <a:pt x="3874912" y="379589"/>
                  <a:pt x="4030134" y="381000"/>
                </a:cubicBezTo>
                <a:cubicBezTo>
                  <a:pt x="4185356" y="382411"/>
                  <a:pt x="4295422" y="385233"/>
                  <a:pt x="4470400" y="372533"/>
                </a:cubicBezTo>
                <a:cubicBezTo>
                  <a:pt x="4645378" y="359833"/>
                  <a:pt x="4902200" y="321733"/>
                  <a:pt x="5080000" y="304800"/>
                </a:cubicBezTo>
                <a:cubicBezTo>
                  <a:pt x="5257800" y="287867"/>
                  <a:pt x="5396089" y="279400"/>
                  <a:pt x="5537200" y="270933"/>
                </a:cubicBezTo>
                <a:cubicBezTo>
                  <a:pt x="5678311" y="262466"/>
                  <a:pt x="5926667" y="254000"/>
                  <a:pt x="5926667" y="254000"/>
                </a:cubicBezTo>
                <a:cubicBezTo>
                  <a:pt x="6045200" y="249767"/>
                  <a:pt x="6148211" y="244122"/>
                  <a:pt x="6248400" y="245533"/>
                </a:cubicBezTo>
                <a:cubicBezTo>
                  <a:pt x="6348589" y="246944"/>
                  <a:pt x="6447367" y="261055"/>
                  <a:pt x="6527800" y="262466"/>
                </a:cubicBezTo>
                <a:cubicBezTo>
                  <a:pt x="6608233" y="263877"/>
                  <a:pt x="6671733" y="261056"/>
                  <a:pt x="6731000" y="254000"/>
                </a:cubicBezTo>
                <a:cubicBezTo>
                  <a:pt x="6790267" y="246944"/>
                  <a:pt x="6824133" y="239889"/>
                  <a:pt x="6883400" y="220133"/>
                </a:cubicBezTo>
                <a:cubicBezTo>
                  <a:pt x="6942667" y="200377"/>
                  <a:pt x="7032978" y="160866"/>
                  <a:pt x="7086600" y="135466"/>
                </a:cubicBezTo>
                <a:cubicBezTo>
                  <a:pt x="7140222" y="110066"/>
                  <a:pt x="7159979" y="86077"/>
                  <a:pt x="7205134" y="67733"/>
                </a:cubicBezTo>
                <a:cubicBezTo>
                  <a:pt x="7250289" y="49389"/>
                  <a:pt x="7278512" y="36689"/>
                  <a:pt x="7357534" y="25400"/>
                </a:cubicBezTo>
                <a:cubicBezTo>
                  <a:pt x="7436556" y="14111"/>
                  <a:pt x="7597423" y="5645"/>
                  <a:pt x="7679267" y="0"/>
                </a:cubicBezTo>
              </a:path>
            </a:pathLst>
          </a:custGeom>
          <a:noFill/>
          <a:ln w="22225" cap="flat" cmpd="sng" algn="ctr">
            <a:solidFill>
              <a:srgbClr val="FEFF00"/>
            </a:solidFill>
            <a:prstDash val="solid"/>
            <a:round/>
            <a:headEnd type="triangl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dirty="0">
              <a:solidFill>
                <a:srgbClr val="000000"/>
              </a:solidFill>
              <a:latin typeface="Calibri" pitchFamily="34" charset="0"/>
            </a:endParaRPr>
          </a:p>
        </p:txBody>
      </p:sp>
      <p:sp>
        <p:nvSpPr>
          <p:cNvPr id="10" name="Line 1030"/>
          <p:cNvSpPr>
            <a:spLocks noChangeShapeType="1"/>
          </p:cNvSpPr>
          <p:nvPr/>
        </p:nvSpPr>
        <p:spPr bwMode="auto">
          <a:xfrm>
            <a:off x="1219200" y="1524000"/>
            <a:ext cx="152400" cy="914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1" name="Text Box 1033"/>
          <p:cNvSpPr txBox="1">
            <a:spLocks noChangeArrowheads="1"/>
          </p:cNvSpPr>
          <p:nvPr/>
        </p:nvSpPr>
        <p:spPr bwMode="auto">
          <a:xfrm>
            <a:off x="228600" y="1066800"/>
            <a:ext cx="213898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Upper Beth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Horon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6" name="Freeform 5"/>
          <p:cNvSpPr/>
          <p:nvPr/>
        </p:nvSpPr>
        <p:spPr>
          <a:xfrm>
            <a:off x="5575300" y="2309812"/>
            <a:ext cx="3560762" cy="293688"/>
          </a:xfrm>
          <a:custGeom>
            <a:avLst/>
            <a:gdLst>
              <a:gd name="connsiteX0" fmla="*/ 3517900 w 3517900"/>
              <a:gd name="connsiteY0" fmla="*/ 0 h 279400"/>
              <a:gd name="connsiteX1" fmla="*/ 2362200 w 3517900"/>
              <a:gd name="connsiteY1" fmla="*/ 0 h 279400"/>
              <a:gd name="connsiteX2" fmla="*/ 1587500 w 3517900"/>
              <a:gd name="connsiteY2" fmla="*/ 254000 h 279400"/>
              <a:gd name="connsiteX3" fmla="*/ 1003300 w 3517900"/>
              <a:gd name="connsiteY3" fmla="*/ 241300 h 279400"/>
              <a:gd name="connsiteX4" fmla="*/ 0 w 3517900"/>
              <a:gd name="connsiteY4" fmla="*/ 279400 h 279400"/>
              <a:gd name="connsiteX0" fmla="*/ 3517900 w 3517900"/>
              <a:gd name="connsiteY0" fmla="*/ 18814 h 298214"/>
              <a:gd name="connsiteX1" fmla="*/ 2362200 w 3517900"/>
              <a:gd name="connsiteY1" fmla="*/ 18814 h 298214"/>
              <a:gd name="connsiteX2" fmla="*/ 1587500 w 3517900"/>
              <a:gd name="connsiteY2" fmla="*/ 272814 h 298214"/>
              <a:gd name="connsiteX3" fmla="*/ 1003300 w 3517900"/>
              <a:gd name="connsiteY3" fmla="*/ 260114 h 298214"/>
              <a:gd name="connsiteX4" fmla="*/ 0 w 3517900"/>
              <a:gd name="connsiteY4" fmla="*/ 298214 h 298214"/>
              <a:gd name="connsiteX0" fmla="*/ 3517900 w 3517900"/>
              <a:gd name="connsiteY0" fmla="*/ 18814 h 298214"/>
              <a:gd name="connsiteX1" fmla="*/ 2362200 w 3517900"/>
              <a:gd name="connsiteY1" fmla="*/ 18814 h 298214"/>
              <a:gd name="connsiteX2" fmla="*/ 1587500 w 3517900"/>
              <a:gd name="connsiteY2" fmla="*/ 272814 h 298214"/>
              <a:gd name="connsiteX3" fmla="*/ 1003300 w 3517900"/>
              <a:gd name="connsiteY3" fmla="*/ 260114 h 298214"/>
              <a:gd name="connsiteX4" fmla="*/ 0 w 3517900"/>
              <a:gd name="connsiteY4" fmla="*/ 298214 h 298214"/>
              <a:gd name="connsiteX0" fmla="*/ 3517900 w 3517900"/>
              <a:gd name="connsiteY0" fmla="*/ 18814 h 298214"/>
              <a:gd name="connsiteX1" fmla="*/ 2362200 w 3517900"/>
              <a:gd name="connsiteY1" fmla="*/ 18814 h 298214"/>
              <a:gd name="connsiteX2" fmla="*/ 1587500 w 3517900"/>
              <a:gd name="connsiteY2" fmla="*/ 272814 h 298214"/>
              <a:gd name="connsiteX3" fmla="*/ 1003300 w 3517900"/>
              <a:gd name="connsiteY3" fmla="*/ 260114 h 298214"/>
              <a:gd name="connsiteX4" fmla="*/ 0 w 3517900"/>
              <a:gd name="connsiteY4" fmla="*/ 298214 h 298214"/>
              <a:gd name="connsiteX0" fmla="*/ 3517900 w 3517900"/>
              <a:gd name="connsiteY0" fmla="*/ 18110 h 297510"/>
              <a:gd name="connsiteX1" fmla="*/ 2362200 w 3517900"/>
              <a:gd name="connsiteY1" fmla="*/ 18110 h 297510"/>
              <a:gd name="connsiteX2" fmla="*/ 1392237 w 3517900"/>
              <a:gd name="connsiteY2" fmla="*/ 262585 h 297510"/>
              <a:gd name="connsiteX3" fmla="*/ 1003300 w 3517900"/>
              <a:gd name="connsiteY3" fmla="*/ 259410 h 297510"/>
              <a:gd name="connsiteX4" fmla="*/ 0 w 3517900"/>
              <a:gd name="connsiteY4" fmla="*/ 297510 h 297510"/>
              <a:gd name="connsiteX0" fmla="*/ 3517900 w 3517900"/>
              <a:gd name="connsiteY0" fmla="*/ 18110 h 297510"/>
              <a:gd name="connsiteX1" fmla="*/ 2362200 w 3517900"/>
              <a:gd name="connsiteY1" fmla="*/ 18110 h 297510"/>
              <a:gd name="connsiteX2" fmla="*/ 1392237 w 3517900"/>
              <a:gd name="connsiteY2" fmla="*/ 262585 h 297510"/>
              <a:gd name="connsiteX3" fmla="*/ 846137 w 3517900"/>
              <a:gd name="connsiteY3" fmla="*/ 240360 h 297510"/>
              <a:gd name="connsiteX4" fmla="*/ 0 w 3517900"/>
              <a:gd name="connsiteY4" fmla="*/ 297510 h 297510"/>
              <a:gd name="connsiteX0" fmla="*/ 3517900 w 3517900"/>
              <a:gd name="connsiteY0" fmla="*/ 527 h 279927"/>
              <a:gd name="connsiteX1" fmla="*/ 2147887 w 3517900"/>
              <a:gd name="connsiteY1" fmla="*/ 33865 h 279927"/>
              <a:gd name="connsiteX2" fmla="*/ 1392237 w 3517900"/>
              <a:gd name="connsiteY2" fmla="*/ 245002 h 279927"/>
              <a:gd name="connsiteX3" fmla="*/ 846137 w 3517900"/>
              <a:gd name="connsiteY3" fmla="*/ 222777 h 279927"/>
              <a:gd name="connsiteX4" fmla="*/ 0 w 3517900"/>
              <a:gd name="connsiteY4" fmla="*/ 279927 h 279927"/>
              <a:gd name="connsiteX0" fmla="*/ 3560762 w 3560762"/>
              <a:gd name="connsiteY0" fmla="*/ 0 h 293688"/>
              <a:gd name="connsiteX1" fmla="*/ 2147887 w 3560762"/>
              <a:gd name="connsiteY1" fmla="*/ 47626 h 293688"/>
              <a:gd name="connsiteX2" fmla="*/ 1392237 w 3560762"/>
              <a:gd name="connsiteY2" fmla="*/ 258763 h 293688"/>
              <a:gd name="connsiteX3" fmla="*/ 846137 w 3560762"/>
              <a:gd name="connsiteY3" fmla="*/ 236538 h 293688"/>
              <a:gd name="connsiteX4" fmla="*/ 0 w 3560762"/>
              <a:gd name="connsiteY4" fmla="*/ 293688 h 293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0762" h="293688">
                <a:moveTo>
                  <a:pt x="3560762" y="0"/>
                </a:moveTo>
                <a:cubicBezTo>
                  <a:pt x="3175529" y="0"/>
                  <a:pt x="2509308" y="4499"/>
                  <a:pt x="2147887" y="47626"/>
                </a:cubicBezTo>
                <a:cubicBezTo>
                  <a:pt x="1786466" y="90753"/>
                  <a:pt x="1609195" y="227278"/>
                  <a:pt x="1392237" y="258763"/>
                </a:cubicBezTo>
                <a:cubicBezTo>
                  <a:pt x="1175279" y="290248"/>
                  <a:pt x="1078176" y="230717"/>
                  <a:pt x="846137" y="236538"/>
                </a:cubicBezTo>
                <a:cubicBezTo>
                  <a:pt x="614098" y="242359"/>
                  <a:pt x="334433" y="280988"/>
                  <a:pt x="0" y="293688"/>
                </a:cubicBezTo>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Tree>
    <p:extLst>
      <p:ext uri="{BB962C8B-B14F-4D97-AF65-F5344CB8AC3E}">
        <p14:creationId xmlns:p14="http://schemas.microsoft.com/office/powerpoint/2010/main" val="1291527555"/>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39" descr="Beth Horon ridge aerial from west, tb q010703102"/>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Beth-</a:t>
            </a:r>
            <a:r>
              <a:rPr lang="en-US" dirty="0" err="1"/>
              <a:t>horon</a:t>
            </a:r>
            <a:r>
              <a:rPr lang="en-US" dirty="0"/>
              <a:t> Ridge (aerial view from the west)</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1188186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49 American Colony Matson additional\Matson15k1\Crowds\Crowds for Muslim celebration at Ramleh, 1943, mat21738.jpg"/>
          <p:cNvPicPr>
            <a:picLocks noChangeAspect="1" noChangeArrowheads="1"/>
          </p:cNvPicPr>
          <p:nvPr/>
        </p:nvPicPr>
        <p:blipFill rotWithShape="1">
          <a:blip r:embed="rId3">
            <a:extLst>
              <a:ext uri="{28A0092B-C50C-407E-A947-70E740481C1C}">
                <a14:useLocalDpi xmlns:a14="http://schemas.microsoft.com/office/drawing/2010/main" val="0"/>
              </a:ext>
            </a:extLst>
          </a:blip>
          <a:srcRect l="1" r="383"/>
          <a:stretch/>
        </p:blipFill>
        <p:spPr bwMode="auto">
          <a:xfrm>
            <a:off x="0" y="360363"/>
            <a:ext cx="9144000" cy="615930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Crowds gathered for a celebration at Ramleh, 1943</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Then all the tribes of Israel came to David at Hebron</a:t>
            </a:r>
          </a:p>
        </p:txBody>
      </p:sp>
    </p:spTree>
    <p:extLst>
      <p:ext uri="{BB962C8B-B14F-4D97-AF65-F5344CB8AC3E}">
        <p14:creationId xmlns:p14="http://schemas.microsoft.com/office/powerpoint/2010/main" val="3011277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Display of olives and olive oil at </a:t>
            </a:r>
            <a:r>
              <a:rPr lang="en-US" dirty="0" err="1"/>
              <a:t>Moza</a:t>
            </a:r>
            <a:r>
              <a:rPr lang="en-US" dirty="0"/>
              <a:t> Illit</a:t>
            </a:r>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And they anointed David king over Israel</a:t>
            </a:r>
          </a:p>
        </p:txBody>
      </p:sp>
      <p:pic>
        <p:nvPicPr>
          <p:cNvPr id="6" name="Picture 5" descr="Olive oil and lamps, Moza Illit, gs080094c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0060"/>
            <a:ext cx="9144000" cy="5897880"/>
          </a:xfrm>
          <a:prstGeom prst="rect">
            <a:avLst/>
          </a:prstGeom>
        </p:spPr>
      </p:pic>
    </p:spTree>
    <p:extLst>
      <p:ext uri="{BB962C8B-B14F-4D97-AF65-F5344CB8AC3E}">
        <p14:creationId xmlns:p14="http://schemas.microsoft.com/office/powerpoint/2010/main" val="3335527048"/>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39" descr="Beth Horon ridge aerial from west, tb q010703102"/>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Beth-</a:t>
            </a:r>
            <a:r>
              <a:rPr lang="en-US" dirty="0" err="1"/>
              <a:t>horon</a:t>
            </a:r>
            <a:r>
              <a:rPr lang="en-US" dirty="0"/>
              <a:t> Ridge (aerial view from the west)</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15" name="Line 1029"/>
          <p:cNvSpPr>
            <a:spLocks noChangeShapeType="1"/>
          </p:cNvSpPr>
          <p:nvPr/>
        </p:nvSpPr>
        <p:spPr bwMode="auto">
          <a:xfrm>
            <a:off x="2667000" y="2921000"/>
            <a:ext cx="228600" cy="279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itchFamily="34" charset="0"/>
              <a:cs typeface="+mn-cs"/>
            </a:endParaRPr>
          </a:p>
        </p:txBody>
      </p:sp>
      <p:sp>
        <p:nvSpPr>
          <p:cNvPr id="16" name="Line 1030"/>
          <p:cNvSpPr>
            <a:spLocks noChangeShapeType="1"/>
          </p:cNvSpPr>
          <p:nvPr/>
        </p:nvSpPr>
        <p:spPr bwMode="auto">
          <a:xfrm>
            <a:off x="5029200" y="2362200"/>
            <a:ext cx="1524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itchFamily="34" charset="0"/>
              <a:cs typeface="+mn-cs"/>
            </a:endParaRPr>
          </a:p>
        </p:txBody>
      </p:sp>
      <p:sp>
        <p:nvSpPr>
          <p:cNvPr id="19" name="Text Box 1033"/>
          <p:cNvSpPr txBox="1">
            <a:spLocks noChangeArrowheads="1"/>
          </p:cNvSpPr>
          <p:nvPr/>
        </p:nvSpPr>
        <p:spPr bwMode="auto">
          <a:xfrm>
            <a:off x="3302000" y="2066835"/>
            <a:ext cx="213898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Upper Beth-horon</a:t>
            </a:r>
          </a:p>
        </p:txBody>
      </p:sp>
      <p:sp>
        <p:nvSpPr>
          <p:cNvPr id="20" name="Text Box 1034"/>
          <p:cNvSpPr txBox="1">
            <a:spLocks noChangeArrowheads="1"/>
          </p:cNvSpPr>
          <p:nvPr/>
        </p:nvSpPr>
        <p:spPr bwMode="auto">
          <a:xfrm>
            <a:off x="655205" y="2549435"/>
            <a:ext cx="212609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FFFFFF"/>
                </a:solidFill>
                <a:effectLst>
                  <a:glow rad="76200">
                    <a:srgbClr val="000000">
                      <a:alpha val="60000"/>
                    </a:srgbClr>
                  </a:glow>
                </a:effectLst>
                <a:uLnTx/>
                <a:uFillTx/>
                <a:latin typeface="Calibri" pitchFamily="34" charset="0"/>
                <a:cs typeface="Calibri" pitchFamily="34" charset="0"/>
              </a:rPr>
              <a:t>Lower Beth-</a:t>
            </a:r>
            <a:r>
              <a:rPr kumimoji="0" lang="en-US" sz="2000" b="0" i="0" u="none" strike="noStrike" kern="0" cap="none" spc="0" normalizeH="0" baseline="0" noProof="0" err="1">
                <a:ln>
                  <a:noFill/>
                </a:ln>
                <a:solidFill>
                  <a:srgbClr val="FFFFFF"/>
                </a:solidFill>
                <a:effectLst>
                  <a:glow rad="76200">
                    <a:srgbClr val="000000">
                      <a:alpha val="60000"/>
                    </a:srgbClr>
                  </a:glow>
                </a:effectLst>
                <a:uLnTx/>
                <a:uFillTx/>
                <a:latin typeface="Calibri" pitchFamily="34" charset="0"/>
                <a:cs typeface="Calibri" pitchFamily="34" charset="0"/>
              </a:rPr>
              <a:t>horon</a:t>
            </a:r>
            <a:endParaRPr kumimoji="0" lang="en-US" sz="2000" b="0" i="0" u="none" strike="noStrike" kern="0" cap="none" spc="0" normalizeH="0" baseline="0" noProof="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1" name="Line 1035"/>
          <p:cNvSpPr>
            <a:spLocks noChangeShapeType="1"/>
          </p:cNvSpPr>
          <p:nvPr/>
        </p:nvSpPr>
        <p:spPr bwMode="auto">
          <a:xfrm>
            <a:off x="8763000" y="1676400"/>
            <a:ext cx="3048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itchFamily="34" charset="0"/>
              <a:cs typeface="+mn-cs"/>
            </a:endParaRPr>
          </a:p>
        </p:txBody>
      </p:sp>
      <p:sp>
        <p:nvSpPr>
          <p:cNvPr id="22" name="Text Box 1036"/>
          <p:cNvSpPr txBox="1">
            <a:spLocks noChangeArrowheads="1"/>
          </p:cNvSpPr>
          <p:nvPr/>
        </p:nvSpPr>
        <p:spPr bwMode="auto">
          <a:xfrm>
            <a:off x="7986975" y="1276290"/>
            <a:ext cx="93807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FFFFFF"/>
                </a:solidFill>
                <a:effectLst>
                  <a:glow rad="76200">
                    <a:srgbClr val="000000">
                      <a:alpha val="60000"/>
                    </a:srgbClr>
                  </a:glow>
                </a:effectLst>
                <a:uLnTx/>
                <a:uFillTx/>
                <a:latin typeface="Calibri" pitchFamily="34" charset="0"/>
                <a:cs typeface="Calibri" pitchFamily="34" charset="0"/>
              </a:rPr>
              <a:t>Gibeon</a:t>
            </a:r>
          </a:p>
        </p:txBody>
      </p:sp>
      <p:sp>
        <p:nvSpPr>
          <p:cNvPr id="23" name="Text Box 1038"/>
          <p:cNvSpPr txBox="1">
            <a:spLocks noChangeArrowheads="1"/>
          </p:cNvSpPr>
          <p:nvPr/>
        </p:nvSpPr>
        <p:spPr bwMode="auto">
          <a:xfrm>
            <a:off x="3352299" y="5562600"/>
            <a:ext cx="906017" cy="707886"/>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err="1">
                <a:ln>
                  <a:noFill/>
                </a:ln>
                <a:solidFill>
                  <a:srgbClr val="FFFFFF"/>
                </a:solidFill>
                <a:effectLst>
                  <a:glow rad="76200">
                    <a:srgbClr val="000000">
                      <a:alpha val="60000"/>
                    </a:srgbClr>
                  </a:glow>
                </a:effectLst>
                <a:uLnTx/>
                <a:uFillTx/>
                <a:latin typeface="Calibri" pitchFamily="34" charset="0"/>
                <a:cs typeface="Calibri" pitchFamily="34" charset="0"/>
              </a:rPr>
              <a:t>Aijalon</a:t>
            </a:r>
            <a:endParaRPr kumimoji="0" lang="en-US" sz="2000" b="0" i="0" u="none" strike="noStrike" kern="0" cap="none" spc="0" normalizeH="0" baseline="0" noProof="0">
              <a:ln>
                <a:noFill/>
              </a:ln>
              <a:solidFill>
                <a:srgbClr val="FFFFFF"/>
              </a:solidFill>
              <a:effectLst>
                <a:glow rad="76200">
                  <a:srgbClr val="000000">
                    <a:alpha val="60000"/>
                  </a:srgbClr>
                </a:glow>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FFFFFF"/>
                </a:solidFill>
                <a:effectLst>
                  <a:glow rad="76200">
                    <a:srgbClr val="000000">
                      <a:alpha val="60000"/>
                    </a:srgbClr>
                  </a:glow>
                </a:effectLst>
                <a:uLnTx/>
                <a:uFillTx/>
                <a:latin typeface="Calibri" pitchFamily="34" charset="0"/>
                <a:cs typeface="Calibri" pitchFamily="34" charset="0"/>
              </a:rPr>
              <a:t>Valley</a:t>
            </a:r>
          </a:p>
        </p:txBody>
      </p:sp>
      <p:sp>
        <p:nvSpPr>
          <p:cNvPr id="6" name="Freeform 5"/>
          <p:cNvSpPr/>
          <p:nvPr/>
        </p:nvSpPr>
        <p:spPr>
          <a:xfrm>
            <a:off x="3287198" y="2296024"/>
            <a:ext cx="5850450" cy="4034926"/>
          </a:xfrm>
          <a:custGeom>
            <a:avLst/>
            <a:gdLst>
              <a:gd name="connsiteX0" fmla="*/ 5702300 w 5702300"/>
              <a:gd name="connsiteY0" fmla="*/ 25400 h 3327400"/>
              <a:gd name="connsiteX1" fmla="*/ 4953000 w 5702300"/>
              <a:gd name="connsiteY1" fmla="*/ 0 h 3327400"/>
              <a:gd name="connsiteX2" fmla="*/ 3695700 w 5702300"/>
              <a:gd name="connsiteY2" fmla="*/ 114300 h 3327400"/>
              <a:gd name="connsiteX3" fmla="*/ 3302000 w 5702300"/>
              <a:gd name="connsiteY3" fmla="*/ 406400 h 3327400"/>
              <a:gd name="connsiteX4" fmla="*/ 2235200 w 5702300"/>
              <a:gd name="connsiteY4" fmla="*/ 444500 h 3327400"/>
              <a:gd name="connsiteX5" fmla="*/ 1778000 w 5702300"/>
              <a:gd name="connsiteY5" fmla="*/ 482600 h 3327400"/>
              <a:gd name="connsiteX6" fmla="*/ 1092200 w 5702300"/>
              <a:gd name="connsiteY6" fmla="*/ 622300 h 3327400"/>
              <a:gd name="connsiteX7" fmla="*/ 520700 w 5702300"/>
              <a:gd name="connsiteY7" fmla="*/ 1028700 h 3327400"/>
              <a:gd name="connsiteX8" fmla="*/ 165100 w 5702300"/>
              <a:gd name="connsiteY8" fmla="*/ 1193800 h 3327400"/>
              <a:gd name="connsiteX9" fmla="*/ 0 w 5702300"/>
              <a:gd name="connsiteY9" fmla="*/ 1549400 h 3327400"/>
              <a:gd name="connsiteX10" fmla="*/ 1930400 w 5702300"/>
              <a:gd name="connsiteY10" fmla="*/ 2336800 h 3327400"/>
              <a:gd name="connsiteX11" fmla="*/ 4724400 w 5702300"/>
              <a:gd name="connsiteY11" fmla="*/ 3048000 h 3327400"/>
              <a:gd name="connsiteX12" fmla="*/ 5626100 w 5702300"/>
              <a:gd name="connsiteY12" fmla="*/ 3327400 h 3327400"/>
              <a:gd name="connsiteX0" fmla="*/ 5702300 w 5702300"/>
              <a:gd name="connsiteY0" fmla="*/ 25400 h 3327400"/>
              <a:gd name="connsiteX1" fmla="*/ 4953000 w 5702300"/>
              <a:gd name="connsiteY1" fmla="*/ 0 h 3327400"/>
              <a:gd name="connsiteX2" fmla="*/ 3695700 w 5702300"/>
              <a:gd name="connsiteY2" fmla="*/ 114300 h 3327400"/>
              <a:gd name="connsiteX3" fmla="*/ 3302000 w 5702300"/>
              <a:gd name="connsiteY3" fmla="*/ 406400 h 3327400"/>
              <a:gd name="connsiteX4" fmla="*/ 2235200 w 5702300"/>
              <a:gd name="connsiteY4" fmla="*/ 444500 h 3327400"/>
              <a:gd name="connsiteX5" fmla="*/ 1778000 w 5702300"/>
              <a:gd name="connsiteY5" fmla="*/ 482600 h 3327400"/>
              <a:gd name="connsiteX6" fmla="*/ 1092200 w 5702300"/>
              <a:gd name="connsiteY6" fmla="*/ 622300 h 3327400"/>
              <a:gd name="connsiteX7" fmla="*/ 520700 w 5702300"/>
              <a:gd name="connsiteY7" fmla="*/ 1028700 h 3327400"/>
              <a:gd name="connsiteX8" fmla="*/ 165100 w 5702300"/>
              <a:gd name="connsiteY8" fmla="*/ 1193800 h 3327400"/>
              <a:gd name="connsiteX9" fmla="*/ 0 w 5702300"/>
              <a:gd name="connsiteY9" fmla="*/ 1549400 h 3327400"/>
              <a:gd name="connsiteX10" fmla="*/ 1930400 w 5702300"/>
              <a:gd name="connsiteY10" fmla="*/ 2336800 h 3327400"/>
              <a:gd name="connsiteX11" fmla="*/ 4724400 w 5702300"/>
              <a:gd name="connsiteY11" fmla="*/ 3048000 h 3327400"/>
              <a:gd name="connsiteX12" fmla="*/ 5626100 w 5702300"/>
              <a:gd name="connsiteY12" fmla="*/ 3327400 h 3327400"/>
              <a:gd name="connsiteX0" fmla="*/ 5702300 w 5702300"/>
              <a:gd name="connsiteY0" fmla="*/ 25400 h 3327400"/>
              <a:gd name="connsiteX1" fmla="*/ 4953000 w 5702300"/>
              <a:gd name="connsiteY1" fmla="*/ 0 h 3327400"/>
              <a:gd name="connsiteX2" fmla="*/ 3695700 w 5702300"/>
              <a:gd name="connsiteY2" fmla="*/ 114300 h 3327400"/>
              <a:gd name="connsiteX3" fmla="*/ 3302000 w 5702300"/>
              <a:gd name="connsiteY3" fmla="*/ 406400 h 3327400"/>
              <a:gd name="connsiteX4" fmla="*/ 2235200 w 5702300"/>
              <a:gd name="connsiteY4" fmla="*/ 444500 h 3327400"/>
              <a:gd name="connsiteX5" fmla="*/ 1778000 w 5702300"/>
              <a:gd name="connsiteY5" fmla="*/ 482600 h 3327400"/>
              <a:gd name="connsiteX6" fmla="*/ 1092200 w 5702300"/>
              <a:gd name="connsiteY6" fmla="*/ 622300 h 3327400"/>
              <a:gd name="connsiteX7" fmla="*/ 520700 w 5702300"/>
              <a:gd name="connsiteY7" fmla="*/ 1028700 h 3327400"/>
              <a:gd name="connsiteX8" fmla="*/ 165100 w 5702300"/>
              <a:gd name="connsiteY8" fmla="*/ 1193800 h 3327400"/>
              <a:gd name="connsiteX9" fmla="*/ 0 w 5702300"/>
              <a:gd name="connsiteY9" fmla="*/ 1549400 h 3327400"/>
              <a:gd name="connsiteX10" fmla="*/ 1930400 w 5702300"/>
              <a:gd name="connsiteY10" fmla="*/ 2336800 h 3327400"/>
              <a:gd name="connsiteX11" fmla="*/ 4724400 w 5702300"/>
              <a:gd name="connsiteY11" fmla="*/ 3048000 h 3327400"/>
              <a:gd name="connsiteX12" fmla="*/ 5626100 w 5702300"/>
              <a:gd name="connsiteY12" fmla="*/ 3327400 h 3327400"/>
              <a:gd name="connsiteX0" fmla="*/ 5702300 w 5702300"/>
              <a:gd name="connsiteY0" fmla="*/ 25400 h 3327400"/>
              <a:gd name="connsiteX1" fmla="*/ 4953000 w 5702300"/>
              <a:gd name="connsiteY1" fmla="*/ 0 h 3327400"/>
              <a:gd name="connsiteX2" fmla="*/ 3695700 w 5702300"/>
              <a:gd name="connsiteY2" fmla="*/ 114300 h 3327400"/>
              <a:gd name="connsiteX3" fmla="*/ 3302000 w 5702300"/>
              <a:gd name="connsiteY3" fmla="*/ 406400 h 3327400"/>
              <a:gd name="connsiteX4" fmla="*/ 2235200 w 5702300"/>
              <a:gd name="connsiteY4" fmla="*/ 444500 h 3327400"/>
              <a:gd name="connsiteX5" fmla="*/ 1092200 w 5702300"/>
              <a:gd name="connsiteY5" fmla="*/ 622300 h 3327400"/>
              <a:gd name="connsiteX6" fmla="*/ 520700 w 5702300"/>
              <a:gd name="connsiteY6" fmla="*/ 1028700 h 3327400"/>
              <a:gd name="connsiteX7" fmla="*/ 165100 w 5702300"/>
              <a:gd name="connsiteY7" fmla="*/ 1193800 h 3327400"/>
              <a:gd name="connsiteX8" fmla="*/ 0 w 5702300"/>
              <a:gd name="connsiteY8" fmla="*/ 1549400 h 3327400"/>
              <a:gd name="connsiteX9" fmla="*/ 1930400 w 5702300"/>
              <a:gd name="connsiteY9" fmla="*/ 2336800 h 3327400"/>
              <a:gd name="connsiteX10" fmla="*/ 4724400 w 5702300"/>
              <a:gd name="connsiteY10" fmla="*/ 3048000 h 3327400"/>
              <a:gd name="connsiteX11" fmla="*/ 5626100 w 5702300"/>
              <a:gd name="connsiteY11" fmla="*/ 3327400 h 3327400"/>
              <a:gd name="connsiteX0" fmla="*/ 5702300 w 5702300"/>
              <a:gd name="connsiteY0" fmla="*/ 25400 h 3327400"/>
              <a:gd name="connsiteX1" fmla="*/ 4953000 w 5702300"/>
              <a:gd name="connsiteY1" fmla="*/ 0 h 3327400"/>
              <a:gd name="connsiteX2" fmla="*/ 3695700 w 5702300"/>
              <a:gd name="connsiteY2" fmla="*/ 114300 h 3327400"/>
              <a:gd name="connsiteX3" fmla="*/ 3302000 w 5702300"/>
              <a:gd name="connsiteY3" fmla="*/ 406400 h 3327400"/>
              <a:gd name="connsiteX4" fmla="*/ 2235200 w 5702300"/>
              <a:gd name="connsiteY4" fmla="*/ 444500 h 3327400"/>
              <a:gd name="connsiteX5" fmla="*/ 1092200 w 5702300"/>
              <a:gd name="connsiteY5" fmla="*/ 622300 h 3327400"/>
              <a:gd name="connsiteX6" fmla="*/ 520700 w 5702300"/>
              <a:gd name="connsiteY6" fmla="*/ 1028700 h 3327400"/>
              <a:gd name="connsiteX7" fmla="*/ 165100 w 5702300"/>
              <a:gd name="connsiteY7" fmla="*/ 1193800 h 3327400"/>
              <a:gd name="connsiteX8" fmla="*/ 0 w 5702300"/>
              <a:gd name="connsiteY8" fmla="*/ 1549400 h 3327400"/>
              <a:gd name="connsiteX9" fmla="*/ 1930400 w 5702300"/>
              <a:gd name="connsiteY9" fmla="*/ 2336800 h 3327400"/>
              <a:gd name="connsiteX10" fmla="*/ 4724400 w 5702300"/>
              <a:gd name="connsiteY10" fmla="*/ 3048000 h 3327400"/>
              <a:gd name="connsiteX11" fmla="*/ 5626100 w 5702300"/>
              <a:gd name="connsiteY11" fmla="*/ 3327400 h 3327400"/>
              <a:gd name="connsiteX0" fmla="*/ 5702300 w 5702300"/>
              <a:gd name="connsiteY0" fmla="*/ 25400 h 3327400"/>
              <a:gd name="connsiteX1" fmla="*/ 4953000 w 5702300"/>
              <a:gd name="connsiteY1" fmla="*/ 0 h 3327400"/>
              <a:gd name="connsiteX2" fmla="*/ 3695700 w 5702300"/>
              <a:gd name="connsiteY2" fmla="*/ 114300 h 3327400"/>
              <a:gd name="connsiteX3" fmla="*/ 3302000 w 5702300"/>
              <a:gd name="connsiteY3" fmla="*/ 406400 h 3327400"/>
              <a:gd name="connsiteX4" fmla="*/ 2235200 w 5702300"/>
              <a:gd name="connsiteY4" fmla="*/ 444500 h 3327400"/>
              <a:gd name="connsiteX5" fmla="*/ 1092200 w 5702300"/>
              <a:gd name="connsiteY5" fmla="*/ 622300 h 3327400"/>
              <a:gd name="connsiteX6" fmla="*/ 520700 w 5702300"/>
              <a:gd name="connsiteY6" fmla="*/ 1028700 h 3327400"/>
              <a:gd name="connsiteX7" fmla="*/ 165100 w 5702300"/>
              <a:gd name="connsiteY7" fmla="*/ 1193800 h 3327400"/>
              <a:gd name="connsiteX8" fmla="*/ 0 w 5702300"/>
              <a:gd name="connsiteY8" fmla="*/ 1549400 h 3327400"/>
              <a:gd name="connsiteX9" fmla="*/ 1930400 w 5702300"/>
              <a:gd name="connsiteY9" fmla="*/ 2336800 h 3327400"/>
              <a:gd name="connsiteX10" fmla="*/ 4724400 w 5702300"/>
              <a:gd name="connsiteY10" fmla="*/ 3048000 h 3327400"/>
              <a:gd name="connsiteX11" fmla="*/ 5626100 w 5702300"/>
              <a:gd name="connsiteY11" fmla="*/ 3327400 h 3327400"/>
              <a:gd name="connsiteX0" fmla="*/ 5702300 w 5702300"/>
              <a:gd name="connsiteY0" fmla="*/ 25400 h 3327400"/>
              <a:gd name="connsiteX1" fmla="*/ 4953000 w 5702300"/>
              <a:gd name="connsiteY1" fmla="*/ 0 h 3327400"/>
              <a:gd name="connsiteX2" fmla="*/ 3695700 w 5702300"/>
              <a:gd name="connsiteY2" fmla="*/ 114300 h 3327400"/>
              <a:gd name="connsiteX3" fmla="*/ 3302000 w 5702300"/>
              <a:gd name="connsiteY3" fmla="*/ 406400 h 3327400"/>
              <a:gd name="connsiteX4" fmla="*/ 2235200 w 5702300"/>
              <a:gd name="connsiteY4" fmla="*/ 444500 h 3327400"/>
              <a:gd name="connsiteX5" fmla="*/ 1092200 w 5702300"/>
              <a:gd name="connsiteY5" fmla="*/ 622300 h 3327400"/>
              <a:gd name="connsiteX6" fmla="*/ 520700 w 5702300"/>
              <a:gd name="connsiteY6" fmla="*/ 1028700 h 3327400"/>
              <a:gd name="connsiteX7" fmla="*/ 165100 w 5702300"/>
              <a:gd name="connsiteY7" fmla="*/ 1193800 h 3327400"/>
              <a:gd name="connsiteX8" fmla="*/ 0 w 5702300"/>
              <a:gd name="connsiteY8" fmla="*/ 1549400 h 3327400"/>
              <a:gd name="connsiteX9" fmla="*/ 1930400 w 5702300"/>
              <a:gd name="connsiteY9" fmla="*/ 2336800 h 3327400"/>
              <a:gd name="connsiteX10" fmla="*/ 4724400 w 5702300"/>
              <a:gd name="connsiteY10" fmla="*/ 3048000 h 3327400"/>
              <a:gd name="connsiteX11" fmla="*/ 5626100 w 5702300"/>
              <a:gd name="connsiteY11" fmla="*/ 3327400 h 3327400"/>
              <a:gd name="connsiteX0" fmla="*/ 5702300 w 5702300"/>
              <a:gd name="connsiteY0" fmla="*/ 25400 h 3327400"/>
              <a:gd name="connsiteX1" fmla="*/ 4953000 w 5702300"/>
              <a:gd name="connsiteY1" fmla="*/ 0 h 3327400"/>
              <a:gd name="connsiteX2" fmla="*/ 3695700 w 5702300"/>
              <a:gd name="connsiteY2" fmla="*/ 114300 h 3327400"/>
              <a:gd name="connsiteX3" fmla="*/ 3302000 w 5702300"/>
              <a:gd name="connsiteY3" fmla="*/ 406400 h 3327400"/>
              <a:gd name="connsiteX4" fmla="*/ 2235200 w 5702300"/>
              <a:gd name="connsiteY4" fmla="*/ 444500 h 3327400"/>
              <a:gd name="connsiteX5" fmla="*/ 1092200 w 5702300"/>
              <a:gd name="connsiteY5" fmla="*/ 736600 h 3327400"/>
              <a:gd name="connsiteX6" fmla="*/ 520700 w 5702300"/>
              <a:gd name="connsiteY6" fmla="*/ 1028700 h 3327400"/>
              <a:gd name="connsiteX7" fmla="*/ 165100 w 5702300"/>
              <a:gd name="connsiteY7" fmla="*/ 1193800 h 3327400"/>
              <a:gd name="connsiteX8" fmla="*/ 0 w 5702300"/>
              <a:gd name="connsiteY8" fmla="*/ 1549400 h 3327400"/>
              <a:gd name="connsiteX9" fmla="*/ 1930400 w 5702300"/>
              <a:gd name="connsiteY9" fmla="*/ 2336800 h 3327400"/>
              <a:gd name="connsiteX10" fmla="*/ 4724400 w 5702300"/>
              <a:gd name="connsiteY10" fmla="*/ 3048000 h 3327400"/>
              <a:gd name="connsiteX11" fmla="*/ 5626100 w 5702300"/>
              <a:gd name="connsiteY11" fmla="*/ 3327400 h 3327400"/>
              <a:gd name="connsiteX0" fmla="*/ 5702300 w 5702300"/>
              <a:gd name="connsiteY0" fmla="*/ 25400 h 3327400"/>
              <a:gd name="connsiteX1" fmla="*/ 4953000 w 5702300"/>
              <a:gd name="connsiteY1" fmla="*/ 0 h 3327400"/>
              <a:gd name="connsiteX2" fmla="*/ 3695700 w 5702300"/>
              <a:gd name="connsiteY2" fmla="*/ 114300 h 3327400"/>
              <a:gd name="connsiteX3" fmla="*/ 3302000 w 5702300"/>
              <a:gd name="connsiteY3" fmla="*/ 406400 h 3327400"/>
              <a:gd name="connsiteX4" fmla="*/ 2235200 w 5702300"/>
              <a:gd name="connsiteY4" fmla="*/ 444500 h 3327400"/>
              <a:gd name="connsiteX5" fmla="*/ 1092200 w 5702300"/>
              <a:gd name="connsiteY5" fmla="*/ 736600 h 3327400"/>
              <a:gd name="connsiteX6" fmla="*/ 520700 w 5702300"/>
              <a:gd name="connsiteY6" fmla="*/ 1028700 h 3327400"/>
              <a:gd name="connsiteX7" fmla="*/ 165100 w 5702300"/>
              <a:gd name="connsiteY7" fmla="*/ 1193800 h 3327400"/>
              <a:gd name="connsiteX8" fmla="*/ 0 w 5702300"/>
              <a:gd name="connsiteY8" fmla="*/ 1549400 h 3327400"/>
              <a:gd name="connsiteX9" fmla="*/ 1930400 w 5702300"/>
              <a:gd name="connsiteY9" fmla="*/ 2336800 h 3327400"/>
              <a:gd name="connsiteX10" fmla="*/ 4724400 w 5702300"/>
              <a:gd name="connsiteY10" fmla="*/ 3048000 h 3327400"/>
              <a:gd name="connsiteX11" fmla="*/ 5626100 w 5702300"/>
              <a:gd name="connsiteY11" fmla="*/ 3327400 h 3327400"/>
              <a:gd name="connsiteX0" fmla="*/ 5702300 w 5702300"/>
              <a:gd name="connsiteY0" fmla="*/ 25400 h 3327400"/>
              <a:gd name="connsiteX1" fmla="*/ 4953000 w 5702300"/>
              <a:gd name="connsiteY1" fmla="*/ 0 h 3327400"/>
              <a:gd name="connsiteX2" fmla="*/ 3695700 w 5702300"/>
              <a:gd name="connsiteY2" fmla="*/ 114300 h 3327400"/>
              <a:gd name="connsiteX3" fmla="*/ 3302000 w 5702300"/>
              <a:gd name="connsiteY3" fmla="*/ 406400 h 3327400"/>
              <a:gd name="connsiteX4" fmla="*/ 2235200 w 5702300"/>
              <a:gd name="connsiteY4" fmla="*/ 444500 h 3327400"/>
              <a:gd name="connsiteX5" fmla="*/ 1092200 w 5702300"/>
              <a:gd name="connsiteY5" fmla="*/ 736600 h 3327400"/>
              <a:gd name="connsiteX6" fmla="*/ 520700 w 5702300"/>
              <a:gd name="connsiteY6" fmla="*/ 1028700 h 3327400"/>
              <a:gd name="connsiteX7" fmla="*/ 165100 w 5702300"/>
              <a:gd name="connsiteY7" fmla="*/ 1193800 h 3327400"/>
              <a:gd name="connsiteX8" fmla="*/ 0 w 5702300"/>
              <a:gd name="connsiteY8" fmla="*/ 1549400 h 3327400"/>
              <a:gd name="connsiteX9" fmla="*/ 1930400 w 5702300"/>
              <a:gd name="connsiteY9" fmla="*/ 2336800 h 3327400"/>
              <a:gd name="connsiteX10" fmla="*/ 4724400 w 5702300"/>
              <a:gd name="connsiteY10" fmla="*/ 3048000 h 3327400"/>
              <a:gd name="connsiteX11" fmla="*/ 5626100 w 5702300"/>
              <a:gd name="connsiteY11" fmla="*/ 3327400 h 3327400"/>
              <a:gd name="connsiteX0" fmla="*/ 5813569 w 5813569"/>
              <a:gd name="connsiteY0" fmla="*/ 25400 h 3327400"/>
              <a:gd name="connsiteX1" fmla="*/ 5064269 w 5813569"/>
              <a:gd name="connsiteY1" fmla="*/ 0 h 3327400"/>
              <a:gd name="connsiteX2" fmla="*/ 3806969 w 5813569"/>
              <a:gd name="connsiteY2" fmla="*/ 114300 h 3327400"/>
              <a:gd name="connsiteX3" fmla="*/ 3413269 w 5813569"/>
              <a:gd name="connsiteY3" fmla="*/ 406400 h 3327400"/>
              <a:gd name="connsiteX4" fmla="*/ 2346469 w 5813569"/>
              <a:gd name="connsiteY4" fmla="*/ 444500 h 3327400"/>
              <a:gd name="connsiteX5" fmla="*/ 1203469 w 5813569"/>
              <a:gd name="connsiteY5" fmla="*/ 736600 h 3327400"/>
              <a:gd name="connsiteX6" fmla="*/ 631969 w 5813569"/>
              <a:gd name="connsiteY6" fmla="*/ 1028700 h 3327400"/>
              <a:gd name="connsiteX7" fmla="*/ 276369 w 5813569"/>
              <a:gd name="connsiteY7" fmla="*/ 1193800 h 3327400"/>
              <a:gd name="connsiteX8" fmla="*/ 111269 w 5813569"/>
              <a:gd name="connsiteY8" fmla="*/ 1549400 h 3327400"/>
              <a:gd name="connsiteX9" fmla="*/ 2041669 w 5813569"/>
              <a:gd name="connsiteY9" fmla="*/ 2336800 h 3327400"/>
              <a:gd name="connsiteX10" fmla="*/ 4835669 w 5813569"/>
              <a:gd name="connsiteY10" fmla="*/ 3048000 h 3327400"/>
              <a:gd name="connsiteX11" fmla="*/ 5737369 w 5813569"/>
              <a:gd name="connsiteY11" fmla="*/ 3327400 h 3327400"/>
              <a:gd name="connsiteX0" fmla="*/ 5813569 w 5813569"/>
              <a:gd name="connsiteY0" fmla="*/ 25400 h 3327400"/>
              <a:gd name="connsiteX1" fmla="*/ 5064269 w 5813569"/>
              <a:gd name="connsiteY1" fmla="*/ 0 h 3327400"/>
              <a:gd name="connsiteX2" fmla="*/ 3806969 w 5813569"/>
              <a:gd name="connsiteY2" fmla="*/ 114300 h 3327400"/>
              <a:gd name="connsiteX3" fmla="*/ 3413269 w 5813569"/>
              <a:gd name="connsiteY3" fmla="*/ 406400 h 3327400"/>
              <a:gd name="connsiteX4" fmla="*/ 2346469 w 5813569"/>
              <a:gd name="connsiteY4" fmla="*/ 444500 h 3327400"/>
              <a:gd name="connsiteX5" fmla="*/ 1203469 w 5813569"/>
              <a:gd name="connsiteY5" fmla="*/ 736600 h 3327400"/>
              <a:gd name="connsiteX6" fmla="*/ 276369 w 5813569"/>
              <a:gd name="connsiteY6" fmla="*/ 1193800 h 3327400"/>
              <a:gd name="connsiteX7" fmla="*/ 111269 w 5813569"/>
              <a:gd name="connsiteY7" fmla="*/ 1549400 h 3327400"/>
              <a:gd name="connsiteX8" fmla="*/ 2041669 w 5813569"/>
              <a:gd name="connsiteY8" fmla="*/ 2336800 h 3327400"/>
              <a:gd name="connsiteX9" fmla="*/ 4835669 w 5813569"/>
              <a:gd name="connsiteY9" fmla="*/ 3048000 h 3327400"/>
              <a:gd name="connsiteX10" fmla="*/ 5737369 w 5813569"/>
              <a:gd name="connsiteY10" fmla="*/ 3327400 h 3327400"/>
              <a:gd name="connsiteX0" fmla="*/ 5835548 w 5835548"/>
              <a:gd name="connsiteY0" fmla="*/ 25400 h 3327400"/>
              <a:gd name="connsiteX1" fmla="*/ 5086248 w 5835548"/>
              <a:gd name="connsiteY1" fmla="*/ 0 h 3327400"/>
              <a:gd name="connsiteX2" fmla="*/ 3828948 w 5835548"/>
              <a:gd name="connsiteY2" fmla="*/ 114300 h 3327400"/>
              <a:gd name="connsiteX3" fmla="*/ 3435248 w 5835548"/>
              <a:gd name="connsiteY3" fmla="*/ 406400 h 3327400"/>
              <a:gd name="connsiteX4" fmla="*/ 2368448 w 5835548"/>
              <a:gd name="connsiteY4" fmla="*/ 444500 h 3327400"/>
              <a:gd name="connsiteX5" fmla="*/ 1225448 w 5835548"/>
              <a:gd name="connsiteY5" fmla="*/ 736600 h 3327400"/>
              <a:gd name="connsiteX6" fmla="*/ 298348 w 5835548"/>
              <a:gd name="connsiteY6" fmla="*/ 1193800 h 3327400"/>
              <a:gd name="connsiteX7" fmla="*/ 133248 w 5835548"/>
              <a:gd name="connsiteY7" fmla="*/ 1549400 h 3327400"/>
              <a:gd name="connsiteX8" fmla="*/ 2063648 w 5835548"/>
              <a:gd name="connsiteY8" fmla="*/ 2336800 h 3327400"/>
              <a:gd name="connsiteX9" fmla="*/ 4857648 w 5835548"/>
              <a:gd name="connsiteY9" fmla="*/ 3048000 h 3327400"/>
              <a:gd name="connsiteX10" fmla="*/ 5759348 w 5835548"/>
              <a:gd name="connsiteY10" fmla="*/ 3327400 h 3327400"/>
              <a:gd name="connsiteX0" fmla="*/ 5718916 w 5718916"/>
              <a:gd name="connsiteY0" fmla="*/ 25400 h 3327400"/>
              <a:gd name="connsiteX1" fmla="*/ 4969616 w 5718916"/>
              <a:gd name="connsiteY1" fmla="*/ 0 h 3327400"/>
              <a:gd name="connsiteX2" fmla="*/ 3712316 w 5718916"/>
              <a:gd name="connsiteY2" fmla="*/ 114300 h 3327400"/>
              <a:gd name="connsiteX3" fmla="*/ 3318616 w 5718916"/>
              <a:gd name="connsiteY3" fmla="*/ 406400 h 3327400"/>
              <a:gd name="connsiteX4" fmla="*/ 2251816 w 5718916"/>
              <a:gd name="connsiteY4" fmla="*/ 444500 h 3327400"/>
              <a:gd name="connsiteX5" fmla="*/ 1108816 w 5718916"/>
              <a:gd name="connsiteY5" fmla="*/ 736600 h 3327400"/>
              <a:gd name="connsiteX6" fmla="*/ 1024678 w 5718916"/>
              <a:gd name="connsiteY6" fmla="*/ 1074737 h 3327400"/>
              <a:gd name="connsiteX7" fmla="*/ 16616 w 5718916"/>
              <a:gd name="connsiteY7" fmla="*/ 1549400 h 3327400"/>
              <a:gd name="connsiteX8" fmla="*/ 1947016 w 5718916"/>
              <a:gd name="connsiteY8" fmla="*/ 2336800 h 3327400"/>
              <a:gd name="connsiteX9" fmla="*/ 4741016 w 5718916"/>
              <a:gd name="connsiteY9" fmla="*/ 3048000 h 3327400"/>
              <a:gd name="connsiteX10" fmla="*/ 5642716 w 5718916"/>
              <a:gd name="connsiteY10" fmla="*/ 3327400 h 3327400"/>
              <a:gd name="connsiteX0" fmla="*/ 5719023 w 5719023"/>
              <a:gd name="connsiteY0" fmla="*/ 25400 h 3327400"/>
              <a:gd name="connsiteX1" fmla="*/ 4969723 w 5719023"/>
              <a:gd name="connsiteY1" fmla="*/ 0 h 3327400"/>
              <a:gd name="connsiteX2" fmla="*/ 3712423 w 5719023"/>
              <a:gd name="connsiteY2" fmla="*/ 114300 h 3327400"/>
              <a:gd name="connsiteX3" fmla="*/ 3318723 w 5719023"/>
              <a:gd name="connsiteY3" fmla="*/ 406400 h 3327400"/>
              <a:gd name="connsiteX4" fmla="*/ 2251923 w 5719023"/>
              <a:gd name="connsiteY4" fmla="*/ 444500 h 3327400"/>
              <a:gd name="connsiteX5" fmla="*/ 1280373 w 5719023"/>
              <a:gd name="connsiteY5" fmla="*/ 674688 h 3327400"/>
              <a:gd name="connsiteX6" fmla="*/ 1024785 w 5719023"/>
              <a:gd name="connsiteY6" fmla="*/ 1074737 h 3327400"/>
              <a:gd name="connsiteX7" fmla="*/ 16723 w 5719023"/>
              <a:gd name="connsiteY7" fmla="*/ 1549400 h 3327400"/>
              <a:gd name="connsiteX8" fmla="*/ 1947123 w 5719023"/>
              <a:gd name="connsiteY8" fmla="*/ 2336800 h 3327400"/>
              <a:gd name="connsiteX9" fmla="*/ 4741123 w 5719023"/>
              <a:gd name="connsiteY9" fmla="*/ 3048000 h 3327400"/>
              <a:gd name="connsiteX10" fmla="*/ 5642823 w 5719023"/>
              <a:gd name="connsiteY10" fmla="*/ 3327400 h 3327400"/>
              <a:gd name="connsiteX0" fmla="*/ 5713199 w 5713199"/>
              <a:gd name="connsiteY0" fmla="*/ 25400 h 3327400"/>
              <a:gd name="connsiteX1" fmla="*/ 4963899 w 5713199"/>
              <a:gd name="connsiteY1" fmla="*/ 0 h 3327400"/>
              <a:gd name="connsiteX2" fmla="*/ 3706599 w 5713199"/>
              <a:gd name="connsiteY2" fmla="*/ 114300 h 3327400"/>
              <a:gd name="connsiteX3" fmla="*/ 3312899 w 5713199"/>
              <a:gd name="connsiteY3" fmla="*/ 406400 h 3327400"/>
              <a:gd name="connsiteX4" fmla="*/ 2246099 w 5713199"/>
              <a:gd name="connsiteY4" fmla="*/ 444500 h 3327400"/>
              <a:gd name="connsiteX5" fmla="*/ 1274549 w 5713199"/>
              <a:gd name="connsiteY5" fmla="*/ 674688 h 3327400"/>
              <a:gd name="connsiteX6" fmla="*/ 1161836 w 5713199"/>
              <a:gd name="connsiteY6" fmla="*/ 1017587 h 3327400"/>
              <a:gd name="connsiteX7" fmla="*/ 10899 w 5713199"/>
              <a:gd name="connsiteY7" fmla="*/ 1549400 h 3327400"/>
              <a:gd name="connsiteX8" fmla="*/ 1941299 w 5713199"/>
              <a:gd name="connsiteY8" fmla="*/ 2336800 h 3327400"/>
              <a:gd name="connsiteX9" fmla="*/ 4735299 w 5713199"/>
              <a:gd name="connsiteY9" fmla="*/ 3048000 h 3327400"/>
              <a:gd name="connsiteX10" fmla="*/ 5636999 w 5713199"/>
              <a:gd name="connsiteY10" fmla="*/ 3327400 h 3327400"/>
              <a:gd name="connsiteX0" fmla="*/ 5713199 w 5713199"/>
              <a:gd name="connsiteY0" fmla="*/ 25400 h 3327400"/>
              <a:gd name="connsiteX1" fmla="*/ 4963899 w 5713199"/>
              <a:gd name="connsiteY1" fmla="*/ 0 h 3327400"/>
              <a:gd name="connsiteX2" fmla="*/ 3706599 w 5713199"/>
              <a:gd name="connsiteY2" fmla="*/ 114300 h 3327400"/>
              <a:gd name="connsiteX3" fmla="*/ 3284324 w 5713199"/>
              <a:gd name="connsiteY3" fmla="*/ 387350 h 3327400"/>
              <a:gd name="connsiteX4" fmla="*/ 2246099 w 5713199"/>
              <a:gd name="connsiteY4" fmla="*/ 444500 h 3327400"/>
              <a:gd name="connsiteX5" fmla="*/ 1274549 w 5713199"/>
              <a:gd name="connsiteY5" fmla="*/ 674688 h 3327400"/>
              <a:gd name="connsiteX6" fmla="*/ 1161836 w 5713199"/>
              <a:gd name="connsiteY6" fmla="*/ 1017587 h 3327400"/>
              <a:gd name="connsiteX7" fmla="*/ 10899 w 5713199"/>
              <a:gd name="connsiteY7" fmla="*/ 1549400 h 3327400"/>
              <a:gd name="connsiteX8" fmla="*/ 1941299 w 5713199"/>
              <a:gd name="connsiteY8" fmla="*/ 2336800 h 3327400"/>
              <a:gd name="connsiteX9" fmla="*/ 4735299 w 5713199"/>
              <a:gd name="connsiteY9" fmla="*/ 3048000 h 3327400"/>
              <a:gd name="connsiteX10" fmla="*/ 5636999 w 5713199"/>
              <a:gd name="connsiteY10" fmla="*/ 3327400 h 3327400"/>
              <a:gd name="connsiteX0" fmla="*/ 5713199 w 5713199"/>
              <a:gd name="connsiteY0" fmla="*/ 25400 h 3327400"/>
              <a:gd name="connsiteX1" fmla="*/ 4963899 w 5713199"/>
              <a:gd name="connsiteY1" fmla="*/ 0 h 3327400"/>
              <a:gd name="connsiteX2" fmla="*/ 3706599 w 5713199"/>
              <a:gd name="connsiteY2" fmla="*/ 114300 h 3327400"/>
              <a:gd name="connsiteX3" fmla="*/ 3284324 w 5713199"/>
              <a:gd name="connsiteY3" fmla="*/ 387350 h 3327400"/>
              <a:gd name="connsiteX4" fmla="*/ 2246099 w 5713199"/>
              <a:gd name="connsiteY4" fmla="*/ 444500 h 3327400"/>
              <a:gd name="connsiteX5" fmla="*/ 1274549 w 5713199"/>
              <a:gd name="connsiteY5" fmla="*/ 674688 h 3327400"/>
              <a:gd name="connsiteX6" fmla="*/ 1161836 w 5713199"/>
              <a:gd name="connsiteY6" fmla="*/ 1017587 h 3327400"/>
              <a:gd name="connsiteX7" fmla="*/ 10899 w 5713199"/>
              <a:gd name="connsiteY7" fmla="*/ 1549400 h 3327400"/>
              <a:gd name="connsiteX8" fmla="*/ 1941299 w 5713199"/>
              <a:gd name="connsiteY8" fmla="*/ 2336800 h 3327400"/>
              <a:gd name="connsiteX9" fmla="*/ 4735299 w 5713199"/>
              <a:gd name="connsiteY9" fmla="*/ 3048000 h 3327400"/>
              <a:gd name="connsiteX10" fmla="*/ 5636999 w 5713199"/>
              <a:gd name="connsiteY10" fmla="*/ 3327400 h 3327400"/>
              <a:gd name="connsiteX0" fmla="*/ 5717100 w 5717100"/>
              <a:gd name="connsiteY0" fmla="*/ 25400 h 3327400"/>
              <a:gd name="connsiteX1" fmla="*/ 4967800 w 5717100"/>
              <a:gd name="connsiteY1" fmla="*/ 0 h 3327400"/>
              <a:gd name="connsiteX2" fmla="*/ 3710500 w 5717100"/>
              <a:gd name="connsiteY2" fmla="*/ 114300 h 3327400"/>
              <a:gd name="connsiteX3" fmla="*/ 3288225 w 5717100"/>
              <a:gd name="connsiteY3" fmla="*/ 387350 h 3327400"/>
              <a:gd name="connsiteX4" fmla="*/ 2250000 w 5717100"/>
              <a:gd name="connsiteY4" fmla="*/ 444500 h 3327400"/>
              <a:gd name="connsiteX5" fmla="*/ 1278450 w 5717100"/>
              <a:gd name="connsiteY5" fmla="*/ 674688 h 3327400"/>
              <a:gd name="connsiteX6" fmla="*/ 1165737 w 5717100"/>
              <a:gd name="connsiteY6" fmla="*/ 1017587 h 3327400"/>
              <a:gd name="connsiteX7" fmla="*/ 14800 w 5717100"/>
              <a:gd name="connsiteY7" fmla="*/ 1549400 h 3327400"/>
              <a:gd name="connsiteX8" fmla="*/ 2089980 w 5717100"/>
              <a:gd name="connsiteY8" fmla="*/ 2207260 h 3327400"/>
              <a:gd name="connsiteX9" fmla="*/ 4739200 w 5717100"/>
              <a:gd name="connsiteY9" fmla="*/ 3048000 h 3327400"/>
              <a:gd name="connsiteX10" fmla="*/ 5640900 w 5717100"/>
              <a:gd name="connsiteY10" fmla="*/ 3327400 h 3327400"/>
              <a:gd name="connsiteX0" fmla="*/ 5717100 w 5717100"/>
              <a:gd name="connsiteY0" fmla="*/ 25400 h 3327400"/>
              <a:gd name="connsiteX1" fmla="*/ 4967800 w 5717100"/>
              <a:gd name="connsiteY1" fmla="*/ 0 h 3327400"/>
              <a:gd name="connsiteX2" fmla="*/ 3710500 w 5717100"/>
              <a:gd name="connsiteY2" fmla="*/ 114300 h 3327400"/>
              <a:gd name="connsiteX3" fmla="*/ 3288225 w 5717100"/>
              <a:gd name="connsiteY3" fmla="*/ 387350 h 3327400"/>
              <a:gd name="connsiteX4" fmla="*/ 2250000 w 5717100"/>
              <a:gd name="connsiteY4" fmla="*/ 444500 h 3327400"/>
              <a:gd name="connsiteX5" fmla="*/ 1278450 w 5717100"/>
              <a:gd name="connsiteY5" fmla="*/ 674688 h 3327400"/>
              <a:gd name="connsiteX6" fmla="*/ 1165737 w 5717100"/>
              <a:gd name="connsiteY6" fmla="*/ 1017587 h 3327400"/>
              <a:gd name="connsiteX7" fmla="*/ 14800 w 5717100"/>
              <a:gd name="connsiteY7" fmla="*/ 1549400 h 3327400"/>
              <a:gd name="connsiteX8" fmla="*/ 2089980 w 5717100"/>
              <a:gd name="connsiteY8" fmla="*/ 2207260 h 3327400"/>
              <a:gd name="connsiteX9" fmla="*/ 4739200 w 5717100"/>
              <a:gd name="connsiteY9" fmla="*/ 3048000 h 3327400"/>
              <a:gd name="connsiteX10" fmla="*/ 5640900 w 5717100"/>
              <a:gd name="connsiteY10" fmla="*/ 3327400 h 3327400"/>
              <a:gd name="connsiteX0" fmla="*/ 5717100 w 5717100"/>
              <a:gd name="connsiteY0" fmla="*/ 25400 h 3327400"/>
              <a:gd name="connsiteX1" fmla="*/ 4967800 w 5717100"/>
              <a:gd name="connsiteY1" fmla="*/ 0 h 3327400"/>
              <a:gd name="connsiteX2" fmla="*/ 3710500 w 5717100"/>
              <a:gd name="connsiteY2" fmla="*/ 114300 h 3327400"/>
              <a:gd name="connsiteX3" fmla="*/ 3288225 w 5717100"/>
              <a:gd name="connsiteY3" fmla="*/ 387350 h 3327400"/>
              <a:gd name="connsiteX4" fmla="*/ 2250000 w 5717100"/>
              <a:gd name="connsiteY4" fmla="*/ 444500 h 3327400"/>
              <a:gd name="connsiteX5" fmla="*/ 1278450 w 5717100"/>
              <a:gd name="connsiteY5" fmla="*/ 674688 h 3327400"/>
              <a:gd name="connsiteX6" fmla="*/ 1165737 w 5717100"/>
              <a:gd name="connsiteY6" fmla="*/ 1017587 h 3327400"/>
              <a:gd name="connsiteX7" fmla="*/ 14800 w 5717100"/>
              <a:gd name="connsiteY7" fmla="*/ 1549400 h 3327400"/>
              <a:gd name="connsiteX8" fmla="*/ 2089980 w 5717100"/>
              <a:gd name="connsiteY8" fmla="*/ 2207260 h 3327400"/>
              <a:gd name="connsiteX9" fmla="*/ 4739200 w 5717100"/>
              <a:gd name="connsiteY9" fmla="*/ 3048000 h 3327400"/>
              <a:gd name="connsiteX10" fmla="*/ 5640900 w 5717100"/>
              <a:gd name="connsiteY10" fmla="*/ 3327400 h 3327400"/>
              <a:gd name="connsiteX0" fmla="*/ 5717100 w 5717100"/>
              <a:gd name="connsiteY0" fmla="*/ 25400 h 3327400"/>
              <a:gd name="connsiteX1" fmla="*/ 4967800 w 5717100"/>
              <a:gd name="connsiteY1" fmla="*/ 0 h 3327400"/>
              <a:gd name="connsiteX2" fmla="*/ 3710500 w 5717100"/>
              <a:gd name="connsiteY2" fmla="*/ 114300 h 3327400"/>
              <a:gd name="connsiteX3" fmla="*/ 3288225 w 5717100"/>
              <a:gd name="connsiteY3" fmla="*/ 387350 h 3327400"/>
              <a:gd name="connsiteX4" fmla="*/ 2250000 w 5717100"/>
              <a:gd name="connsiteY4" fmla="*/ 444500 h 3327400"/>
              <a:gd name="connsiteX5" fmla="*/ 1278450 w 5717100"/>
              <a:gd name="connsiteY5" fmla="*/ 674688 h 3327400"/>
              <a:gd name="connsiteX6" fmla="*/ 1165737 w 5717100"/>
              <a:gd name="connsiteY6" fmla="*/ 1017587 h 3327400"/>
              <a:gd name="connsiteX7" fmla="*/ 14800 w 5717100"/>
              <a:gd name="connsiteY7" fmla="*/ 1549400 h 3327400"/>
              <a:gd name="connsiteX8" fmla="*/ 2089980 w 5717100"/>
              <a:gd name="connsiteY8" fmla="*/ 2207260 h 3327400"/>
              <a:gd name="connsiteX9" fmla="*/ 5640900 w 5717100"/>
              <a:gd name="connsiteY9" fmla="*/ 3327400 h 3327400"/>
              <a:gd name="connsiteX0" fmla="*/ 5717100 w 5717100"/>
              <a:gd name="connsiteY0" fmla="*/ 25400 h 3327400"/>
              <a:gd name="connsiteX1" fmla="*/ 4967800 w 5717100"/>
              <a:gd name="connsiteY1" fmla="*/ 0 h 3327400"/>
              <a:gd name="connsiteX2" fmla="*/ 3710500 w 5717100"/>
              <a:gd name="connsiteY2" fmla="*/ 114300 h 3327400"/>
              <a:gd name="connsiteX3" fmla="*/ 3288225 w 5717100"/>
              <a:gd name="connsiteY3" fmla="*/ 387350 h 3327400"/>
              <a:gd name="connsiteX4" fmla="*/ 2250000 w 5717100"/>
              <a:gd name="connsiteY4" fmla="*/ 444500 h 3327400"/>
              <a:gd name="connsiteX5" fmla="*/ 1278450 w 5717100"/>
              <a:gd name="connsiteY5" fmla="*/ 674688 h 3327400"/>
              <a:gd name="connsiteX6" fmla="*/ 1165737 w 5717100"/>
              <a:gd name="connsiteY6" fmla="*/ 1017587 h 3327400"/>
              <a:gd name="connsiteX7" fmla="*/ 14800 w 5717100"/>
              <a:gd name="connsiteY7" fmla="*/ 1549400 h 3327400"/>
              <a:gd name="connsiteX8" fmla="*/ 2089980 w 5717100"/>
              <a:gd name="connsiteY8" fmla="*/ 2207260 h 3327400"/>
              <a:gd name="connsiteX9" fmla="*/ 5640900 w 5717100"/>
              <a:gd name="connsiteY9" fmla="*/ 3327400 h 3327400"/>
              <a:gd name="connsiteX0" fmla="*/ 5717100 w 5717100"/>
              <a:gd name="connsiteY0" fmla="*/ 29284 h 3331284"/>
              <a:gd name="connsiteX1" fmla="*/ 4967800 w 5717100"/>
              <a:gd name="connsiteY1" fmla="*/ 3884 h 3331284"/>
              <a:gd name="connsiteX2" fmla="*/ 3710500 w 5717100"/>
              <a:gd name="connsiteY2" fmla="*/ 118184 h 3331284"/>
              <a:gd name="connsiteX3" fmla="*/ 3288225 w 5717100"/>
              <a:gd name="connsiteY3" fmla="*/ 391234 h 3331284"/>
              <a:gd name="connsiteX4" fmla="*/ 2250000 w 5717100"/>
              <a:gd name="connsiteY4" fmla="*/ 448384 h 3331284"/>
              <a:gd name="connsiteX5" fmla="*/ 1278450 w 5717100"/>
              <a:gd name="connsiteY5" fmla="*/ 678572 h 3331284"/>
              <a:gd name="connsiteX6" fmla="*/ 1165737 w 5717100"/>
              <a:gd name="connsiteY6" fmla="*/ 1021471 h 3331284"/>
              <a:gd name="connsiteX7" fmla="*/ 14800 w 5717100"/>
              <a:gd name="connsiteY7" fmla="*/ 1553284 h 3331284"/>
              <a:gd name="connsiteX8" fmla="*/ 2089980 w 5717100"/>
              <a:gd name="connsiteY8" fmla="*/ 2211144 h 3331284"/>
              <a:gd name="connsiteX9" fmla="*/ 5640900 w 5717100"/>
              <a:gd name="connsiteY9" fmla="*/ 3331284 h 3331284"/>
              <a:gd name="connsiteX0" fmla="*/ 5850450 w 5850450"/>
              <a:gd name="connsiteY0" fmla="*/ 37601 h 3330076"/>
              <a:gd name="connsiteX1" fmla="*/ 4967800 w 5850450"/>
              <a:gd name="connsiteY1" fmla="*/ 2676 h 3330076"/>
              <a:gd name="connsiteX2" fmla="*/ 3710500 w 5850450"/>
              <a:gd name="connsiteY2" fmla="*/ 116976 h 3330076"/>
              <a:gd name="connsiteX3" fmla="*/ 3288225 w 5850450"/>
              <a:gd name="connsiteY3" fmla="*/ 390026 h 3330076"/>
              <a:gd name="connsiteX4" fmla="*/ 2250000 w 5850450"/>
              <a:gd name="connsiteY4" fmla="*/ 447176 h 3330076"/>
              <a:gd name="connsiteX5" fmla="*/ 1278450 w 5850450"/>
              <a:gd name="connsiteY5" fmla="*/ 677364 h 3330076"/>
              <a:gd name="connsiteX6" fmla="*/ 1165737 w 5850450"/>
              <a:gd name="connsiteY6" fmla="*/ 1020263 h 3330076"/>
              <a:gd name="connsiteX7" fmla="*/ 14800 w 5850450"/>
              <a:gd name="connsiteY7" fmla="*/ 1552076 h 3330076"/>
              <a:gd name="connsiteX8" fmla="*/ 2089980 w 5850450"/>
              <a:gd name="connsiteY8" fmla="*/ 2209936 h 3330076"/>
              <a:gd name="connsiteX9" fmla="*/ 5640900 w 5850450"/>
              <a:gd name="connsiteY9" fmla="*/ 3330076 h 3330076"/>
              <a:gd name="connsiteX0" fmla="*/ 5850450 w 5850450"/>
              <a:gd name="connsiteY0" fmla="*/ 37601 h 3996826"/>
              <a:gd name="connsiteX1" fmla="*/ 4967800 w 5850450"/>
              <a:gd name="connsiteY1" fmla="*/ 2676 h 3996826"/>
              <a:gd name="connsiteX2" fmla="*/ 3710500 w 5850450"/>
              <a:gd name="connsiteY2" fmla="*/ 116976 h 3996826"/>
              <a:gd name="connsiteX3" fmla="*/ 3288225 w 5850450"/>
              <a:gd name="connsiteY3" fmla="*/ 390026 h 3996826"/>
              <a:gd name="connsiteX4" fmla="*/ 2250000 w 5850450"/>
              <a:gd name="connsiteY4" fmla="*/ 447176 h 3996826"/>
              <a:gd name="connsiteX5" fmla="*/ 1278450 w 5850450"/>
              <a:gd name="connsiteY5" fmla="*/ 677364 h 3996826"/>
              <a:gd name="connsiteX6" fmla="*/ 1165737 w 5850450"/>
              <a:gd name="connsiteY6" fmla="*/ 1020263 h 3996826"/>
              <a:gd name="connsiteX7" fmla="*/ 14800 w 5850450"/>
              <a:gd name="connsiteY7" fmla="*/ 1552076 h 3996826"/>
              <a:gd name="connsiteX8" fmla="*/ 2089980 w 5850450"/>
              <a:gd name="connsiteY8" fmla="*/ 2209936 h 3996826"/>
              <a:gd name="connsiteX9" fmla="*/ 4078800 w 5850450"/>
              <a:gd name="connsiteY9" fmla="*/ 3996826 h 3996826"/>
              <a:gd name="connsiteX0" fmla="*/ 5850450 w 5850450"/>
              <a:gd name="connsiteY0" fmla="*/ 37601 h 3996826"/>
              <a:gd name="connsiteX1" fmla="*/ 4967800 w 5850450"/>
              <a:gd name="connsiteY1" fmla="*/ 2676 h 3996826"/>
              <a:gd name="connsiteX2" fmla="*/ 3710500 w 5850450"/>
              <a:gd name="connsiteY2" fmla="*/ 116976 h 3996826"/>
              <a:gd name="connsiteX3" fmla="*/ 3288225 w 5850450"/>
              <a:gd name="connsiteY3" fmla="*/ 390026 h 3996826"/>
              <a:gd name="connsiteX4" fmla="*/ 2250000 w 5850450"/>
              <a:gd name="connsiteY4" fmla="*/ 447176 h 3996826"/>
              <a:gd name="connsiteX5" fmla="*/ 1278450 w 5850450"/>
              <a:gd name="connsiteY5" fmla="*/ 677364 h 3996826"/>
              <a:gd name="connsiteX6" fmla="*/ 1165737 w 5850450"/>
              <a:gd name="connsiteY6" fmla="*/ 1020263 h 3996826"/>
              <a:gd name="connsiteX7" fmla="*/ 14800 w 5850450"/>
              <a:gd name="connsiteY7" fmla="*/ 1552076 h 3996826"/>
              <a:gd name="connsiteX8" fmla="*/ 2089980 w 5850450"/>
              <a:gd name="connsiteY8" fmla="*/ 2209936 h 3996826"/>
              <a:gd name="connsiteX9" fmla="*/ 4078800 w 5850450"/>
              <a:gd name="connsiteY9" fmla="*/ 3996826 h 3996826"/>
              <a:gd name="connsiteX0" fmla="*/ 5850450 w 5850450"/>
              <a:gd name="connsiteY0" fmla="*/ 37601 h 3939676"/>
              <a:gd name="connsiteX1" fmla="*/ 4967800 w 5850450"/>
              <a:gd name="connsiteY1" fmla="*/ 2676 h 3939676"/>
              <a:gd name="connsiteX2" fmla="*/ 3710500 w 5850450"/>
              <a:gd name="connsiteY2" fmla="*/ 116976 h 3939676"/>
              <a:gd name="connsiteX3" fmla="*/ 3288225 w 5850450"/>
              <a:gd name="connsiteY3" fmla="*/ 390026 h 3939676"/>
              <a:gd name="connsiteX4" fmla="*/ 2250000 w 5850450"/>
              <a:gd name="connsiteY4" fmla="*/ 447176 h 3939676"/>
              <a:gd name="connsiteX5" fmla="*/ 1278450 w 5850450"/>
              <a:gd name="connsiteY5" fmla="*/ 677364 h 3939676"/>
              <a:gd name="connsiteX6" fmla="*/ 1165737 w 5850450"/>
              <a:gd name="connsiteY6" fmla="*/ 1020263 h 3939676"/>
              <a:gd name="connsiteX7" fmla="*/ 14800 w 5850450"/>
              <a:gd name="connsiteY7" fmla="*/ 1552076 h 3939676"/>
              <a:gd name="connsiteX8" fmla="*/ 2089980 w 5850450"/>
              <a:gd name="connsiteY8" fmla="*/ 2209936 h 3939676"/>
              <a:gd name="connsiteX9" fmla="*/ 3202500 w 5850450"/>
              <a:gd name="connsiteY9" fmla="*/ 3939676 h 3939676"/>
              <a:gd name="connsiteX0" fmla="*/ 5850450 w 5850450"/>
              <a:gd name="connsiteY0" fmla="*/ 37601 h 3939676"/>
              <a:gd name="connsiteX1" fmla="*/ 4967800 w 5850450"/>
              <a:gd name="connsiteY1" fmla="*/ 2676 h 3939676"/>
              <a:gd name="connsiteX2" fmla="*/ 3710500 w 5850450"/>
              <a:gd name="connsiteY2" fmla="*/ 116976 h 3939676"/>
              <a:gd name="connsiteX3" fmla="*/ 3288225 w 5850450"/>
              <a:gd name="connsiteY3" fmla="*/ 390026 h 3939676"/>
              <a:gd name="connsiteX4" fmla="*/ 2250000 w 5850450"/>
              <a:gd name="connsiteY4" fmla="*/ 447176 h 3939676"/>
              <a:gd name="connsiteX5" fmla="*/ 1278450 w 5850450"/>
              <a:gd name="connsiteY5" fmla="*/ 677364 h 3939676"/>
              <a:gd name="connsiteX6" fmla="*/ 1165737 w 5850450"/>
              <a:gd name="connsiteY6" fmla="*/ 1020263 h 3939676"/>
              <a:gd name="connsiteX7" fmla="*/ 14800 w 5850450"/>
              <a:gd name="connsiteY7" fmla="*/ 1552076 h 3939676"/>
              <a:gd name="connsiteX8" fmla="*/ 2089980 w 5850450"/>
              <a:gd name="connsiteY8" fmla="*/ 2209936 h 3939676"/>
              <a:gd name="connsiteX9" fmla="*/ 3202500 w 5850450"/>
              <a:gd name="connsiteY9" fmla="*/ 3939676 h 3939676"/>
              <a:gd name="connsiteX0" fmla="*/ 5850450 w 5850450"/>
              <a:gd name="connsiteY0" fmla="*/ 37601 h 3939676"/>
              <a:gd name="connsiteX1" fmla="*/ 4967800 w 5850450"/>
              <a:gd name="connsiteY1" fmla="*/ 2676 h 3939676"/>
              <a:gd name="connsiteX2" fmla="*/ 3710500 w 5850450"/>
              <a:gd name="connsiteY2" fmla="*/ 116976 h 3939676"/>
              <a:gd name="connsiteX3" fmla="*/ 3288225 w 5850450"/>
              <a:gd name="connsiteY3" fmla="*/ 390026 h 3939676"/>
              <a:gd name="connsiteX4" fmla="*/ 2250000 w 5850450"/>
              <a:gd name="connsiteY4" fmla="*/ 447176 h 3939676"/>
              <a:gd name="connsiteX5" fmla="*/ 1278450 w 5850450"/>
              <a:gd name="connsiteY5" fmla="*/ 677364 h 3939676"/>
              <a:gd name="connsiteX6" fmla="*/ 1165737 w 5850450"/>
              <a:gd name="connsiteY6" fmla="*/ 1020263 h 3939676"/>
              <a:gd name="connsiteX7" fmla="*/ 14800 w 5850450"/>
              <a:gd name="connsiteY7" fmla="*/ 1552076 h 3939676"/>
              <a:gd name="connsiteX8" fmla="*/ 2089980 w 5850450"/>
              <a:gd name="connsiteY8" fmla="*/ 2209936 h 3939676"/>
              <a:gd name="connsiteX9" fmla="*/ 3202500 w 5850450"/>
              <a:gd name="connsiteY9" fmla="*/ 3939676 h 3939676"/>
              <a:gd name="connsiteX0" fmla="*/ 5850450 w 5850450"/>
              <a:gd name="connsiteY0" fmla="*/ 37601 h 3939676"/>
              <a:gd name="connsiteX1" fmla="*/ 4967800 w 5850450"/>
              <a:gd name="connsiteY1" fmla="*/ 2676 h 3939676"/>
              <a:gd name="connsiteX2" fmla="*/ 3710500 w 5850450"/>
              <a:gd name="connsiteY2" fmla="*/ 116976 h 3939676"/>
              <a:gd name="connsiteX3" fmla="*/ 3288225 w 5850450"/>
              <a:gd name="connsiteY3" fmla="*/ 390026 h 3939676"/>
              <a:gd name="connsiteX4" fmla="*/ 2250000 w 5850450"/>
              <a:gd name="connsiteY4" fmla="*/ 447176 h 3939676"/>
              <a:gd name="connsiteX5" fmla="*/ 1278450 w 5850450"/>
              <a:gd name="connsiteY5" fmla="*/ 677364 h 3939676"/>
              <a:gd name="connsiteX6" fmla="*/ 1165737 w 5850450"/>
              <a:gd name="connsiteY6" fmla="*/ 1020263 h 3939676"/>
              <a:gd name="connsiteX7" fmla="*/ 14800 w 5850450"/>
              <a:gd name="connsiteY7" fmla="*/ 1552076 h 3939676"/>
              <a:gd name="connsiteX8" fmla="*/ 2089980 w 5850450"/>
              <a:gd name="connsiteY8" fmla="*/ 2209936 h 3939676"/>
              <a:gd name="connsiteX9" fmla="*/ 3202500 w 5850450"/>
              <a:gd name="connsiteY9" fmla="*/ 3939676 h 3939676"/>
              <a:gd name="connsiteX0" fmla="*/ 5850450 w 5850450"/>
              <a:gd name="connsiteY0" fmla="*/ 37601 h 4034926"/>
              <a:gd name="connsiteX1" fmla="*/ 4967800 w 5850450"/>
              <a:gd name="connsiteY1" fmla="*/ 2676 h 4034926"/>
              <a:gd name="connsiteX2" fmla="*/ 3710500 w 5850450"/>
              <a:gd name="connsiteY2" fmla="*/ 116976 h 4034926"/>
              <a:gd name="connsiteX3" fmla="*/ 3288225 w 5850450"/>
              <a:gd name="connsiteY3" fmla="*/ 390026 h 4034926"/>
              <a:gd name="connsiteX4" fmla="*/ 2250000 w 5850450"/>
              <a:gd name="connsiteY4" fmla="*/ 447176 h 4034926"/>
              <a:gd name="connsiteX5" fmla="*/ 1278450 w 5850450"/>
              <a:gd name="connsiteY5" fmla="*/ 677364 h 4034926"/>
              <a:gd name="connsiteX6" fmla="*/ 1165737 w 5850450"/>
              <a:gd name="connsiteY6" fmla="*/ 1020263 h 4034926"/>
              <a:gd name="connsiteX7" fmla="*/ 14800 w 5850450"/>
              <a:gd name="connsiteY7" fmla="*/ 1552076 h 4034926"/>
              <a:gd name="connsiteX8" fmla="*/ 2089980 w 5850450"/>
              <a:gd name="connsiteY8" fmla="*/ 2209936 h 4034926"/>
              <a:gd name="connsiteX9" fmla="*/ 2954850 w 5850450"/>
              <a:gd name="connsiteY9" fmla="*/ 4034926 h 403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50450" h="4034926">
                <a:moveTo>
                  <a:pt x="5850450" y="37601"/>
                </a:moveTo>
                <a:cubicBezTo>
                  <a:pt x="5600683" y="29134"/>
                  <a:pt x="5324458" y="-10553"/>
                  <a:pt x="4967800" y="2676"/>
                </a:cubicBezTo>
                <a:cubicBezTo>
                  <a:pt x="4611142" y="15905"/>
                  <a:pt x="3990429" y="52418"/>
                  <a:pt x="3710500" y="116976"/>
                </a:cubicBezTo>
                <a:cubicBezTo>
                  <a:pt x="3430571" y="181534"/>
                  <a:pt x="3531641" y="334993"/>
                  <a:pt x="3288225" y="390026"/>
                </a:cubicBezTo>
                <a:cubicBezTo>
                  <a:pt x="3044809" y="445059"/>
                  <a:pt x="2584963" y="399286"/>
                  <a:pt x="2250000" y="447176"/>
                </a:cubicBezTo>
                <a:cubicBezTo>
                  <a:pt x="1915038" y="495066"/>
                  <a:pt x="1459161" y="581850"/>
                  <a:pt x="1278450" y="677364"/>
                </a:cubicBezTo>
                <a:cubicBezTo>
                  <a:pt x="1097740" y="772879"/>
                  <a:pt x="1376345" y="874478"/>
                  <a:pt x="1165737" y="1020263"/>
                </a:cubicBezTo>
                <a:cubicBezTo>
                  <a:pt x="955129" y="1166048"/>
                  <a:pt x="-139241" y="1353797"/>
                  <a:pt x="14800" y="1552076"/>
                </a:cubicBezTo>
                <a:cubicBezTo>
                  <a:pt x="168841" y="1750355"/>
                  <a:pt x="1152297" y="1913603"/>
                  <a:pt x="2089980" y="2209936"/>
                </a:cubicBezTo>
                <a:cubicBezTo>
                  <a:pt x="3273620" y="2583316"/>
                  <a:pt x="3177100" y="3661546"/>
                  <a:pt x="2954850" y="4034926"/>
                </a:cubicBezTo>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14" name="Line 1035"/>
          <p:cNvSpPr>
            <a:spLocks noChangeShapeType="1"/>
          </p:cNvSpPr>
          <p:nvPr/>
        </p:nvSpPr>
        <p:spPr bwMode="auto">
          <a:xfrm flipH="1">
            <a:off x="6565839" y="5949890"/>
            <a:ext cx="381000" cy="381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7" name="Text Box 1036"/>
          <p:cNvSpPr txBox="1">
            <a:spLocks noChangeArrowheads="1"/>
          </p:cNvSpPr>
          <p:nvPr/>
        </p:nvSpPr>
        <p:spPr bwMode="auto">
          <a:xfrm>
            <a:off x="6693350" y="5516433"/>
            <a:ext cx="1072731"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to Gezer</a:t>
            </a:r>
          </a:p>
        </p:txBody>
      </p:sp>
    </p:spTree>
    <p:extLst>
      <p:ext uri="{BB962C8B-B14F-4D97-AF65-F5344CB8AC3E}">
        <p14:creationId xmlns:p14="http://schemas.microsoft.com/office/powerpoint/2010/main" val="38332782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ezer from east, tb12160124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Gezer (from the east)</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778539302"/>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4 0Adds 2012\0Schlegel drone 2015\4 Judah\Gezer\Gezer aerial from east, ws0625152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Gezer (aerial view from the east)</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485944370"/>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4 0Adds 2012\0Schlegel drone 2015\4 Judah\Gezer\Gezer aerial from east, ws0625152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Gezer (aerial view from the east)</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
        <p:nvSpPr>
          <p:cNvPr id="7" name="Line 1030"/>
          <p:cNvSpPr>
            <a:spLocks noChangeShapeType="1"/>
          </p:cNvSpPr>
          <p:nvPr/>
        </p:nvSpPr>
        <p:spPr bwMode="auto">
          <a:xfrm flipH="1">
            <a:off x="6001783" y="2222484"/>
            <a:ext cx="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itchFamily="34" charset="0"/>
              <a:cs typeface="+mn-cs"/>
            </a:endParaRPr>
          </a:p>
        </p:txBody>
      </p:sp>
      <p:sp>
        <p:nvSpPr>
          <p:cNvPr id="8" name="Text Box 1033"/>
          <p:cNvSpPr txBox="1">
            <a:spLocks noChangeArrowheads="1"/>
          </p:cNvSpPr>
          <p:nvPr/>
        </p:nvSpPr>
        <p:spPr bwMode="auto">
          <a:xfrm>
            <a:off x="5378893" y="1795984"/>
            <a:ext cx="1271502"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High place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Line 1030"/>
          <p:cNvSpPr>
            <a:spLocks noChangeShapeType="1"/>
          </p:cNvSpPr>
          <p:nvPr/>
        </p:nvSpPr>
        <p:spPr bwMode="auto">
          <a:xfrm flipH="1">
            <a:off x="3443936" y="1424954"/>
            <a:ext cx="137463" cy="38373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itchFamily="34" charset="0"/>
              <a:cs typeface="+mn-cs"/>
            </a:endParaRPr>
          </a:p>
        </p:txBody>
      </p:sp>
      <p:sp>
        <p:nvSpPr>
          <p:cNvPr id="10" name="Text Box 1033"/>
          <p:cNvSpPr txBox="1">
            <a:spLocks noChangeArrowheads="1"/>
          </p:cNvSpPr>
          <p:nvPr/>
        </p:nvSpPr>
        <p:spPr bwMode="auto">
          <a:xfrm>
            <a:off x="3042617" y="1024844"/>
            <a:ext cx="222208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Middle Bronze gate</a:t>
            </a:r>
          </a:p>
        </p:txBody>
      </p:sp>
      <p:sp>
        <p:nvSpPr>
          <p:cNvPr id="11" name="Line 1030"/>
          <p:cNvSpPr>
            <a:spLocks noChangeShapeType="1"/>
          </p:cNvSpPr>
          <p:nvPr/>
        </p:nvSpPr>
        <p:spPr bwMode="auto">
          <a:xfrm>
            <a:off x="3962400" y="2971800"/>
            <a:ext cx="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itchFamily="34" charset="0"/>
              <a:cs typeface="+mn-cs"/>
            </a:endParaRPr>
          </a:p>
        </p:txBody>
      </p:sp>
      <p:sp>
        <p:nvSpPr>
          <p:cNvPr id="12" name="Text Box 1033"/>
          <p:cNvSpPr txBox="1">
            <a:spLocks noChangeArrowheads="1"/>
          </p:cNvSpPr>
          <p:nvPr/>
        </p:nvSpPr>
        <p:spPr bwMode="auto">
          <a:xfrm>
            <a:off x="3175140" y="2571690"/>
            <a:ext cx="1579278"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Iron Age gate</a:t>
            </a:r>
          </a:p>
        </p:txBody>
      </p:sp>
    </p:spTree>
    <p:extLst>
      <p:ext uri="{BB962C8B-B14F-4D97-AF65-F5344CB8AC3E}">
        <p14:creationId xmlns:p14="http://schemas.microsoft.com/office/powerpoint/2010/main" val="1715739700"/>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3854B781-8C44-4E40-A2E9-D210C55D96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4028"/>
            <a:ext cx="9144000" cy="6409944"/>
          </a:xfrm>
          <a:prstGeom prst="rect">
            <a:avLst/>
          </a:prstGeom>
        </p:spPr>
      </p:pic>
      <p:sp>
        <p:nvSpPr>
          <p:cNvPr id="3" name="Text Placeholder 2"/>
          <p:cNvSpPr>
            <a:spLocks noGrp="1"/>
          </p:cNvSpPr>
          <p:nvPr>
            <p:ph type="body" sz="quarter" idx="10"/>
          </p:nvPr>
        </p:nvSpPr>
        <p:spPr/>
        <p:txBody>
          <a:bodyPr/>
          <a:lstStyle/>
          <a:p>
            <a:r>
              <a:rPr lang="en-US" dirty="0"/>
              <a:t>Gezer (aerial view from the northwest)</a:t>
            </a:r>
          </a:p>
        </p:txBody>
      </p:sp>
      <p:sp>
        <p:nvSpPr>
          <p:cNvPr id="4" name="Text Placeholder 3"/>
          <p:cNvSpPr>
            <a:spLocks noGrp="1"/>
          </p:cNvSpPr>
          <p:nvPr>
            <p:ph type="body" sz="quarter" idx="12"/>
          </p:nvPr>
        </p:nvSpPr>
        <p:spPr/>
        <p:txBody>
          <a:bodyPr/>
          <a:lstStyle/>
          <a:p>
            <a:r>
              <a:rPr lang="en-US" dirty="0"/>
              <a:t>5:25</a:t>
            </a:r>
          </a:p>
        </p:txBody>
      </p:sp>
      <p:sp>
        <p:nvSpPr>
          <p:cNvPr id="2" name="Title 1"/>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2890552531"/>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C36A0F5C-A28E-41C7-9526-03D31A2439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4028"/>
            <a:ext cx="9144000" cy="6409944"/>
          </a:xfrm>
          <a:prstGeom prst="rect">
            <a:avLst/>
          </a:prstGeom>
        </p:spPr>
      </p:pic>
      <p:sp>
        <p:nvSpPr>
          <p:cNvPr id="3" name="Text Placeholder 2"/>
          <p:cNvSpPr>
            <a:spLocks noGrp="1"/>
          </p:cNvSpPr>
          <p:nvPr>
            <p:ph type="body" sz="quarter" idx="10"/>
          </p:nvPr>
        </p:nvSpPr>
        <p:spPr/>
        <p:txBody>
          <a:bodyPr/>
          <a:lstStyle/>
          <a:p>
            <a:r>
              <a:rPr lang="en-US" dirty="0"/>
              <a:t>Gezer (aerial view from the northwest)</a:t>
            </a:r>
          </a:p>
        </p:txBody>
      </p:sp>
      <p:sp>
        <p:nvSpPr>
          <p:cNvPr id="4" name="Text Placeholder 3"/>
          <p:cNvSpPr>
            <a:spLocks noGrp="1"/>
          </p:cNvSpPr>
          <p:nvPr>
            <p:ph type="body" sz="quarter" idx="12"/>
          </p:nvPr>
        </p:nvSpPr>
        <p:spPr/>
        <p:txBody>
          <a:bodyPr/>
          <a:lstStyle/>
          <a:p>
            <a:r>
              <a:rPr lang="en-US" dirty="0"/>
              <a:t>5:25</a:t>
            </a:r>
          </a:p>
        </p:txBody>
      </p:sp>
      <p:sp>
        <p:nvSpPr>
          <p:cNvPr id="2" name="Title 1"/>
          <p:cNvSpPr>
            <a:spLocks noGrp="1"/>
          </p:cNvSpPr>
          <p:nvPr>
            <p:ph type="title"/>
          </p:nvPr>
        </p:nvSpPr>
        <p:spPr/>
        <p:txBody>
          <a:bodyPr/>
          <a:lstStyle/>
          <a:p>
            <a:r>
              <a:rPr lang="en-US" dirty="0"/>
              <a:t>David did as Yahweh commanded him, striking the Philistines from Gibeon and as far as Gezer</a:t>
            </a:r>
          </a:p>
        </p:txBody>
      </p:sp>
      <p:sp>
        <p:nvSpPr>
          <p:cNvPr id="7" name="Line 1030"/>
          <p:cNvSpPr>
            <a:spLocks noChangeShapeType="1"/>
          </p:cNvSpPr>
          <p:nvPr/>
        </p:nvSpPr>
        <p:spPr bwMode="auto">
          <a:xfrm>
            <a:off x="2984501" y="1996971"/>
            <a:ext cx="419100" cy="39469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itchFamily="34" charset="0"/>
              <a:cs typeface="+mn-cs"/>
            </a:endParaRPr>
          </a:p>
        </p:txBody>
      </p:sp>
      <p:sp>
        <p:nvSpPr>
          <p:cNvPr id="8" name="Text Box 1033"/>
          <p:cNvSpPr txBox="1">
            <a:spLocks noChangeArrowheads="1"/>
          </p:cNvSpPr>
          <p:nvPr/>
        </p:nvSpPr>
        <p:spPr bwMode="auto">
          <a:xfrm>
            <a:off x="1974817" y="1596861"/>
            <a:ext cx="1271502"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High place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Line 1030"/>
          <p:cNvSpPr>
            <a:spLocks noChangeShapeType="1"/>
          </p:cNvSpPr>
          <p:nvPr/>
        </p:nvSpPr>
        <p:spPr bwMode="auto">
          <a:xfrm flipH="1">
            <a:off x="5666019" y="2254856"/>
            <a:ext cx="137463" cy="38373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itchFamily="34" charset="0"/>
              <a:cs typeface="+mn-cs"/>
            </a:endParaRPr>
          </a:p>
        </p:txBody>
      </p:sp>
      <p:sp>
        <p:nvSpPr>
          <p:cNvPr id="10" name="Text Box 1033"/>
          <p:cNvSpPr txBox="1">
            <a:spLocks noChangeArrowheads="1"/>
          </p:cNvSpPr>
          <p:nvPr/>
        </p:nvSpPr>
        <p:spPr bwMode="auto">
          <a:xfrm>
            <a:off x="5264700" y="1854746"/>
            <a:ext cx="222208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Middle Bronze gate</a:t>
            </a:r>
          </a:p>
        </p:txBody>
      </p:sp>
      <p:sp>
        <p:nvSpPr>
          <p:cNvPr id="11" name="Line 1030"/>
          <p:cNvSpPr>
            <a:spLocks noChangeShapeType="1"/>
          </p:cNvSpPr>
          <p:nvPr/>
        </p:nvSpPr>
        <p:spPr bwMode="auto">
          <a:xfrm>
            <a:off x="4261428" y="1906620"/>
            <a:ext cx="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pitchFamily="34" charset="0"/>
              <a:cs typeface="+mn-cs"/>
            </a:endParaRPr>
          </a:p>
        </p:txBody>
      </p:sp>
      <p:sp>
        <p:nvSpPr>
          <p:cNvPr id="12" name="Text Box 1033"/>
          <p:cNvSpPr txBox="1">
            <a:spLocks noChangeArrowheads="1"/>
          </p:cNvSpPr>
          <p:nvPr/>
        </p:nvSpPr>
        <p:spPr bwMode="auto">
          <a:xfrm>
            <a:off x="3474168" y="1506510"/>
            <a:ext cx="1579278"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Iron Age gate</a:t>
            </a:r>
          </a:p>
        </p:txBody>
      </p:sp>
    </p:spTree>
    <p:extLst>
      <p:ext uri="{BB962C8B-B14F-4D97-AF65-F5344CB8AC3E}">
        <p14:creationId xmlns:p14="http://schemas.microsoft.com/office/powerpoint/2010/main" val="1289725990"/>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5BCA9BE2-C884-4049-8ED4-A9360C69B4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p:cNvSpPr>
            <a:spLocks noGrp="1"/>
          </p:cNvSpPr>
          <p:nvPr>
            <p:ph type="body" sz="quarter" idx="10"/>
          </p:nvPr>
        </p:nvSpPr>
        <p:spPr/>
        <p:txBody>
          <a:bodyPr/>
          <a:lstStyle/>
          <a:p>
            <a:r>
              <a:rPr lang="en-US" dirty="0"/>
              <a:t>Standing stones at Gezer, circa 1500 BC</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spTree>
    <p:extLst>
      <p:ext uri="{BB962C8B-B14F-4D97-AF65-F5344CB8AC3E}">
        <p14:creationId xmlns:p14="http://schemas.microsoft.com/office/powerpoint/2010/main" val="381336550"/>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Solomonic three-chambered gate at Gezer, 10th century BC</a:t>
            </a:r>
          </a:p>
        </p:txBody>
      </p:sp>
      <p:sp>
        <p:nvSpPr>
          <p:cNvPr id="3" name="Text Placeholder 2"/>
          <p:cNvSpPr>
            <a:spLocks noGrp="1"/>
          </p:cNvSpPr>
          <p:nvPr>
            <p:ph type="body" sz="quarter" idx="12"/>
          </p:nvPr>
        </p:nvSpPr>
        <p:spPr/>
        <p:txBody>
          <a:bodyPr/>
          <a:lstStyle/>
          <a:p>
            <a:r>
              <a:rPr lang="en-US" dirty="0"/>
              <a:t>5:25</a:t>
            </a:r>
          </a:p>
        </p:txBody>
      </p:sp>
      <p:sp>
        <p:nvSpPr>
          <p:cNvPr id="4" name="Title 3"/>
          <p:cNvSpPr>
            <a:spLocks noGrp="1"/>
          </p:cNvSpPr>
          <p:nvPr>
            <p:ph type="title"/>
          </p:nvPr>
        </p:nvSpPr>
        <p:spPr/>
        <p:txBody>
          <a:bodyPr/>
          <a:lstStyle/>
          <a:p>
            <a:r>
              <a:rPr lang="en-US" dirty="0"/>
              <a:t>David did as Yahweh commanded him, striking the Philistines from Gibeon and as far as Gezer</a:t>
            </a:r>
          </a:p>
        </p:txBody>
      </p:sp>
      <p:pic>
        <p:nvPicPr>
          <p:cNvPr id="8194" name="Picture 2" descr="C:\Users\Kris\Documents\Bolen\01b PLBL, PCB size\04 Judah and the Dead Sea\Shephelah-Gezer\Gezer Solomonic three-chambered gate, tbs44259009.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40000"/>
                    </a14:imgEffect>
                  </a14:imgLayer>
                </a14:imgProps>
              </a:ext>
              <a:ext uri="{28A0092B-C50C-407E-A947-70E740481C1C}">
                <a14:useLocalDpi xmlns:a14="http://schemas.microsoft.com/office/drawing/2010/main" val="0"/>
              </a:ext>
            </a:extLst>
          </a:blip>
          <a:srcRect/>
          <a:stretch>
            <a:fillRect/>
          </a:stretch>
        </p:blipFill>
        <p:spPr bwMode="auto">
          <a:xfrm>
            <a:off x="0" y="355600"/>
            <a:ext cx="9144000" cy="6145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4990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salm 23,5b Thou anointest my head with oil, mat05678.jpg"/>
          <p:cNvPicPr>
            <a:picLocks noChangeAspect="1"/>
          </p:cNvPicPr>
          <p:nvPr/>
        </p:nvPicPr>
        <p:blipFill rotWithShape="1">
          <a:blip r:embed="rId3">
            <a:extLst>
              <a:ext uri="{28A0092B-C50C-407E-A947-70E740481C1C}">
                <a14:useLocalDpi xmlns:a14="http://schemas.microsoft.com/office/drawing/2010/main" val="0"/>
              </a:ext>
            </a:extLst>
          </a:blip>
          <a:srcRect t="18164" b="17406"/>
          <a:stretch/>
        </p:blipFill>
        <p:spPr>
          <a:xfrm>
            <a:off x="537883" y="0"/>
            <a:ext cx="8068234" cy="6858000"/>
          </a:xfrm>
          <a:prstGeom prst="rect">
            <a:avLst/>
          </a:prstGeom>
        </p:spPr>
      </p:pic>
      <p:sp>
        <p:nvSpPr>
          <p:cNvPr id="2" name="Text Placeholder 1"/>
          <p:cNvSpPr>
            <a:spLocks noGrp="1"/>
          </p:cNvSpPr>
          <p:nvPr>
            <p:ph type="body" sz="quarter" idx="10"/>
          </p:nvPr>
        </p:nvSpPr>
        <p:spPr/>
        <p:txBody>
          <a:bodyPr/>
          <a:lstStyle/>
          <a:p>
            <a:r>
              <a:rPr lang="en-US" dirty="0"/>
              <a:t>Shepherd anointing sheep with oil</a:t>
            </a:r>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And they anointed David king over Israel</a:t>
            </a:r>
          </a:p>
        </p:txBody>
      </p:sp>
    </p:spTree>
    <p:extLst>
      <p:ext uri="{BB962C8B-B14F-4D97-AF65-F5344CB8AC3E}">
        <p14:creationId xmlns:p14="http://schemas.microsoft.com/office/powerpoint/2010/main" val="24926749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ordion, Middle-Late Phrygian black polished horn rhyton, adr1006028843.jpg"/>
          <p:cNvPicPr>
            <a:picLocks noChangeAspect="1"/>
          </p:cNvPicPr>
          <p:nvPr/>
        </p:nvPicPr>
        <p:blipFill rotWithShape="1">
          <a:blip r:embed="rId3" cstate="print">
            <a:extLst>
              <a:ext uri="{28A0092B-C50C-407E-A947-70E740481C1C}">
                <a14:useLocalDpi xmlns:a14="http://schemas.microsoft.com/office/drawing/2010/main" val="0"/>
              </a:ext>
            </a:extLst>
          </a:blip>
          <a:srcRect t="6443" b="6225"/>
          <a:stretch/>
        </p:blipFill>
        <p:spPr>
          <a:xfrm>
            <a:off x="1681843" y="-1"/>
            <a:ext cx="5617027" cy="6841671"/>
          </a:xfrm>
          <a:prstGeom prst="rect">
            <a:avLst/>
          </a:prstGeom>
        </p:spPr>
      </p:pic>
      <p:sp>
        <p:nvSpPr>
          <p:cNvPr id="2" name="Text Placeholder 1"/>
          <p:cNvSpPr>
            <a:spLocks noGrp="1"/>
          </p:cNvSpPr>
          <p:nvPr>
            <p:ph type="body" sz="quarter" idx="10"/>
          </p:nvPr>
        </p:nvSpPr>
        <p:spPr/>
        <p:txBody>
          <a:bodyPr/>
          <a:lstStyle/>
          <a:p>
            <a:r>
              <a:rPr lang="en-US" dirty="0"/>
              <a:t>Polished horn rhyton, from Gordion, Middle-Late Phrygian period (circa 800–330 BC)</a:t>
            </a:r>
          </a:p>
        </p:txBody>
      </p:sp>
      <p:sp>
        <p:nvSpPr>
          <p:cNvPr id="3" name="Text Placeholder 2"/>
          <p:cNvSpPr>
            <a:spLocks noGrp="1"/>
          </p:cNvSpPr>
          <p:nvPr>
            <p:ph type="body" sz="quarter" idx="12"/>
          </p:nvPr>
        </p:nvSpPr>
        <p:spPr/>
        <p:txBody>
          <a:bodyPr/>
          <a:lstStyle/>
          <a:p>
            <a:r>
              <a:rPr lang="en-US" dirty="0"/>
              <a:t>5:3</a:t>
            </a:r>
          </a:p>
        </p:txBody>
      </p:sp>
      <p:sp>
        <p:nvSpPr>
          <p:cNvPr id="4" name="Title 3"/>
          <p:cNvSpPr>
            <a:spLocks noGrp="1"/>
          </p:cNvSpPr>
          <p:nvPr>
            <p:ph type="title"/>
          </p:nvPr>
        </p:nvSpPr>
        <p:spPr/>
        <p:txBody>
          <a:bodyPr/>
          <a:lstStyle/>
          <a:p>
            <a:r>
              <a:rPr lang="en-US" dirty="0"/>
              <a:t>And they anointed David king over Israel</a:t>
            </a:r>
          </a:p>
        </p:txBody>
      </p:sp>
    </p:spTree>
    <p:extLst>
      <p:ext uri="{BB962C8B-B14F-4D97-AF65-F5344CB8AC3E}">
        <p14:creationId xmlns:p14="http://schemas.microsoft.com/office/powerpoint/2010/main" val="38070057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Israel Museum-pcb\Iron Age\Abel Beth Maacah, faience statue head of ruler, 9th c BC, adr1806199382.jpg"/>
          <p:cNvPicPr>
            <a:picLocks noChangeAspect="1" noChangeArrowheads="1"/>
          </p:cNvPicPr>
          <p:nvPr/>
        </p:nvPicPr>
        <p:blipFill rotWithShape="1">
          <a:blip r:embed="rId3">
            <a:extLst>
              <a:ext uri="{28A0092B-C50C-407E-A947-70E740481C1C}">
                <a14:useLocalDpi xmlns:a14="http://schemas.microsoft.com/office/drawing/2010/main" val="0"/>
              </a:ext>
            </a:extLst>
          </a:blip>
          <a:srcRect t="9806" b="9806"/>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head of a ruler, from Abel Beth </a:t>
            </a:r>
            <a:r>
              <a:rPr lang="en-US" dirty="0" err="1"/>
              <a:t>Maacah</a:t>
            </a:r>
            <a:r>
              <a:rPr lang="en-US" dirty="0"/>
              <a:t>, 9th century BC</a:t>
            </a:r>
          </a:p>
        </p:txBody>
      </p:sp>
      <p:sp>
        <p:nvSpPr>
          <p:cNvPr id="3" name="Text Placeholder 2"/>
          <p:cNvSpPr>
            <a:spLocks noGrp="1"/>
          </p:cNvSpPr>
          <p:nvPr>
            <p:ph type="body" sz="quarter" idx="12"/>
          </p:nvPr>
        </p:nvSpPr>
        <p:spPr/>
        <p:txBody>
          <a:bodyPr/>
          <a:lstStyle/>
          <a:p>
            <a:r>
              <a:rPr lang="en-US" dirty="0"/>
              <a:t>5:4</a:t>
            </a:r>
          </a:p>
        </p:txBody>
      </p:sp>
      <p:sp>
        <p:nvSpPr>
          <p:cNvPr id="4" name="Title 3"/>
          <p:cNvSpPr>
            <a:spLocks noGrp="1"/>
          </p:cNvSpPr>
          <p:nvPr>
            <p:ph type="title"/>
          </p:nvPr>
        </p:nvSpPr>
        <p:spPr/>
        <p:txBody>
          <a:bodyPr/>
          <a:lstStyle/>
          <a:p>
            <a:r>
              <a:rPr lang="en-US" dirty="0"/>
              <a:t>David was thirty years old when he began to reign, and he reigned forty years</a:t>
            </a:r>
          </a:p>
        </p:txBody>
      </p:sp>
    </p:spTree>
    <p:extLst>
      <p:ext uri="{BB962C8B-B14F-4D97-AF65-F5344CB8AC3E}">
        <p14:creationId xmlns:p14="http://schemas.microsoft.com/office/powerpoint/2010/main" val="3474090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ynasties of Israel and Judah.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 y="5515100"/>
            <a:ext cx="9144676" cy="1027558"/>
          </a:xfrm>
          <a:prstGeom prst="rect">
            <a:avLst/>
          </a:prstGeom>
          <a:ln>
            <a:noFill/>
          </a:ln>
          <a:effectLst>
            <a:outerShdw blurRad="190500" algn="tl" rotWithShape="0">
              <a:srgbClr val="000000">
                <a:alpha val="70000"/>
              </a:srgbClr>
            </a:outerShdw>
          </a:effectLst>
        </p:spPr>
      </p:pic>
      <p:sp>
        <p:nvSpPr>
          <p:cNvPr id="2" name="Text Placeholder 1"/>
          <p:cNvSpPr>
            <a:spLocks noGrp="1"/>
          </p:cNvSpPr>
          <p:nvPr>
            <p:ph type="body" sz="quarter" idx="10"/>
          </p:nvPr>
        </p:nvSpPr>
        <p:spPr/>
        <p:txBody>
          <a:bodyPr/>
          <a:lstStyle/>
          <a:p>
            <a:r>
              <a:rPr lang="en-US" dirty="0"/>
              <a:t>Chronology of the life and reign of David</a:t>
            </a:r>
          </a:p>
        </p:txBody>
      </p:sp>
      <p:sp>
        <p:nvSpPr>
          <p:cNvPr id="3" name="Text Placeholder 2"/>
          <p:cNvSpPr>
            <a:spLocks noGrp="1"/>
          </p:cNvSpPr>
          <p:nvPr>
            <p:ph type="body" sz="quarter" idx="12"/>
          </p:nvPr>
        </p:nvSpPr>
        <p:spPr/>
        <p:txBody>
          <a:bodyPr/>
          <a:lstStyle/>
          <a:p>
            <a:r>
              <a:rPr lang="en-US" dirty="0"/>
              <a:t>5:4</a:t>
            </a:r>
          </a:p>
        </p:txBody>
      </p:sp>
      <p:sp>
        <p:nvSpPr>
          <p:cNvPr id="4" name="Title 3"/>
          <p:cNvSpPr>
            <a:spLocks noGrp="1"/>
          </p:cNvSpPr>
          <p:nvPr>
            <p:ph type="title"/>
          </p:nvPr>
        </p:nvSpPr>
        <p:spPr/>
        <p:txBody>
          <a:bodyPr/>
          <a:lstStyle/>
          <a:p>
            <a:r>
              <a:rPr lang="en-US" dirty="0"/>
              <a:t>David was thirty years old when he began to reign, and he reigned forty years</a:t>
            </a:r>
          </a:p>
        </p:txBody>
      </p:sp>
      <p:pic>
        <p:nvPicPr>
          <p:cNvPr id="6" name="Picture 5" descr="1-2. Pane 1050-951.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38328"/>
            <a:ext cx="9144000" cy="3090672"/>
          </a:xfrm>
          <a:prstGeom prst="rect">
            <a:avLst/>
          </a:prstGeom>
          <a:ln>
            <a:noFill/>
          </a:ln>
          <a:effectLst>
            <a:outerShdw blurRad="190500" algn="tl" rotWithShape="0">
              <a:srgbClr val="000000">
                <a:alpha val="70000"/>
              </a:srgbClr>
            </a:outerShdw>
          </a:effectLst>
        </p:spPr>
      </p:pic>
      <p:pic>
        <p:nvPicPr>
          <p:cNvPr id="8" name="Picture 7" descr="Screen Shot 2016-01-18 at 3.47.45 PM.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886200"/>
            <a:ext cx="4292957" cy="1219200"/>
          </a:xfrm>
          <a:prstGeom prst="rect">
            <a:avLst/>
          </a:prstGeom>
          <a:ln>
            <a:noFill/>
          </a:ln>
          <a:effectLst>
            <a:outerShdw blurRad="190500" algn="tl" rotWithShape="0">
              <a:srgbClr val="000000">
                <a:alpha val="70000"/>
              </a:srgbClr>
            </a:outerShdw>
          </a:effectLst>
        </p:spPr>
      </p:pic>
      <p:pic>
        <p:nvPicPr>
          <p:cNvPr id="9" name="Picture 8" descr="Screen Shot 2016-01-18 at 3.47.54 PM.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00663" y="3886200"/>
            <a:ext cx="1976337" cy="1139352"/>
          </a:xfrm>
          <a:prstGeom prst="rect">
            <a:avLst/>
          </a:prstGeom>
          <a:ln>
            <a:noFill/>
          </a:ln>
          <a:effectLst>
            <a:outerShdw blurRad="190500" algn="tl" rotWithShape="0">
              <a:srgbClr val="000000">
                <a:alpha val="70000"/>
              </a:srgbClr>
            </a:outerShdw>
          </a:effectLst>
        </p:spPr>
      </p:pic>
      <p:pic>
        <p:nvPicPr>
          <p:cNvPr id="10" name="Picture 9" descr="Screen Shot 2016-01-18 at 3.45.59 PM.jpg"/>
          <p:cNvPicPr>
            <a:picLocks noChangeAspect="1"/>
          </p:cNvPicPr>
          <p:nvPr/>
        </p:nvPicPr>
        <p:blipFill rotWithShape="1">
          <a:blip r:embed="rId7" cstate="print">
            <a:extLst>
              <a:ext uri="{28A0092B-C50C-407E-A947-70E740481C1C}">
                <a14:useLocalDpi xmlns:a14="http://schemas.microsoft.com/office/drawing/2010/main" val="0"/>
              </a:ext>
            </a:extLst>
          </a:blip>
          <a:srcRect l="1448" t="2237" r="1340" b="3168"/>
          <a:stretch/>
        </p:blipFill>
        <p:spPr>
          <a:xfrm>
            <a:off x="6629400" y="3505200"/>
            <a:ext cx="2362200" cy="200899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9929719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bron from south, mat00986.jpg"/>
          <p:cNvPicPr>
            <a:picLocks noChangeAspect="1"/>
          </p:cNvPicPr>
          <p:nvPr/>
        </p:nvPicPr>
        <p:blipFill rotWithShape="1">
          <a:blip r:embed="rId3">
            <a:extLst>
              <a:ext uri="{28A0092B-C50C-407E-A947-70E740481C1C}">
                <a14:useLocalDpi xmlns:a14="http://schemas.microsoft.com/office/drawing/2010/main" val="0"/>
              </a:ext>
            </a:extLst>
          </a:blip>
          <a:srcRect b="25647"/>
          <a:stretch/>
        </p:blipFill>
        <p:spPr>
          <a:xfrm>
            <a:off x="0" y="140732"/>
            <a:ext cx="9144000" cy="6717268"/>
          </a:xfrm>
          <a:prstGeom prst="rect">
            <a:avLst/>
          </a:prstGeom>
        </p:spPr>
      </p:pic>
      <p:sp>
        <p:nvSpPr>
          <p:cNvPr id="2" name="Text Placeholder 1"/>
          <p:cNvSpPr>
            <a:spLocks noGrp="1"/>
          </p:cNvSpPr>
          <p:nvPr>
            <p:ph type="body" sz="quarter" idx="10"/>
          </p:nvPr>
        </p:nvSpPr>
        <p:spPr/>
        <p:txBody>
          <a:bodyPr/>
          <a:lstStyle/>
          <a:p>
            <a:r>
              <a:rPr lang="en-US" dirty="0"/>
              <a:t>Hebron (from the south)</a:t>
            </a:r>
          </a:p>
        </p:txBody>
      </p:sp>
      <p:sp>
        <p:nvSpPr>
          <p:cNvPr id="3" name="Text Placeholder 2"/>
          <p:cNvSpPr>
            <a:spLocks noGrp="1"/>
          </p:cNvSpPr>
          <p:nvPr>
            <p:ph type="body" sz="quarter" idx="12"/>
          </p:nvPr>
        </p:nvSpPr>
        <p:spPr/>
        <p:txBody>
          <a:bodyPr/>
          <a:lstStyle/>
          <a:p>
            <a:r>
              <a:rPr lang="en-US" dirty="0"/>
              <a:t>5:5</a:t>
            </a:r>
          </a:p>
        </p:txBody>
      </p:sp>
      <p:sp>
        <p:nvSpPr>
          <p:cNvPr id="4" name="Title 3"/>
          <p:cNvSpPr>
            <a:spLocks noGrp="1"/>
          </p:cNvSpPr>
          <p:nvPr>
            <p:ph type="title"/>
          </p:nvPr>
        </p:nvSpPr>
        <p:spPr/>
        <p:txBody>
          <a:bodyPr/>
          <a:lstStyle/>
          <a:p>
            <a:r>
              <a:rPr lang="en-US" dirty="0"/>
              <a:t>He reigned over Judah in Hebron seven years and six months</a:t>
            </a:r>
          </a:p>
        </p:txBody>
      </p:sp>
    </p:spTree>
    <p:extLst>
      <p:ext uri="{BB962C8B-B14F-4D97-AF65-F5344CB8AC3E}">
        <p14:creationId xmlns:p14="http://schemas.microsoft.com/office/powerpoint/2010/main" val="6037503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rocky hill&#10;&#10;Description automatically generated">
            <a:extLst>
              <a:ext uri="{FF2B5EF4-FFF2-40B4-BE49-F238E27FC236}">
                <a16:creationId xmlns:a16="http://schemas.microsoft.com/office/drawing/2014/main" id="{8DBA51FB-EA52-449C-8113-093FABC2A4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fi-FI" dirty="0"/>
              <a:t>5:5</a:t>
            </a:r>
            <a:endParaRPr lang="en-US" dirty="0"/>
          </a:p>
        </p:txBody>
      </p:sp>
      <p:sp>
        <p:nvSpPr>
          <p:cNvPr id="4" name="Title 3"/>
          <p:cNvSpPr>
            <a:spLocks noGrp="1"/>
          </p:cNvSpPr>
          <p:nvPr>
            <p:ph type="title"/>
          </p:nvPr>
        </p:nvSpPr>
        <p:spPr/>
        <p:txBody>
          <a:bodyPr/>
          <a:lstStyle/>
          <a:p>
            <a:r>
              <a:rPr lang="en-US" dirty="0"/>
              <a:t>And he reigned in Jerusalem for thirty-three years, over all Israel and Judah</a:t>
            </a:r>
          </a:p>
        </p:txBody>
      </p:sp>
    </p:spTree>
    <p:extLst>
      <p:ext uri="{BB962C8B-B14F-4D97-AF65-F5344CB8AC3E}">
        <p14:creationId xmlns:p14="http://schemas.microsoft.com/office/powerpoint/2010/main" val="16218271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rocky hill&#10;&#10;Description automatically generated">
            <a:extLst>
              <a:ext uri="{FF2B5EF4-FFF2-40B4-BE49-F238E27FC236}">
                <a16:creationId xmlns:a16="http://schemas.microsoft.com/office/drawing/2014/main" id="{D997C3C5-6F7C-4BF1-88A3-39AEF73697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fi-FI" dirty="0"/>
              <a:t>5:5</a:t>
            </a:r>
            <a:endParaRPr lang="en-US" dirty="0"/>
          </a:p>
        </p:txBody>
      </p:sp>
      <p:sp>
        <p:nvSpPr>
          <p:cNvPr id="4" name="Title 3"/>
          <p:cNvSpPr>
            <a:spLocks noGrp="1"/>
          </p:cNvSpPr>
          <p:nvPr>
            <p:ph type="title"/>
          </p:nvPr>
        </p:nvSpPr>
        <p:spPr/>
        <p:txBody>
          <a:bodyPr/>
          <a:lstStyle/>
          <a:p>
            <a:r>
              <a:rPr lang="en-US" dirty="0"/>
              <a:t>And he reigned in Jerusalem for thirty-three years, over all Israel and Judah</a:t>
            </a:r>
          </a:p>
        </p:txBody>
      </p:sp>
      <p:sp>
        <p:nvSpPr>
          <p:cNvPr id="9" name="Text Box 16"/>
          <p:cNvSpPr txBox="1">
            <a:spLocks noChangeArrowheads="1"/>
          </p:cNvSpPr>
          <p:nvPr/>
        </p:nvSpPr>
        <p:spPr bwMode="auto">
          <a:xfrm>
            <a:off x="4581877" y="3771840"/>
            <a:ext cx="14976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of David</a:t>
            </a:r>
          </a:p>
        </p:txBody>
      </p:sp>
      <p:sp>
        <p:nvSpPr>
          <p:cNvPr id="7" name="Freeform 6"/>
          <p:cNvSpPr/>
          <p:nvPr/>
        </p:nvSpPr>
        <p:spPr>
          <a:xfrm>
            <a:off x="4952817" y="4221480"/>
            <a:ext cx="869468" cy="1471132"/>
          </a:xfrm>
          <a:custGeom>
            <a:avLst/>
            <a:gdLst>
              <a:gd name="connsiteX0" fmla="*/ 548640 w 1059180"/>
              <a:gd name="connsiteY0" fmla="*/ 91440 h 1470660"/>
              <a:gd name="connsiteX1" fmla="*/ 0 w 1059180"/>
              <a:gd name="connsiteY1" fmla="*/ 838200 h 1470660"/>
              <a:gd name="connsiteX2" fmla="*/ 670560 w 1059180"/>
              <a:gd name="connsiteY2" fmla="*/ 1470660 h 1470660"/>
              <a:gd name="connsiteX3" fmla="*/ 1059180 w 1059180"/>
              <a:gd name="connsiteY3" fmla="*/ 678180 h 1470660"/>
              <a:gd name="connsiteX4" fmla="*/ 624840 w 1059180"/>
              <a:gd name="connsiteY4" fmla="*/ 0 h 1470660"/>
              <a:gd name="connsiteX5" fmla="*/ 548640 w 1059180"/>
              <a:gd name="connsiteY5" fmla="*/ 91440 h 1470660"/>
              <a:gd name="connsiteX0" fmla="*/ 624840 w 1059180"/>
              <a:gd name="connsiteY0" fmla="*/ 0 h 1470660"/>
              <a:gd name="connsiteX1" fmla="*/ 0 w 1059180"/>
              <a:gd name="connsiteY1" fmla="*/ 838200 h 1470660"/>
              <a:gd name="connsiteX2" fmla="*/ 670560 w 1059180"/>
              <a:gd name="connsiteY2" fmla="*/ 1470660 h 1470660"/>
              <a:gd name="connsiteX3" fmla="*/ 1059180 w 1059180"/>
              <a:gd name="connsiteY3" fmla="*/ 678180 h 1470660"/>
              <a:gd name="connsiteX4" fmla="*/ 624840 w 1059180"/>
              <a:gd name="connsiteY4" fmla="*/ 0 h 1470660"/>
              <a:gd name="connsiteX0" fmla="*/ 624934 w 1059274"/>
              <a:gd name="connsiteY0" fmla="*/ 0 h 1471887"/>
              <a:gd name="connsiteX1" fmla="*/ 94 w 1059274"/>
              <a:gd name="connsiteY1" fmla="*/ 838200 h 1471887"/>
              <a:gd name="connsiteX2" fmla="*/ 670654 w 1059274"/>
              <a:gd name="connsiteY2" fmla="*/ 1470660 h 1471887"/>
              <a:gd name="connsiteX3" fmla="*/ 1059274 w 1059274"/>
              <a:gd name="connsiteY3" fmla="*/ 678180 h 1471887"/>
              <a:gd name="connsiteX4" fmla="*/ 624934 w 1059274"/>
              <a:gd name="connsiteY4" fmla="*/ 0 h 1471887"/>
              <a:gd name="connsiteX0" fmla="*/ 624934 w 1078851"/>
              <a:gd name="connsiteY0" fmla="*/ 1057 h 1472944"/>
              <a:gd name="connsiteX1" fmla="*/ 94 w 1078851"/>
              <a:gd name="connsiteY1" fmla="*/ 839257 h 1472944"/>
              <a:gd name="connsiteX2" fmla="*/ 670654 w 1078851"/>
              <a:gd name="connsiteY2" fmla="*/ 1471717 h 1472944"/>
              <a:gd name="connsiteX3" fmla="*/ 1059274 w 1078851"/>
              <a:gd name="connsiteY3" fmla="*/ 679237 h 1472944"/>
              <a:gd name="connsiteX4" fmla="*/ 624934 w 1078851"/>
              <a:gd name="connsiteY4" fmla="*/ 1057 h 1472944"/>
              <a:gd name="connsiteX0" fmla="*/ 624934 w 1061039"/>
              <a:gd name="connsiteY0" fmla="*/ 1108 h 1472995"/>
              <a:gd name="connsiteX1" fmla="*/ 94 w 1061039"/>
              <a:gd name="connsiteY1" fmla="*/ 839308 h 1472995"/>
              <a:gd name="connsiteX2" fmla="*/ 670654 w 1061039"/>
              <a:gd name="connsiteY2" fmla="*/ 1471768 h 1472995"/>
              <a:gd name="connsiteX3" fmla="*/ 1059274 w 1061039"/>
              <a:gd name="connsiteY3" fmla="*/ 679288 h 1472995"/>
              <a:gd name="connsiteX4" fmla="*/ 624934 w 1061039"/>
              <a:gd name="connsiteY4" fmla="*/ 1108 h 1472995"/>
              <a:gd name="connsiteX0" fmla="*/ 624934 w 1061039"/>
              <a:gd name="connsiteY0" fmla="*/ 1108 h 1472995"/>
              <a:gd name="connsiteX1" fmla="*/ 94 w 1061039"/>
              <a:gd name="connsiteY1" fmla="*/ 839308 h 1472995"/>
              <a:gd name="connsiteX2" fmla="*/ 670654 w 1061039"/>
              <a:gd name="connsiteY2" fmla="*/ 1471768 h 1472995"/>
              <a:gd name="connsiteX3" fmla="*/ 1059274 w 1061039"/>
              <a:gd name="connsiteY3" fmla="*/ 679288 h 1472995"/>
              <a:gd name="connsiteX4" fmla="*/ 624934 w 1061039"/>
              <a:gd name="connsiteY4" fmla="*/ 1108 h 1472995"/>
              <a:gd name="connsiteX0" fmla="*/ 624934 w 1061039"/>
              <a:gd name="connsiteY0" fmla="*/ 1108 h 1500669"/>
              <a:gd name="connsiteX1" fmla="*/ 94 w 1061039"/>
              <a:gd name="connsiteY1" fmla="*/ 839308 h 1500669"/>
              <a:gd name="connsiteX2" fmla="*/ 670654 w 1061039"/>
              <a:gd name="connsiteY2" fmla="*/ 1471768 h 1500669"/>
              <a:gd name="connsiteX3" fmla="*/ 1059274 w 1061039"/>
              <a:gd name="connsiteY3" fmla="*/ 679288 h 1500669"/>
              <a:gd name="connsiteX4" fmla="*/ 624934 w 1061039"/>
              <a:gd name="connsiteY4" fmla="*/ 1108 h 1500669"/>
              <a:gd name="connsiteX0" fmla="*/ 624934 w 1061039"/>
              <a:gd name="connsiteY0" fmla="*/ 1108 h 1472441"/>
              <a:gd name="connsiteX1" fmla="*/ 94 w 1061039"/>
              <a:gd name="connsiteY1" fmla="*/ 839308 h 1472441"/>
              <a:gd name="connsiteX2" fmla="*/ 670654 w 1061039"/>
              <a:gd name="connsiteY2" fmla="*/ 1471768 h 1472441"/>
              <a:gd name="connsiteX3" fmla="*/ 1059274 w 1061039"/>
              <a:gd name="connsiteY3" fmla="*/ 679288 h 1472441"/>
              <a:gd name="connsiteX4" fmla="*/ 624934 w 1061039"/>
              <a:gd name="connsiteY4" fmla="*/ 1108 h 1472441"/>
              <a:gd name="connsiteX0" fmla="*/ 624934 w 1061039"/>
              <a:gd name="connsiteY0" fmla="*/ 1108 h 1473206"/>
              <a:gd name="connsiteX1" fmla="*/ 94 w 1061039"/>
              <a:gd name="connsiteY1" fmla="*/ 839308 h 1473206"/>
              <a:gd name="connsiteX2" fmla="*/ 670654 w 1061039"/>
              <a:gd name="connsiteY2" fmla="*/ 1471768 h 1473206"/>
              <a:gd name="connsiteX3" fmla="*/ 1059274 w 1061039"/>
              <a:gd name="connsiteY3" fmla="*/ 679288 h 1473206"/>
              <a:gd name="connsiteX4" fmla="*/ 624934 w 1061039"/>
              <a:gd name="connsiteY4" fmla="*/ 1108 h 1473206"/>
              <a:gd name="connsiteX0" fmla="*/ 472571 w 908543"/>
              <a:gd name="connsiteY0" fmla="*/ 1 h 1470661"/>
              <a:gd name="connsiteX1" fmla="*/ 131 w 908543"/>
              <a:gd name="connsiteY1" fmla="*/ 676276 h 1470661"/>
              <a:gd name="connsiteX2" fmla="*/ 518291 w 908543"/>
              <a:gd name="connsiteY2" fmla="*/ 1470661 h 1470661"/>
              <a:gd name="connsiteX3" fmla="*/ 906911 w 908543"/>
              <a:gd name="connsiteY3" fmla="*/ 678181 h 1470661"/>
              <a:gd name="connsiteX4" fmla="*/ 472571 w 908543"/>
              <a:gd name="connsiteY4" fmla="*/ 1 h 1470661"/>
              <a:gd name="connsiteX0" fmla="*/ 472571 w 909848"/>
              <a:gd name="connsiteY0" fmla="*/ 1 h 1470661"/>
              <a:gd name="connsiteX1" fmla="*/ 131 w 909848"/>
              <a:gd name="connsiteY1" fmla="*/ 676276 h 1470661"/>
              <a:gd name="connsiteX2" fmla="*/ 518291 w 909848"/>
              <a:gd name="connsiteY2" fmla="*/ 1470661 h 1470661"/>
              <a:gd name="connsiteX3" fmla="*/ 906911 w 909848"/>
              <a:gd name="connsiteY3" fmla="*/ 678181 h 1470661"/>
              <a:gd name="connsiteX4" fmla="*/ 472571 w 909848"/>
              <a:gd name="connsiteY4" fmla="*/ 1 h 1470661"/>
              <a:gd name="connsiteX0" fmla="*/ 472614 w 909858"/>
              <a:gd name="connsiteY0" fmla="*/ 1285 h 1471945"/>
              <a:gd name="connsiteX1" fmla="*/ 174 w 909858"/>
              <a:gd name="connsiteY1" fmla="*/ 677560 h 1471945"/>
              <a:gd name="connsiteX2" fmla="*/ 518334 w 909858"/>
              <a:gd name="connsiteY2" fmla="*/ 1471945 h 1471945"/>
              <a:gd name="connsiteX3" fmla="*/ 906954 w 909858"/>
              <a:gd name="connsiteY3" fmla="*/ 679465 h 1471945"/>
              <a:gd name="connsiteX4" fmla="*/ 472614 w 909858"/>
              <a:gd name="connsiteY4" fmla="*/ 1285 h 1471945"/>
              <a:gd name="connsiteX0" fmla="*/ 472614 w 909858"/>
              <a:gd name="connsiteY0" fmla="*/ 1285 h 1471981"/>
              <a:gd name="connsiteX1" fmla="*/ 174 w 909858"/>
              <a:gd name="connsiteY1" fmla="*/ 677560 h 1471981"/>
              <a:gd name="connsiteX2" fmla="*/ 518334 w 909858"/>
              <a:gd name="connsiteY2" fmla="*/ 1471945 h 1471981"/>
              <a:gd name="connsiteX3" fmla="*/ 906954 w 909858"/>
              <a:gd name="connsiteY3" fmla="*/ 679465 h 1471981"/>
              <a:gd name="connsiteX4" fmla="*/ 472614 w 909858"/>
              <a:gd name="connsiteY4" fmla="*/ 1285 h 1471981"/>
              <a:gd name="connsiteX0" fmla="*/ 472614 w 909858"/>
              <a:gd name="connsiteY0" fmla="*/ 1285 h 1472005"/>
              <a:gd name="connsiteX1" fmla="*/ 174 w 909858"/>
              <a:gd name="connsiteY1" fmla="*/ 677560 h 1472005"/>
              <a:gd name="connsiteX2" fmla="*/ 518334 w 909858"/>
              <a:gd name="connsiteY2" fmla="*/ 1471945 h 1472005"/>
              <a:gd name="connsiteX3" fmla="*/ 906954 w 909858"/>
              <a:gd name="connsiteY3" fmla="*/ 679465 h 1472005"/>
              <a:gd name="connsiteX4" fmla="*/ 472614 w 909858"/>
              <a:gd name="connsiteY4" fmla="*/ 1285 h 1472005"/>
              <a:gd name="connsiteX0" fmla="*/ 472614 w 910237"/>
              <a:gd name="connsiteY0" fmla="*/ 1285 h 1472005"/>
              <a:gd name="connsiteX1" fmla="*/ 174 w 910237"/>
              <a:gd name="connsiteY1" fmla="*/ 677560 h 1472005"/>
              <a:gd name="connsiteX2" fmla="*/ 518334 w 910237"/>
              <a:gd name="connsiteY2" fmla="*/ 1471945 h 1472005"/>
              <a:gd name="connsiteX3" fmla="*/ 906954 w 910237"/>
              <a:gd name="connsiteY3" fmla="*/ 679465 h 1472005"/>
              <a:gd name="connsiteX4" fmla="*/ 472614 w 910237"/>
              <a:gd name="connsiteY4" fmla="*/ 1285 h 1472005"/>
              <a:gd name="connsiteX0" fmla="*/ 472614 w 907679"/>
              <a:gd name="connsiteY0" fmla="*/ 1285 h 1472005"/>
              <a:gd name="connsiteX1" fmla="*/ 174 w 907679"/>
              <a:gd name="connsiteY1" fmla="*/ 677560 h 1472005"/>
              <a:gd name="connsiteX2" fmla="*/ 518334 w 907679"/>
              <a:gd name="connsiteY2" fmla="*/ 1471945 h 1472005"/>
              <a:gd name="connsiteX3" fmla="*/ 906954 w 907679"/>
              <a:gd name="connsiteY3" fmla="*/ 679465 h 1472005"/>
              <a:gd name="connsiteX4" fmla="*/ 472614 w 907679"/>
              <a:gd name="connsiteY4" fmla="*/ 1285 h 1472005"/>
              <a:gd name="connsiteX0" fmla="*/ 472568 w 869226"/>
              <a:gd name="connsiteY0" fmla="*/ 3 h 1470665"/>
              <a:gd name="connsiteX1" fmla="*/ 128 w 869226"/>
              <a:gd name="connsiteY1" fmla="*/ 676278 h 1470665"/>
              <a:gd name="connsiteX2" fmla="*/ 518288 w 869226"/>
              <a:gd name="connsiteY2" fmla="*/ 1470663 h 1470665"/>
              <a:gd name="connsiteX3" fmla="*/ 868808 w 869226"/>
              <a:gd name="connsiteY3" fmla="*/ 668658 h 1470665"/>
              <a:gd name="connsiteX4" fmla="*/ 472568 w 869226"/>
              <a:gd name="connsiteY4" fmla="*/ 3 h 1470665"/>
              <a:gd name="connsiteX0" fmla="*/ 472568 w 869226"/>
              <a:gd name="connsiteY0" fmla="*/ 3 h 1470663"/>
              <a:gd name="connsiteX1" fmla="*/ 128 w 869226"/>
              <a:gd name="connsiteY1" fmla="*/ 676278 h 1470663"/>
              <a:gd name="connsiteX2" fmla="*/ 518288 w 869226"/>
              <a:gd name="connsiteY2" fmla="*/ 1470663 h 1470663"/>
              <a:gd name="connsiteX3" fmla="*/ 868808 w 869226"/>
              <a:gd name="connsiteY3" fmla="*/ 668658 h 1470663"/>
              <a:gd name="connsiteX4" fmla="*/ 472568 w 869226"/>
              <a:gd name="connsiteY4" fmla="*/ 3 h 1470663"/>
              <a:gd name="connsiteX0" fmla="*/ 472568 w 869226"/>
              <a:gd name="connsiteY0" fmla="*/ 3 h 1471134"/>
              <a:gd name="connsiteX1" fmla="*/ 128 w 869226"/>
              <a:gd name="connsiteY1" fmla="*/ 676278 h 1471134"/>
              <a:gd name="connsiteX2" fmla="*/ 518288 w 869226"/>
              <a:gd name="connsiteY2" fmla="*/ 1470663 h 1471134"/>
              <a:gd name="connsiteX3" fmla="*/ 868808 w 869226"/>
              <a:gd name="connsiteY3" fmla="*/ 668658 h 1471134"/>
              <a:gd name="connsiteX4" fmla="*/ 472568 w 869226"/>
              <a:gd name="connsiteY4" fmla="*/ 3 h 1471134"/>
              <a:gd name="connsiteX0" fmla="*/ 472568 w 869413"/>
              <a:gd name="connsiteY0" fmla="*/ 3 h 1471134"/>
              <a:gd name="connsiteX1" fmla="*/ 128 w 869413"/>
              <a:gd name="connsiteY1" fmla="*/ 676278 h 1471134"/>
              <a:gd name="connsiteX2" fmla="*/ 518288 w 869413"/>
              <a:gd name="connsiteY2" fmla="*/ 1470663 h 1471134"/>
              <a:gd name="connsiteX3" fmla="*/ 868808 w 869413"/>
              <a:gd name="connsiteY3" fmla="*/ 668658 h 1471134"/>
              <a:gd name="connsiteX4" fmla="*/ 472568 w 869413"/>
              <a:gd name="connsiteY4" fmla="*/ 3 h 1471134"/>
              <a:gd name="connsiteX0" fmla="*/ 472623 w 869468"/>
              <a:gd name="connsiteY0" fmla="*/ 1 h 1471132"/>
              <a:gd name="connsiteX1" fmla="*/ 183 w 869468"/>
              <a:gd name="connsiteY1" fmla="*/ 676276 h 1471132"/>
              <a:gd name="connsiteX2" fmla="*/ 518343 w 869468"/>
              <a:gd name="connsiteY2" fmla="*/ 1470661 h 1471132"/>
              <a:gd name="connsiteX3" fmla="*/ 868863 w 869468"/>
              <a:gd name="connsiteY3" fmla="*/ 668656 h 1471132"/>
              <a:gd name="connsiteX4" fmla="*/ 472623 w 869468"/>
              <a:gd name="connsiteY4" fmla="*/ 1 h 1471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468" h="1471132">
                <a:moveTo>
                  <a:pt x="472623" y="1"/>
                </a:moveTo>
                <a:cubicBezTo>
                  <a:pt x="223065" y="799"/>
                  <a:pt x="-7437" y="431166"/>
                  <a:pt x="183" y="676276"/>
                </a:cubicBezTo>
                <a:cubicBezTo>
                  <a:pt x="7803" y="921386"/>
                  <a:pt x="259259" y="1452321"/>
                  <a:pt x="518343" y="1470661"/>
                </a:cubicBezTo>
                <a:cubicBezTo>
                  <a:pt x="776779" y="1488955"/>
                  <a:pt x="853623" y="970916"/>
                  <a:pt x="868863" y="668656"/>
                </a:cubicBezTo>
                <a:cubicBezTo>
                  <a:pt x="881212" y="423739"/>
                  <a:pt x="703130" y="-736"/>
                  <a:pt x="472623" y="1"/>
                </a:cubicBezTo>
                <a:close/>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Tree>
    <p:extLst>
      <p:ext uri="{BB962C8B-B14F-4D97-AF65-F5344CB8AC3E}">
        <p14:creationId xmlns:p14="http://schemas.microsoft.com/office/powerpoint/2010/main" val="9278207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290742-C246-4559-B003-DACB3192CA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3504"/>
            <a:ext cx="9144000" cy="5650992"/>
          </a:xfrm>
          <a:prstGeom prst="rect">
            <a:avLst/>
          </a:prstGeom>
        </p:spPr>
      </p:pic>
      <p:sp>
        <p:nvSpPr>
          <p:cNvPr id="2" name="Text Placeholder 1"/>
          <p:cNvSpPr>
            <a:spLocks noGrp="1"/>
          </p:cNvSpPr>
          <p:nvPr>
            <p:ph type="body" sz="quarter" idx="10"/>
          </p:nvPr>
        </p:nvSpPr>
        <p:spPr/>
        <p:txBody>
          <a:bodyPr/>
          <a:lstStyle/>
          <a:p>
            <a:r>
              <a:rPr lang="en-US" dirty="0"/>
              <a:t>Map showing Jerusalem within Benjamin’s tribal allotment</a:t>
            </a:r>
          </a:p>
        </p:txBody>
      </p:sp>
      <p:sp>
        <p:nvSpPr>
          <p:cNvPr id="3" name="Text Placeholder 2"/>
          <p:cNvSpPr>
            <a:spLocks noGrp="1"/>
          </p:cNvSpPr>
          <p:nvPr>
            <p:ph type="body" sz="quarter" idx="12"/>
          </p:nvPr>
        </p:nvSpPr>
        <p:spPr/>
        <p:txBody>
          <a:bodyPr/>
          <a:lstStyle/>
          <a:p>
            <a:r>
              <a:rPr lang="fi-FI" dirty="0"/>
              <a:t>5:6</a:t>
            </a:r>
            <a:endParaRPr lang="en-US" dirty="0"/>
          </a:p>
        </p:txBody>
      </p:sp>
      <p:sp>
        <p:nvSpPr>
          <p:cNvPr id="4" name="Title 3"/>
          <p:cNvSpPr>
            <a:spLocks noGrp="1"/>
          </p:cNvSpPr>
          <p:nvPr>
            <p:ph type="title"/>
          </p:nvPr>
        </p:nvSpPr>
        <p:spPr/>
        <p:txBody>
          <a:bodyPr/>
          <a:lstStyle/>
          <a:p>
            <a:r>
              <a:rPr lang="en-US" dirty="0"/>
              <a:t>The king and his men went up to Jerusalem against the Jebusites, the inhabitants of the land</a:t>
            </a:r>
          </a:p>
        </p:txBody>
      </p:sp>
    </p:spTree>
    <p:extLst>
      <p:ext uri="{BB962C8B-B14F-4D97-AF65-F5344CB8AC3E}">
        <p14:creationId xmlns:p14="http://schemas.microsoft.com/office/powerpoint/2010/main" val="8630152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ity of David aerial from east2"/>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colorTemperature colorTemp="7300"/>
                    </a14:imgEffect>
                    <a14:imgEffect>
                      <a14:saturation sat="120000"/>
                    </a14:imgEffect>
                  </a14:imgLayer>
                </a14:imgProps>
              </a:ext>
            </a:extLst>
          </a:blip>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(aerial view from the east)</a:t>
            </a:r>
          </a:p>
        </p:txBody>
      </p:sp>
      <p:sp>
        <p:nvSpPr>
          <p:cNvPr id="3" name="Text Placeholder 2"/>
          <p:cNvSpPr>
            <a:spLocks noGrp="1"/>
          </p:cNvSpPr>
          <p:nvPr>
            <p:ph type="body" sz="quarter" idx="12"/>
          </p:nvPr>
        </p:nvSpPr>
        <p:spPr/>
        <p:txBody>
          <a:bodyPr/>
          <a:lstStyle/>
          <a:p>
            <a:r>
              <a:rPr lang="fi-FI" dirty="0"/>
              <a:t>5:6</a:t>
            </a:r>
            <a:endParaRPr lang="en-US" dirty="0"/>
          </a:p>
        </p:txBody>
      </p:sp>
      <p:sp>
        <p:nvSpPr>
          <p:cNvPr id="4" name="Title 3"/>
          <p:cNvSpPr>
            <a:spLocks noGrp="1"/>
          </p:cNvSpPr>
          <p:nvPr>
            <p:ph type="title"/>
          </p:nvPr>
        </p:nvSpPr>
        <p:spPr/>
        <p:txBody>
          <a:bodyPr/>
          <a:lstStyle/>
          <a:p>
            <a:r>
              <a:rPr lang="en-US" dirty="0"/>
              <a:t>The king and his men went up to Jerusalem against the Jebusites, the inhabitants of the land</a:t>
            </a:r>
          </a:p>
        </p:txBody>
      </p:sp>
    </p:spTree>
    <p:extLst>
      <p:ext uri="{BB962C8B-B14F-4D97-AF65-F5344CB8AC3E}">
        <p14:creationId xmlns:p14="http://schemas.microsoft.com/office/powerpoint/2010/main" val="1005817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10;&#10;Description automatically generated">
            <a:extLst>
              <a:ext uri="{FF2B5EF4-FFF2-40B4-BE49-F238E27FC236}">
                <a16:creationId xmlns:a16="http://schemas.microsoft.com/office/drawing/2014/main" id="{488D2CC3-E29F-48C0-81F7-C873A78FD3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Hebron, Tel </a:t>
            </a:r>
            <a:r>
              <a:rPr lang="en-US" dirty="0" err="1"/>
              <a:t>Rumeida</a:t>
            </a:r>
            <a:r>
              <a:rPr lang="en-US" dirty="0"/>
              <a:t> (aerial view from the northeast)</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Then all the tribes of Israel came to David at Hebron</a:t>
            </a:r>
          </a:p>
        </p:txBody>
      </p:sp>
    </p:spTree>
    <p:extLst>
      <p:ext uri="{BB962C8B-B14F-4D97-AF65-F5344CB8AC3E}">
        <p14:creationId xmlns:p14="http://schemas.microsoft.com/office/powerpoint/2010/main" val="21346219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ity of David aerial from east2"/>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colorTemperature colorTemp="7300"/>
                    </a14:imgEffect>
                    <a14:imgEffect>
                      <a14:saturation sat="120000"/>
                    </a14:imgEffect>
                  </a14:imgLayer>
                </a14:imgProps>
              </a:ext>
            </a:extLst>
          </a:blip>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(aerial view from the east)</a:t>
            </a:r>
          </a:p>
        </p:txBody>
      </p:sp>
      <p:sp>
        <p:nvSpPr>
          <p:cNvPr id="3" name="Text Placeholder 2"/>
          <p:cNvSpPr>
            <a:spLocks noGrp="1"/>
          </p:cNvSpPr>
          <p:nvPr>
            <p:ph type="body" sz="quarter" idx="12"/>
          </p:nvPr>
        </p:nvSpPr>
        <p:spPr/>
        <p:txBody>
          <a:bodyPr/>
          <a:lstStyle/>
          <a:p>
            <a:r>
              <a:rPr lang="fi-FI" dirty="0"/>
              <a:t>5:6</a:t>
            </a:r>
            <a:endParaRPr lang="en-US" dirty="0"/>
          </a:p>
        </p:txBody>
      </p:sp>
      <p:sp>
        <p:nvSpPr>
          <p:cNvPr id="4" name="Title 3"/>
          <p:cNvSpPr>
            <a:spLocks noGrp="1"/>
          </p:cNvSpPr>
          <p:nvPr>
            <p:ph type="title"/>
          </p:nvPr>
        </p:nvSpPr>
        <p:spPr/>
        <p:txBody>
          <a:bodyPr/>
          <a:lstStyle/>
          <a:p>
            <a:r>
              <a:rPr lang="en-US" dirty="0"/>
              <a:t>The king and his men went up to Jerusalem against the Jebusites, the inhabitants of the land</a:t>
            </a:r>
          </a:p>
        </p:txBody>
      </p:sp>
      <p:sp>
        <p:nvSpPr>
          <p:cNvPr id="9" name="Oval 8"/>
          <p:cNvSpPr/>
          <p:nvPr/>
        </p:nvSpPr>
        <p:spPr>
          <a:xfrm rot="21126614">
            <a:off x="1814006" y="3501729"/>
            <a:ext cx="4133598" cy="1076436"/>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6"/>
          <p:cNvSpPr txBox="1">
            <a:spLocks noChangeArrowheads="1"/>
          </p:cNvSpPr>
          <p:nvPr/>
        </p:nvSpPr>
        <p:spPr bwMode="auto">
          <a:xfrm>
            <a:off x="1447800" y="3333690"/>
            <a:ext cx="14976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of David</a:t>
            </a:r>
          </a:p>
        </p:txBody>
      </p:sp>
    </p:spTree>
    <p:extLst>
      <p:ext uri="{BB962C8B-B14F-4D97-AF65-F5344CB8AC3E}">
        <p14:creationId xmlns:p14="http://schemas.microsoft.com/office/powerpoint/2010/main" val="10468308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Israel2016\19 Museums\Citadel of David Museum-pcb\City of David in time of David model, tb060716341.jpg"/>
          <p:cNvPicPr>
            <a:picLocks noChangeAspect="1" noChangeArrowheads="1"/>
          </p:cNvPicPr>
          <p:nvPr/>
        </p:nvPicPr>
        <p:blipFill rotWithShape="1">
          <a:blip r:embed="rId3">
            <a:extLst>
              <a:ext uri="{28A0092B-C50C-407E-A947-70E740481C1C}">
                <a14:useLocalDpi xmlns:a14="http://schemas.microsoft.com/office/drawing/2010/main" val="0"/>
              </a:ext>
            </a:extLst>
          </a:blip>
          <a:srcRect l="3759" r="6011" b="3759"/>
          <a:stretch/>
        </p:blipFill>
        <p:spPr bwMode="auto">
          <a:xfrm>
            <a:off x="0" y="401638"/>
            <a:ext cx="9144000" cy="645636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the City of David in David’s day (from the east)</a:t>
            </a:r>
          </a:p>
        </p:txBody>
      </p:sp>
      <p:sp>
        <p:nvSpPr>
          <p:cNvPr id="3" name="Text Placeholder 2"/>
          <p:cNvSpPr>
            <a:spLocks noGrp="1"/>
          </p:cNvSpPr>
          <p:nvPr>
            <p:ph type="body" sz="quarter" idx="12"/>
          </p:nvPr>
        </p:nvSpPr>
        <p:spPr/>
        <p:txBody>
          <a:bodyPr/>
          <a:lstStyle/>
          <a:p>
            <a:r>
              <a:rPr lang="en-US" dirty="0"/>
              <a:t>5:6</a:t>
            </a:r>
          </a:p>
        </p:txBody>
      </p:sp>
      <p:sp>
        <p:nvSpPr>
          <p:cNvPr id="4" name="Title 3"/>
          <p:cNvSpPr>
            <a:spLocks noGrp="1"/>
          </p:cNvSpPr>
          <p:nvPr>
            <p:ph type="title"/>
          </p:nvPr>
        </p:nvSpPr>
        <p:spPr/>
        <p:txBody>
          <a:bodyPr/>
          <a:lstStyle/>
          <a:p>
            <a:r>
              <a:rPr lang="en-US" dirty="0"/>
              <a:t>The king and his men went up to Jerusalem against the Jebusites, the inhabitants of the land</a:t>
            </a:r>
          </a:p>
        </p:txBody>
      </p:sp>
    </p:spTree>
    <p:extLst>
      <p:ext uri="{BB962C8B-B14F-4D97-AF65-F5344CB8AC3E}">
        <p14:creationId xmlns:p14="http://schemas.microsoft.com/office/powerpoint/2010/main" val="34129724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rusalem topography model, mat0366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319947" y="-1109002"/>
            <a:ext cx="6486450" cy="9161654"/>
          </a:xfrm>
          <a:prstGeom prst="rect">
            <a:avLst/>
          </a:prstGeom>
        </p:spPr>
      </p:pic>
      <p:sp>
        <p:nvSpPr>
          <p:cNvPr id="2" name="Text Placeholder 1"/>
          <p:cNvSpPr>
            <a:spLocks noGrp="1"/>
          </p:cNvSpPr>
          <p:nvPr>
            <p:ph type="body" sz="quarter" idx="10"/>
          </p:nvPr>
        </p:nvSpPr>
        <p:spPr/>
        <p:txBody>
          <a:bodyPr/>
          <a:lstStyle/>
          <a:p>
            <a:r>
              <a:rPr lang="en-US" dirty="0"/>
              <a:t>Model of Jerusalem’s topography (from the east)</a:t>
            </a:r>
          </a:p>
        </p:txBody>
      </p:sp>
      <p:sp>
        <p:nvSpPr>
          <p:cNvPr id="3" name="Text Placeholder 2"/>
          <p:cNvSpPr>
            <a:spLocks noGrp="1"/>
          </p:cNvSpPr>
          <p:nvPr>
            <p:ph type="body" sz="quarter" idx="12"/>
          </p:nvPr>
        </p:nvSpPr>
        <p:spPr/>
        <p:txBody>
          <a:bodyPr/>
          <a:lstStyle/>
          <a:p>
            <a:r>
              <a:rPr lang="en-US" dirty="0"/>
              <a:t>5:6</a:t>
            </a:r>
          </a:p>
        </p:txBody>
      </p:sp>
      <p:sp>
        <p:nvSpPr>
          <p:cNvPr id="4" name="Title 3"/>
          <p:cNvSpPr>
            <a:spLocks noGrp="1"/>
          </p:cNvSpPr>
          <p:nvPr>
            <p:ph type="title"/>
          </p:nvPr>
        </p:nvSpPr>
        <p:spPr/>
        <p:txBody>
          <a:bodyPr/>
          <a:lstStyle/>
          <a:p>
            <a:r>
              <a:rPr lang="en-US" dirty="0"/>
              <a:t>The king and his men went up to Jerusalem against the Jebusites, the inhabitants of the land</a:t>
            </a:r>
          </a:p>
        </p:txBody>
      </p:sp>
    </p:spTree>
    <p:extLst>
      <p:ext uri="{BB962C8B-B14F-4D97-AF65-F5344CB8AC3E}">
        <p14:creationId xmlns:p14="http://schemas.microsoft.com/office/powerpoint/2010/main" val="6664642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rusalem topography model, mat0366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319947" y="-1109002"/>
            <a:ext cx="6486450" cy="9161654"/>
          </a:xfrm>
          <a:prstGeom prst="rect">
            <a:avLst/>
          </a:prstGeom>
        </p:spPr>
      </p:pic>
      <p:sp>
        <p:nvSpPr>
          <p:cNvPr id="2" name="Text Placeholder 1"/>
          <p:cNvSpPr>
            <a:spLocks noGrp="1"/>
          </p:cNvSpPr>
          <p:nvPr>
            <p:ph type="body" sz="quarter" idx="10"/>
          </p:nvPr>
        </p:nvSpPr>
        <p:spPr/>
        <p:txBody>
          <a:bodyPr/>
          <a:lstStyle/>
          <a:p>
            <a:r>
              <a:rPr lang="en-US" dirty="0"/>
              <a:t>Model of Jerusalem’s topography (from the east)</a:t>
            </a:r>
          </a:p>
        </p:txBody>
      </p:sp>
      <p:sp>
        <p:nvSpPr>
          <p:cNvPr id="3" name="Text Placeholder 2"/>
          <p:cNvSpPr>
            <a:spLocks noGrp="1"/>
          </p:cNvSpPr>
          <p:nvPr>
            <p:ph type="body" sz="quarter" idx="12"/>
          </p:nvPr>
        </p:nvSpPr>
        <p:spPr/>
        <p:txBody>
          <a:bodyPr/>
          <a:lstStyle/>
          <a:p>
            <a:r>
              <a:rPr lang="en-US" dirty="0"/>
              <a:t>5:6</a:t>
            </a:r>
          </a:p>
        </p:txBody>
      </p:sp>
      <p:sp>
        <p:nvSpPr>
          <p:cNvPr id="4" name="Title 3"/>
          <p:cNvSpPr>
            <a:spLocks noGrp="1"/>
          </p:cNvSpPr>
          <p:nvPr>
            <p:ph type="title"/>
          </p:nvPr>
        </p:nvSpPr>
        <p:spPr/>
        <p:txBody>
          <a:bodyPr/>
          <a:lstStyle/>
          <a:p>
            <a:r>
              <a:rPr lang="en-US" dirty="0"/>
              <a:t>The king and his men went up to Jerusalem against the Jebusites, the inhabitants of the land</a:t>
            </a:r>
          </a:p>
        </p:txBody>
      </p:sp>
      <p:sp>
        <p:nvSpPr>
          <p:cNvPr id="6" name="Text Box 6"/>
          <p:cNvSpPr txBox="1">
            <a:spLocks noChangeArrowheads="1"/>
          </p:cNvSpPr>
          <p:nvPr/>
        </p:nvSpPr>
        <p:spPr bwMode="auto">
          <a:xfrm>
            <a:off x="6553200" y="4267200"/>
            <a:ext cx="2141081"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Location of temple</a:t>
            </a:r>
          </a:p>
        </p:txBody>
      </p:sp>
      <p:cxnSp>
        <p:nvCxnSpPr>
          <p:cNvPr id="7" name="Straight Arrow Connector 6"/>
          <p:cNvCxnSpPr/>
          <p:nvPr/>
        </p:nvCxnSpPr>
        <p:spPr>
          <a:xfrm flipH="1">
            <a:off x="5638800" y="4572000"/>
            <a:ext cx="918714" cy="381000"/>
          </a:xfrm>
          <a:prstGeom prst="straightConnector1">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10" name="Text Box 6"/>
          <p:cNvSpPr txBox="1">
            <a:spLocks noChangeArrowheads="1"/>
          </p:cNvSpPr>
          <p:nvPr/>
        </p:nvSpPr>
        <p:spPr bwMode="auto">
          <a:xfrm>
            <a:off x="5241513" y="3657600"/>
            <a:ext cx="1666355"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Central Valley </a:t>
            </a:r>
          </a:p>
        </p:txBody>
      </p:sp>
      <p:cxnSp>
        <p:nvCxnSpPr>
          <p:cNvPr id="11" name="Straight Arrow Connector 10"/>
          <p:cNvCxnSpPr/>
          <p:nvPr/>
        </p:nvCxnSpPr>
        <p:spPr>
          <a:xfrm flipH="1">
            <a:off x="4572000" y="4038600"/>
            <a:ext cx="914400" cy="457200"/>
          </a:xfrm>
          <a:prstGeom prst="straightConnector1">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cxnSp>
        <p:nvCxnSpPr>
          <p:cNvPr id="13" name="Straight Arrow Connector 12"/>
          <p:cNvCxnSpPr/>
          <p:nvPr/>
        </p:nvCxnSpPr>
        <p:spPr>
          <a:xfrm flipV="1">
            <a:off x="3657600" y="5791200"/>
            <a:ext cx="914400" cy="228600"/>
          </a:xfrm>
          <a:prstGeom prst="straightConnector1">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15" name="Text Box 6"/>
          <p:cNvSpPr txBox="1">
            <a:spLocks noChangeArrowheads="1"/>
          </p:cNvSpPr>
          <p:nvPr/>
        </p:nvSpPr>
        <p:spPr bwMode="auto">
          <a:xfrm>
            <a:off x="2022660" y="5715000"/>
            <a:ext cx="1558740"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Kidron Valley</a:t>
            </a:r>
          </a:p>
        </p:txBody>
      </p:sp>
      <p:cxnSp>
        <p:nvCxnSpPr>
          <p:cNvPr id="16" name="Straight Arrow Connector 15"/>
          <p:cNvCxnSpPr/>
          <p:nvPr/>
        </p:nvCxnSpPr>
        <p:spPr>
          <a:xfrm>
            <a:off x="1064825" y="2209800"/>
            <a:ext cx="685800" cy="381000"/>
          </a:xfrm>
          <a:prstGeom prst="straightConnector1">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17" name="Text Box 6"/>
          <p:cNvSpPr txBox="1">
            <a:spLocks noChangeArrowheads="1"/>
          </p:cNvSpPr>
          <p:nvPr/>
        </p:nvSpPr>
        <p:spPr bwMode="auto">
          <a:xfrm>
            <a:off x="-76200" y="1752600"/>
            <a:ext cx="1700756" cy="400110"/>
          </a:xfrm>
          <a:prstGeom prst="rect">
            <a:avLst/>
          </a:prstGeom>
          <a:noFill/>
          <a:ln w="9525">
            <a:noFill/>
            <a:miter lim="800000"/>
            <a:headEnd/>
            <a:tailEnd/>
          </a:ln>
        </p:spPr>
        <p:txBody>
          <a:bodyPr wrap="none">
            <a:spAutoFit/>
          </a:bodyPr>
          <a:lstStyle/>
          <a:p>
            <a:pPr algn="ctr">
              <a:defRPr/>
            </a:pPr>
            <a:r>
              <a:rPr lang="en-US" sz="2000" dirty="0">
                <a:solidFill>
                  <a:srgbClr val="FEFF00"/>
                </a:solidFill>
                <a:effectLst>
                  <a:glow rad="76200">
                    <a:prstClr val="black">
                      <a:alpha val="60000"/>
                    </a:prstClr>
                  </a:glow>
                </a:effectLst>
                <a:cs typeface="Calibri" pitchFamily="34" charset="0"/>
              </a:rPr>
              <a:t>Hinnom Valley</a:t>
            </a:r>
          </a:p>
        </p:txBody>
      </p:sp>
      <p:sp>
        <p:nvSpPr>
          <p:cNvPr id="19" name="Text Box 6"/>
          <p:cNvSpPr txBox="1">
            <a:spLocks noChangeArrowheads="1"/>
          </p:cNvSpPr>
          <p:nvPr/>
        </p:nvSpPr>
        <p:spPr bwMode="auto">
          <a:xfrm>
            <a:off x="3664073" y="4552890"/>
            <a:ext cx="1365127"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Eastern Hill</a:t>
            </a:r>
          </a:p>
        </p:txBody>
      </p:sp>
      <p:sp>
        <p:nvSpPr>
          <p:cNvPr id="20" name="Text Box 6"/>
          <p:cNvSpPr txBox="1">
            <a:spLocks noChangeArrowheads="1"/>
          </p:cNvSpPr>
          <p:nvPr/>
        </p:nvSpPr>
        <p:spPr bwMode="auto">
          <a:xfrm>
            <a:off x="3756151" y="1752600"/>
            <a:ext cx="147282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Western Hill</a:t>
            </a:r>
          </a:p>
        </p:txBody>
      </p:sp>
    </p:spTree>
    <p:extLst>
      <p:ext uri="{BB962C8B-B14F-4D97-AF65-F5344CB8AC3E}">
        <p14:creationId xmlns:p14="http://schemas.microsoft.com/office/powerpoint/2010/main" val="9258708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rusalem topography model, mat0366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319947" y="-1109002"/>
            <a:ext cx="6486450" cy="9161654"/>
          </a:xfrm>
          <a:prstGeom prst="rect">
            <a:avLst/>
          </a:prstGeom>
        </p:spPr>
      </p:pic>
      <p:sp>
        <p:nvSpPr>
          <p:cNvPr id="2" name="Text Placeholder 1"/>
          <p:cNvSpPr>
            <a:spLocks noGrp="1"/>
          </p:cNvSpPr>
          <p:nvPr>
            <p:ph type="body" sz="quarter" idx="10"/>
          </p:nvPr>
        </p:nvSpPr>
        <p:spPr/>
        <p:txBody>
          <a:bodyPr/>
          <a:lstStyle/>
          <a:p>
            <a:r>
              <a:rPr lang="en-US" dirty="0"/>
              <a:t>Model of Jerusalem’s topography (from the east)</a:t>
            </a:r>
          </a:p>
        </p:txBody>
      </p:sp>
      <p:sp>
        <p:nvSpPr>
          <p:cNvPr id="3" name="Text Placeholder 2"/>
          <p:cNvSpPr>
            <a:spLocks noGrp="1"/>
          </p:cNvSpPr>
          <p:nvPr>
            <p:ph type="body" sz="quarter" idx="12"/>
          </p:nvPr>
        </p:nvSpPr>
        <p:spPr/>
        <p:txBody>
          <a:bodyPr/>
          <a:lstStyle/>
          <a:p>
            <a:r>
              <a:rPr lang="en-US" dirty="0"/>
              <a:t>5:6</a:t>
            </a:r>
          </a:p>
        </p:txBody>
      </p:sp>
      <p:sp>
        <p:nvSpPr>
          <p:cNvPr id="4" name="Title 3"/>
          <p:cNvSpPr>
            <a:spLocks noGrp="1"/>
          </p:cNvSpPr>
          <p:nvPr>
            <p:ph type="title"/>
          </p:nvPr>
        </p:nvSpPr>
        <p:spPr/>
        <p:txBody>
          <a:bodyPr/>
          <a:lstStyle/>
          <a:p>
            <a:r>
              <a:rPr lang="en-US" dirty="0"/>
              <a:t>The king and his men went up to Jerusalem against the Jebusites, the inhabitants of the land</a:t>
            </a:r>
          </a:p>
        </p:txBody>
      </p:sp>
      <p:sp>
        <p:nvSpPr>
          <p:cNvPr id="6" name="Text Box 6"/>
          <p:cNvSpPr txBox="1">
            <a:spLocks noChangeArrowheads="1"/>
          </p:cNvSpPr>
          <p:nvPr/>
        </p:nvSpPr>
        <p:spPr bwMode="auto">
          <a:xfrm>
            <a:off x="6347354" y="3429000"/>
            <a:ext cx="2568046" cy="923330"/>
          </a:xfrm>
          <a:prstGeom prst="rect">
            <a:avLst/>
          </a:prstGeom>
          <a:noFill/>
          <a:ln w="9525">
            <a:noFill/>
            <a:miter lim="800000"/>
            <a:headEnd/>
            <a:tailEnd/>
          </a:ln>
        </p:spPr>
        <p:txBody>
          <a:bodyPr wrap="square">
            <a:spAutoFit/>
          </a:bodyPr>
          <a:lstStyle/>
          <a:p>
            <a:pPr algn="ctr">
              <a:defRPr/>
            </a:pPr>
            <a:r>
              <a:rPr lang="en-US" dirty="0">
                <a:solidFill>
                  <a:srgbClr val="FEFF00"/>
                </a:solidFill>
                <a:effectLst>
                  <a:glow rad="76200">
                    <a:prstClr val="black">
                      <a:alpha val="60000"/>
                    </a:prstClr>
                  </a:glow>
                </a:effectLst>
                <a:cs typeface="Calibri" pitchFamily="34" charset="0"/>
              </a:rPr>
              <a:t>Fortified area of Jerusalem</a:t>
            </a:r>
          </a:p>
          <a:p>
            <a:pPr algn="ctr">
              <a:defRPr/>
            </a:pPr>
            <a:r>
              <a:rPr lang="en-US" dirty="0">
                <a:solidFill>
                  <a:srgbClr val="FEFF00"/>
                </a:solidFill>
                <a:effectLst>
                  <a:glow rad="76200">
                    <a:prstClr val="black">
                      <a:alpha val="60000"/>
                    </a:prstClr>
                  </a:glow>
                </a:effectLst>
                <a:cs typeface="Calibri" pitchFamily="34" charset="0"/>
              </a:rPr>
              <a:t>from time of Solomon</a:t>
            </a:r>
          </a:p>
        </p:txBody>
      </p:sp>
      <p:sp>
        <p:nvSpPr>
          <p:cNvPr id="8" name="Freeform 7"/>
          <p:cNvSpPr/>
          <p:nvPr/>
        </p:nvSpPr>
        <p:spPr>
          <a:xfrm>
            <a:off x="2562847" y="3998710"/>
            <a:ext cx="4020986" cy="1529941"/>
          </a:xfrm>
          <a:custGeom>
            <a:avLst/>
            <a:gdLst>
              <a:gd name="connsiteX0" fmla="*/ 3676028 w 4020986"/>
              <a:gd name="connsiteY0" fmla="*/ 1462290 h 1529941"/>
              <a:gd name="connsiteX1" fmla="*/ 3215653 w 4020986"/>
              <a:gd name="connsiteY1" fmla="*/ 1525790 h 1529941"/>
              <a:gd name="connsiteX2" fmla="*/ 2723528 w 4020986"/>
              <a:gd name="connsiteY2" fmla="*/ 1494040 h 1529941"/>
              <a:gd name="connsiteX3" fmla="*/ 2247278 w 4020986"/>
              <a:gd name="connsiteY3" fmla="*/ 1255915 h 1529941"/>
              <a:gd name="connsiteX4" fmla="*/ 1945653 w 4020986"/>
              <a:gd name="connsiteY4" fmla="*/ 1049540 h 1529941"/>
              <a:gd name="connsiteX5" fmla="*/ 1628153 w 4020986"/>
              <a:gd name="connsiteY5" fmla="*/ 906665 h 1529941"/>
              <a:gd name="connsiteX6" fmla="*/ 1199528 w 4020986"/>
              <a:gd name="connsiteY6" fmla="*/ 779665 h 1529941"/>
              <a:gd name="connsiteX7" fmla="*/ 897903 w 4020986"/>
              <a:gd name="connsiteY7" fmla="*/ 843165 h 1529941"/>
              <a:gd name="connsiteX8" fmla="*/ 501028 w 4020986"/>
              <a:gd name="connsiteY8" fmla="*/ 859040 h 1529941"/>
              <a:gd name="connsiteX9" fmla="*/ 40653 w 4020986"/>
              <a:gd name="connsiteY9" fmla="*/ 652665 h 1529941"/>
              <a:gd name="connsiteX10" fmla="*/ 24778 w 4020986"/>
              <a:gd name="connsiteY10" fmla="*/ 430415 h 1529941"/>
              <a:gd name="connsiteX11" fmla="*/ 56528 w 4020986"/>
              <a:gd name="connsiteY11" fmla="*/ 239915 h 1529941"/>
              <a:gd name="connsiteX12" fmla="*/ 231153 w 4020986"/>
              <a:gd name="connsiteY12" fmla="*/ 33540 h 1529941"/>
              <a:gd name="connsiteX13" fmla="*/ 659778 w 4020986"/>
              <a:gd name="connsiteY13" fmla="*/ 17665 h 1529941"/>
              <a:gd name="connsiteX14" fmla="*/ 1120153 w 4020986"/>
              <a:gd name="connsiteY14" fmla="*/ 208165 h 1529941"/>
              <a:gd name="connsiteX15" fmla="*/ 1437653 w 4020986"/>
              <a:gd name="connsiteY15" fmla="*/ 319290 h 1529941"/>
              <a:gd name="connsiteX16" fmla="*/ 1913903 w 4020986"/>
              <a:gd name="connsiteY16" fmla="*/ 493915 h 1529941"/>
              <a:gd name="connsiteX17" fmla="*/ 2548903 w 4020986"/>
              <a:gd name="connsiteY17" fmla="*/ 573290 h 1529941"/>
              <a:gd name="connsiteX18" fmla="*/ 2818778 w 4020986"/>
              <a:gd name="connsiteY18" fmla="*/ 446290 h 1529941"/>
              <a:gd name="connsiteX19" fmla="*/ 3152153 w 4020986"/>
              <a:gd name="connsiteY19" fmla="*/ 351040 h 1529941"/>
              <a:gd name="connsiteX20" fmla="*/ 3422028 w 4020986"/>
              <a:gd name="connsiteY20" fmla="*/ 319290 h 1529941"/>
              <a:gd name="connsiteX21" fmla="*/ 3644278 w 4020986"/>
              <a:gd name="connsiteY21" fmla="*/ 303415 h 1529941"/>
              <a:gd name="connsiteX22" fmla="*/ 3898278 w 4020986"/>
              <a:gd name="connsiteY22" fmla="*/ 366915 h 1529941"/>
              <a:gd name="connsiteX23" fmla="*/ 3993528 w 4020986"/>
              <a:gd name="connsiteY23" fmla="*/ 747915 h 1529941"/>
              <a:gd name="connsiteX24" fmla="*/ 3993528 w 4020986"/>
              <a:gd name="connsiteY24" fmla="*/ 1001915 h 1529941"/>
              <a:gd name="connsiteX25" fmla="*/ 3676028 w 4020986"/>
              <a:gd name="connsiteY25" fmla="*/ 1462290 h 152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20986" h="1529941">
                <a:moveTo>
                  <a:pt x="3676028" y="1462290"/>
                </a:moveTo>
                <a:cubicBezTo>
                  <a:pt x="3546382" y="1549602"/>
                  <a:pt x="3374403" y="1520498"/>
                  <a:pt x="3215653" y="1525790"/>
                </a:cubicBezTo>
                <a:cubicBezTo>
                  <a:pt x="3056903" y="1531082"/>
                  <a:pt x="2884924" y="1539019"/>
                  <a:pt x="2723528" y="1494040"/>
                </a:cubicBezTo>
                <a:cubicBezTo>
                  <a:pt x="2562132" y="1449061"/>
                  <a:pt x="2376924" y="1329998"/>
                  <a:pt x="2247278" y="1255915"/>
                </a:cubicBezTo>
                <a:cubicBezTo>
                  <a:pt x="2117632" y="1181832"/>
                  <a:pt x="2048840" y="1107748"/>
                  <a:pt x="1945653" y="1049540"/>
                </a:cubicBezTo>
                <a:cubicBezTo>
                  <a:pt x="1842465" y="991332"/>
                  <a:pt x="1752507" y="951644"/>
                  <a:pt x="1628153" y="906665"/>
                </a:cubicBezTo>
                <a:cubicBezTo>
                  <a:pt x="1503799" y="861686"/>
                  <a:pt x="1321236" y="790248"/>
                  <a:pt x="1199528" y="779665"/>
                </a:cubicBezTo>
                <a:cubicBezTo>
                  <a:pt x="1077820" y="769082"/>
                  <a:pt x="1014320" y="829936"/>
                  <a:pt x="897903" y="843165"/>
                </a:cubicBezTo>
                <a:cubicBezTo>
                  <a:pt x="781486" y="856394"/>
                  <a:pt x="643903" y="890790"/>
                  <a:pt x="501028" y="859040"/>
                </a:cubicBezTo>
                <a:cubicBezTo>
                  <a:pt x="358153" y="827290"/>
                  <a:pt x="120028" y="724102"/>
                  <a:pt x="40653" y="652665"/>
                </a:cubicBezTo>
                <a:cubicBezTo>
                  <a:pt x="-38722" y="581228"/>
                  <a:pt x="22132" y="499207"/>
                  <a:pt x="24778" y="430415"/>
                </a:cubicBezTo>
                <a:cubicBezTo>
                  <a:pt x="27424" y="361623"/>
                  <a:pt x="22132" y="306061"/>
                  <a:pt x="56528" y="239915"/>
                </a:cubicBezTo>
                <a:cubicBezTo>
                  <a:pt x="90924" y="173769"/>
                  <a:pt x="130611" y="70582"/>
                  <a:pt x="231153" y="33540"/>
                </a:cubicBezTo>
                <a:cubicBezTo>
                  <a:pt x="331695" y="-3502"/>
                  <a:pt x="511611" y="-11439"/>
                  <a:pt x="659778" y="17665"/>
                </a:cubicBezTo>
                <a:cubicBezTo>
                  <a:pt x="807945" y="46769"/>
                  <a:pt x="990507" y="157894"/>
                  <a:pt x="1120153" y="208165"/>
                </a:cubicBezTo>
                <a:cubicBezTo>
                  <a:pt x="1249799" y="258436"/>
                  <a:pt x="1437653" y="319290"/>
                  <a:pt x="1437653" y="319290"/>
                </a:cubicBezTo>
                <a:cubicBezTo>
                  <a:pt x="1569945" y="366915"/>
                  <a:pt x="1728695" y="451582"/>
                  <a:pt x="1913903" y="493915"/>
                </a:cubicBezTo>
                <a:cubicBezTo>
                  <a:pt x="2099111" y="536248"/>
                  <a:pt x="2398091" y="581227"/>
                  <a:pt x="2548903" y="573290"/>
                </a:cubicBezTo>
                <a:cubicBezTo>
                  <a:pt x="2699715" y="565353"/>
                  <a:pt x="2718236" y="483332"/>
                  <a:pt x="2818778" y="446290"/>
                </a:cubicBezTo>
                <a:cubicBezTo>
                  <a:pt x="2919320" y="409248"/>
                  <a:pt x="3051611" y="372207"/>
                  <a:pt x="3152153" y="351040"/>
                </a:cubicBezTo>
                <a:cubicBezTo>
                  <a:pt x="3252695" y="329873"/>
                  <a:pt x="3340007" y="327227"/>
                  <a:pt x="3422028" y="319290"/>
                </a:cubicBezTo>
                <a:cubicBezTo>
                  <a:pt x="3504049" y="311353"/>
                  <a:pt x="3564903" y="295478"/>
                  <a:pt x="3644278" y="303415"/>
                </a:cubicBezTo>
                <a:cubicBezTo>
                  <a:pt x="3723653" y="311352"/>
                  <a:pt x="3840070" y="292832"/>
                  <a:pt x="3898278" y="366915"/>
                </a:cubicBezTo>
                <a:cubicBezTo>
                  <a:pt x="3956486" y="440998"/>
                  <a:pt x="3977653" y="642082"/>
                  <a:pt x="3993528" y="747915"/>
                </a:cubicBezTo>
                <a:cubicBezTo>
                  <a:pt x="4009403" y="853748"/>
                  <a:pt x="4046445" y="888144"/>
                  <a:pt x="3993528" y="1001915"/>
                </a:cubicBezTo>
                <a:cubicBezTo>
                  <a:pt x="3940611" y="1115686"/>
                  <a:pt x="3805674" y="1374978"/>
                  <a:pt x="3676028" y="1462290"/>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p>
        </p:txBody>
      </p:sp>
      <p:sp>
        <p:nvSpPr>
          <p:cNvPr id="18" name="Text Box 6"/>
          <p:cNvSpPr txBox="1">
            <a:spLocks noChangeArrowheads="1"/>
          </p:cNvSpPr>
          <p:nvPr/>
        </p:nvSpPr>
        <p:spPr bwMode="auto">
          <a:xfrm>
            <a:off x="4980225" y="5943600"/>
            <a:ext cx="963375" cy="400110"/>
          </a:xfrm>
          <a:prstGeom prst="rect">
            <a:avLst/>
          </a:prstGeom>
          <a:noFill/>
          <a:ln w="9525">
            <a:noFill/>
            <a:miter lim="800000"/>
            <a:headEnd/>
            <a:tailEnd/>
          </a:ln>
        </p:spPr>
        <p:txBody>
          <a:bodyPr wrap="none">
            <a:spAutoFit/>
          </a:bodyPr>
          <a:lstStyle/>
          <a:p>
            <a:pPr algn="ctr">
              <a:defRPr/>
            </a:pPr>
            <a:r>
              <a:rPr lang="en-US" sz="2000" dirty="0">
                <a:solidFill>
                  <a:srgbClr val="FEFF00"/>
                </a:solidFill>
                <a:effectLst>
                  <a:glow rad="76200">
                    <a:prstClr val="black">
                      <a:alpha val="60000"/>
                    </a:prstClr>
                  </a:glow>
                </a:effectLst>
                <a:cs typeface="Calibri" pitchFamily="34" charset="0"/>
              </a:rPr>
              <a:t>Temple</a:t>
            </a:r>
          </a:p>
        </p:txBody>
      </p:sp>
      <p:cxnSp>
        <p:nvCxnSpPr>
          <p:cNvPr id="21" name="Straight Arrow Connector 20"/>
          <p:cNvCxnSpPr/>
          <p:nvPr/>
        </p:nvCxnSpPr>
        <p:spPr>
          <a:xfrm flipH="1">
            <a:off x="6629401" y="4495800"/>
            <a:ext cx="990599" cy="381000"/>
          </a:xfrm>
          <a:prstGeom prst="straightConnector1">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cxnSp>
        <p:nvCxnSpPr>
          <p:cNvPr id="22" name="Straight Arrow Connector 21"/>
          <p:cNvCxnSpPr/>
          <p:nvPr/>
        </p:nvCxnSpPr>
        <p:spPr>
          <a:xfrm flipV="1">
            <a:off x="5486400" y="5029200"/>
            <a:ext cx="152400" cy="990600"/>
          </a:xfrm>
          <a:prstGeom prst="straightConnector1">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
        <p:nvSpPr>
          <p:cNvPr id="14" name="Freeform 13"/>
          <p:cNvSpPr/>
          <p:nvPr/>
        </p:nvSpPr>
        <p:spPr>
          <a:xfrm>
            <a:off x="2378820" y="663199"/>
            <a:ext cx="4050555" cy="3623051"/>
          </a:xfrm>
          <a:custGeom>
            <a:avLst/>
            <a:gdLst>
              <a:gd name="connsiteX0" fmla="*/ 256430 w 4050555"/>
              <a:gd name="connsiteY0" fmla="*/ 3432551 h 3623051"/>
              <a:gd name="connsiteX1" fmla="*/ 97680 w 4050555"/>
              <a:gd name="connsiteY1" fmla="*/ 3130926 h 3623051"/>
              <a:gd name="connsiteX2" fmla="*/ 34180 w 4050555"/>
              <a:gd name="connsiteY2" fmla="*/ 2781676 h 3623051"/>
              <a:gd name="connsiteX3" fmla="*/ 2430 w 4050555"/>
              <a:gd name="connsiteY3" fmla="*/ 2194301 h 3623051"/>
              <a:gd name="connsiteX4" fmla="*/ 97680 w 4050555"/>
              <a:gd name="connsiteY4" fmla="*/ 1702176 h 3623051"/>
              <a:gd name="connsiteX5" fmla="*/ 256430 w 4050555"/>
              <a:gd name="connsiteY5" fmla="*/ 876676 h 3623051"/>
              <a:gd name="connsiteX6" fmla="*/ 224680 w 4050555"/>
              <a:gd name="connsiteY6" fmla="*/ 463926 h 3623051"/>
              <a:gd name="connsiteX7" fmla="*/ 859680 w 4050555"/>
              <a:gd name="connsiteY7" fmla="*/ 19426 h 3623051"/>
              <a:gd name="connsiteX8" fmla="*/ 1431180 w 4050555"/>
              <a:gd name="connsiteY8" fmla="*/ 114676 h 3623051"/>
              <a:gd name="connsiteX9" fmla="*/ 2066180 w 4050555"/>
              <a:gd name="connsiteY9" fmla="*/ 432176 h 3623051"/>
              <a:gd name="connsiteX10" fmla="*/ 2796430 w 4050555"/>
              <a:gd name="connsiteY10" fmla="*/ 686176 h 3623051"/>
              <a:gd name="connsiteX11" fmla="*/ 3336180 w 4050555"/>
              <a:gd name="connsiteY11" fmla="*/ 797301 h 3623051"/>
              <a:gd name="connsiteX12" fmla="*/ 3558430 w 4050555"/>
              <a:gd name="connsiteY12" fmla="*/ 1083051 h 3623051"/>
              <a:gd name="connsiteX13" fmla="*/ 3590180 w 4050555"/>
              <a:gd name="connsiteY13" fmla="*/ 1432301 h 3623051"/>
              <a:gd name="connsiteX14" fmla="*/ 3590180 w 4050555"/>
              <a:gd name="connsiteY14" fmla="*/ 1686301 h 3623051"/>
              <a:gd name="connsiteX15" fmla="*/ 3717180 w 4050555"/>
              <a:gd name="connsiteY15" fmla="*/ 2019676 h 3623051"/>
              <a:gd name="connsiteX16" fmla="*/ 3860055 w 4050555"/>
              <a:gd name="connsiteY16" fmla="*/ 2559426 h 3623051"/>
              <a:gd name="connsiteX17" fmla="*/ 3860055 w 4050555"/>
              <a:gd name="connsiteY17" fmla="*/ 3035676 h 3623051"/>
              <a:gd name="connsiteX18" fmla="*/ 4050555 w 4050555"/>
              <a:gd name="connsiteY18" fmla="*/ 3623051 h 362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50555" h="3623051">
                <a:moveTo>
                  <a:pt x="256430" y="3432551"/>
                </a:moveTo>
                <a:cubicBezTo>
                  <a:pt x="195576" y="3335978"/>
                  <a:pt x="134722" y="3239405"/>
                  <a:pt x="97680" y="3130926"/>
                </a:cubicBezTo>
                <a:cubicBezTo>
                  <a:pt x="60638" y="3022447"/>
                  <a:pt x="50055" y="2937780"/>
                  <a:pt x="34180" y="2781676"/>
                </a:cubicBezTo>
                <a:cubicBezTo>
                  <a:pt x="18305" y="2625572"/>
                  <a:pt x="-8153" y="2374218"/>
                  <a:pt x="2430" y="2194301"/>
                </a:cubicBezTo>
                <a:cubicBezTo>
                  <a:pt x="13013" y="2014384"/>
                  <a:pt x="55347" y="1921780"/>
                  <a:pt x="97680" y="1702176"/>
                </a:cubicBezTo>
                <a:cubicBezTo>
                  <a:pt x="140013" y="1482572"/>
                  <a:pt x="235263" y="1083051"/>
                  <a:pt x="256430" y="876676"/>
                </a:cubicBezTo>
                <a:cubicBezTo>
                  <a:pt x="277597" y="670301"/>
                  <a:pt x="124138" y="606801"/>
                  <a:pt x="224680" y="463926"/>
                </a:cubicBezTo>
                <a:cubicBezTo>
                  <a:pt x="325222" y="321051"/>
                  <a:pt x="658597" y="77634"/>
                  <a:pt x="859680" y="19426"/>
                </a:cubicBezTo>
                <a:cubicBezTo>
                  <a:pt x="1060763" y="-38782"/>
                  <a:pt x="1230097" y="45884"/>
                  <a:pt x="1431180" y="114676"/>
                </a:cubicBezTo>
                <a:cubicBezTo>
                  <a:pt x="1632263" y="183468"/>
                  <a:pt x="1838638" y="336926"/>
                  <a:pt x="2066180" y="432176"/>
                </a:cubicBezTo>
                <a:cubicBezTo>
                  <a:pt x="2293722" y="527426"/>
                  <a:pt x="2584763" y="625322"/>
                  <a:pt x="2796430" y="686176"/>
                </a:cubicBezTo>
                <a:cubicBezTo>
                  <a:pt x="3008097" y="747030"/>
                  <a:pt x="3209180" y="731155"/>
                  <a:pt x="3336180" y="797301"/>
                </a:cubicBezTo>
                <a:cubicBezTo>
                  <a:pt x="3463180" y="863447"/>
                  <a:pt x="3516097" y="977218"/>
                  <a:pt x="3558430" y="1083051"/>
                </a:cubicBezTo>
                <a:cubicBezTo>
                  <a:pt x="3600763" y="1188884"/>
                  <a:pt x="3584888" y="1331759"/>
                  <a:pt x="3590180" y="1432301"/>
                </a:cubicBezTo>
                <a:cubicBezTo>
                  <a:pt x="3595472" y="1532843"/>
                  <a:pt x="3569013" y="1588405"/>
                  <a:pt x="3590180" y="1686301"/>
                </a:cubicBezTo>
                <a:cubicBezTo>
                  <a:pt x="3611347" y="1784197"/>
                  <a:pt x="3672201" y="1874155"/>
                  <a:pt x="3717180" y="2019676"/>
                </a:cubicBezTo>
                <a:cubicBezTo>
                  <a:pt x="3762159" y="2165197"/>
                  <a:pt x="3836243" y="2390093"/>
                  <a:pt x="3860055" y="2559426"/>
                </a:cubicBezTo>
                <a:cubicBezTo>
                  <a:pt x="3883867" y="2728759"/>
                  <a:pt x="3828305" y="2858405"/>
                  <a:pt x="3860055" y="3035676"/>
                </a:cubicBezTo>
                <a:cubicBezTo>
                  <a:pt x="3891805" y="3212947"/>
                  <a:pt x="4050555" y="3623051"/>
                  <a:pt x="4050555" y="3623051"/>
                </a:cubicBezTo>
              </a:path>
            </a:pathLst>
          </a:custGeom>
          <a:noFill/>
          <a:ln w="22225" cap="flat" cmpd="sng" algn="ctr">
            <a:solidFill>
              <a:srgbClr val="FEFF00"/>
            </a:solidFill>
            <a:prstDash val="sysDash"/>
            <a:round/>
            <a:headEnd type="none" w="med" len="med"/>
            <a:tailEnd type="none" w="med" len="med"/>
          </a:ln>
          <a:effectLst>
            <a:glow rad="50800">
              <a:srgbClr val="000000">
                <a:alpha val="60000"/>
              </a:srgbClr>
            </a:glow>
          </a:effectLst>
        </p:spPr>
        <p:txBody>
          <a:bodyPr rtlCol="0" anchor="ctr"/>
          <a:lstStyle/>
          <a:p>
            <a:pPr algn="ctr"/>
            <a:endParaRPr lang="en-US"/>
          </a:p>
        </p:txBody>
      </p:sp>
      <p:sp>
        <p:nvSpPr>
          <p:cNvPr id="23" name="Text Box 6"/>
          <p:cNvSpPr txBox="1">
            <a:spLocks noChangeArrowheads="1"/>
          </p:cNvSpPr>
          <p:nvPr/>
        </p:nvSpPr>
        <p:spPr bwMode="auto">
          <a:xfrm>
            <a:off x="2958492" y="2057400"/>
            <a:ext cx="2688318" cy="646331"/>
          </a:xfrm>
          <a:prstGeom prst="rect">
            <a:avLst/>
          </a:prstGeom>
          <a:noFill/>
          <a:ln w="9525">
            <a:noFill/>
            <a:miter lim="800000"/>
            <a:headEnd/>
            <a:tailEnd/>
          </a:ln>
        </p:spPr>
        <p:txBody>
          <a:bodyPr wrap="none">
            <a:spAutoFit/>
          </a:bodyPr>
          <a:lstStyle/>
          <a:p>
            <a:pPr algn="ctr">
              <a:defRPr/>
            </a:pPr>
            <a:r>
              <a:rPr lang="en-US" dirty="0">
                <a:solidFill>
                  <a:srgbClr val="FEFF00"/>
                </a:solidFill>
                <a:effectLst>
                  <a:glow rad="76200">
                    <a:prstClr val="black">
                      <a:alpha val="60000"/>
                    </a:prstClr>
                  </a:glow>
                </a:effectLst>
                <a:cs typeface="Calibri" pitchFamily="34" charset="0"/>
              </a:rPr>
              <a:t>Fortified area of Jerusalem</a:t>
            </a:r>
          </a:p>
          <a:p>
            <a:pPr algn="ctr">
              <a:defRPr/>
            </a:pPr>
            <a:r>
              <a:rPr lang="en-US" dirty="0">
                <a:solidFill>
                  <a:srgbClr val="FEFF00"/>
                </a:solidFill>
                <a:effectLst>
                  <a:glow rad="76200">
                    <a:prstClr val="black">
                      <a:alpha val="60000"/>
                    </a:prstClr>
                  </a:glow>
                </a:effectLst>
                <a:cs typeface="Calibri" pitchFamily="34" charset="0"/>
              </a:rPr>
              <a:t>from time of Hezekiah</a:t>
            </a:r>
          </a:p>
        </p:txBody>
      </p:sp>
      <p:cxnSp>
        <p:nvCxnSpPr>
          <p:cNvPr id="11" name="Straight Connector 10"/>
          <p:cNvCxnSpPr>
            <a:endCxn id="8" idx="4"/>
          </p:cNvCxnSpPr>
          <p:nvPr/>
        </p:nvCxnSpPr>
        <p:spPr>
          <a:xfrm flipH="1">
            <a:off x="4508500" y="4572000"/>
            <a:ext cx="215900" cy="476250"/>
          </a:xfrm>
          <a:prstGeom prst="line">
            <a:avLst/>
          </a:prstGeom>
          <a:noFill/>
          <a:ln w="22225" cap="flat" cmpd="sng" algn="ctr">
            <a:solidFill>
              <a:srgbClr val="FEFF00"/>
            </a:solidFill>
            <a:prstDash val="sysDash"/>
            <a:round/>
            <a:headEnd type="none" w="med" len="med"/>
            <a:tailEnd type="none" w="med" len="med"/>
          </a:ln>
          <a:effectLst>
            <a:glow rad="50800">
              <a:srgbClr val="000000">
                <a:alpha val="60000"/>
              </a:srgbClr>
            </a:glow>
          </a:effectLst>
        </p:spPr>
      </p:cxnSp>
      <p:sp>
        <p:nvSpPr>
          <p:cNvPr id="17" name="Text Box 6"/>
          <p:cNvSpPr txBox="1">
            <a:spLocks noChangeArrowheads="1"/>
          </p:cNvSpPr>
          <p:nvPr/>
        </p:nvSpPr>
        <p:spPr bwMode="auto">
          <a:xfrm rot="504920">
            <a:off x="2371753" y="4315950"/>
            <a:ext cx="2568046" cy="369332"/>
          </a:xfrm>
          <a:prstGeom prst="rect">
            <a:avLst/>
          </a:prstGeom>
          <a:noFill/>
          <a:ln w="9525">
            <a:noFill/>
            <a:miter lim="800000"/>
            <a:headEnd/>
            <a:tailEnd/>
          </a:ln>
        </p:spPr>
        <p:txBody>
          <a:bodyPr wrap="square">
            <a:spAutoFit/>
          </a:bodyPr>
          <a:lstStyle/>
          <a:p>
            <a:pPr algn="ctr">
              <a:defRPr/>
            </a:pPr>
            <a:r>
              <a:rPr lang="en-US" dirty="0">
                <a:solidFill>
                  <a:srgbClr val="FEFF00"/>
                </a:solidFill>
                <a:effectLst>
                  <a:glow rad="76200">
                    <a:prstClr val="black">
                      <a:alpha val="60000"/>
                    </a:prstClr>
                  </a:glow>
                </a:effectLst>
                <a:cs typeface="Calibri" pitchFamily="34" charset="0"/>
              </a:rPr>
              <a:t>Jebus/City of David</a:t>
            </a:r>
          </a:p>
        </p:txBody>
      </p:sp>
    </p:spTree>
    <p:extLst>
      <p:ext uri="{BB962C8B-B14F-4D97-AF65-F5344CB8AC3E}">
        <p14:creationId xmlns:p14="http://schemas.microsoft.com/office/powerpoint/2010/main" val="6862969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3 Museums 2014\Israel Museums\Israel Museum\Egypt\Egypt, limestone relief of blind musicians possibly of non-Egyptian origin, 14th c BC, adr1306212587.jpg"/>
          <p:cNvPicPr>
            <a:picLocks noChangeAspect="1" noChangeArrowheads="1"/>
          </p:cNvPicPr>
          <p:nvPr/>
        </p:nvPicPr>
        <p:blipFill rotWithShape="1">
          <a:blip r:embed="rId3">
            <a:extLst>
              <a:ext uri="{28A0092B-C50C-407E-A947-70E740481C1C}">
                <a14:useLocalDpi xmlns:a14="http://schemas.microsoft.com/office/drawing/2010/main" val="0"/>
              </a:ext>
            </a:extLst>
          </a:blip>
          <a:srcRect t="5882" b="10084"/>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blind musicians, from Egypt, 14th century BC</a:t>
            </a:r>
          </a:p>
        </p:txBody>
      </p:sp>
      <p:sp>
        <p:nvSpPr>
          <p:cNvPr id="3" name="Text Placeholder 2"/>
          <p:cNvSpPr>
            <a:spLocks noGrp="1"/>
          </p:cNvSpPr>
          <p:nvPr>
            <p:ph type="body" sz="quarter" idx="12"/>
          </p:nvPr>
        </p:nvSpPr>
        <p:spPr/>
        <p:txBody>
          <a:bodyPr/>
          <a:lstStyle/>
          <a:p>
            <a:r>
              <a:rPr lang="en-US" dirty="0"/>
              <a:t>5:6</a:t>
            </a:r>
          </a:p>
        </p:txBody>
      </p:sp>
      <p:sp>
        <p:nvSpPr>
          <p:cNvPr id="4" name="Title 3"/>
          <p:cNvSpPr>
            <a:spLocks noGrp="1"/>
          </p:cNvSpPr>
          <p:nvPr>
            <p:ph type="title"/>
          </p:nvPr>
        </p:nvSpPr>
        <p:spPr/>
        <p:txBody>
          <a:bodyPr/>
          <a:lstStyle/>
          <a:p>
            <a:r>
              <a:rPr lang="en-US" dirty="0"/>
              <a:t>The Jebusites said, “You will not enter here, for the blind and the lame could ward you off”</a:t>
            </a:r>
          </a:p>
        </p:txBody>
      </p:sp>
    </p:spTree>
    <p:extLst>
      <p:ext uri="{BB962C8B-B14F-4D97-AF65-F5344CB8AC3E}">
        <p14:creationId xmlns:p14="http://schemas.microsoft.com/office/powerpoint/2010/main" val="18135996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lind man at Scots Mission Hospital, Tiberias, mat0362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8318"/>
            <a:ext cx="9144000" cy="6341364"/>
          </a:xfrm>
          <a:prstGeom prst="rect">
            <a:avLst/>
          </a:prstGeom>
        </p:spPr>
      </p:pic>
      <p:sp>
        <p:nvSpPr>
          <p:cNvPr id="2" name="Text Placeholder 1"/>
          <p:cNvSpPr>
            <a:spLocks noGrp="1"/>
          </p:cNvSpPr>
          <p:nvPr>
            <p:ph type="body" sz="quarter" idx="10"/>
          </p:nvPr>
        </p:nvSpPr>
        <p:spPr/>
        <p:txBody>
          <a:bodyPr/>
          <a:lstStyle/>
          <a:p>
            <a:r>
              <a:rPr lang="en-US" dirty="0"/>
              <a:t>Blind man at the Scots Mission Hospital in Tiberias</a:t>
            </a:r>
          </a:p>
        </p:txBody>
      </p:sp>
      <p:sp>
        <p:nvSpPr>
          <p:cNvPr id="3" name="Text Placeholder 2"/>
          <p:cNvSpPr>
            <a:spLocks noGrp="1"/>
          </p:cNvSpPr>
          <p:nvPr>
            <p:ph type="body" sz="quarter" idx="12"/>
          </p:nvPr>
        </p:nvSpPr>
        <p:spPr/>
        <p:txBody>
          <a:bodyPr/>
          <a:lstStyle/>
          <a:p>
            <a:r>
              <a:rPr lang="en-US" dirty="0"/>
              <a:t>5:6</a:t>
            </a:r>
          </a:p>
        </p:txBody>
      </p:sp>
      <p:sp>
        <p:nvSpPr>
          <p:cNvPr id="4" name="Title 3"/>
          <p:cNvSpPr>
            <a:spLocks noGrp="1"/>
          </p:cNvSpPr>
          <p:nvPr>
            <p:ph type="title"/>
          </p:nvPr>
        </p:nvSpPr>
        <p:spPr/>
        <p:txBody>
          <a:bodyPr/>
          <a:lstStyle/>
          <a:p>
            <a:r>
              <a:rPr lang="en-US" dirty="0"/>
              <a:t>The Jebusites said, “You will not enter here, for the blind and the lame could ward you off”</a:t>
            </a:r>
          </a:p>
        </p:txBody>
      </p:sp>
    </p:spTree>
    <p:extLst>
      <p:ext uri="{BB962C8B-B14F-4D97-AF65-F5344CB8AC3E}">
        <p14:creationId xmlns:p14="http://schemas.microsoft.com/office/powerpoint/2010/main" val="19483736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E:\0Projects\Matson photos\12 People\zzDone\sr\Sick and Disabled\06348u Group of handicapped beggars, mat06348.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6583" t="11318" r="8492" b="12285"/>
          <a:stretch/>
        </p:blipFill>
        <p:spPr bwMode="auto">
          <a:xfrm>
            <a:off x="0" y="38100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Group of beggars</a:t>
            </a:r>
          </a:p>
        </p:txBody>
      </p:sp>
      <p:sp>
        <p:nvSpPr>
          <p:cNvPr id="3" name="Text Placeholder 2"/>
          <p:cNvSpPr>
            <a:spLocks noGrp="1"/>
          </p:cNvSpPr>
          <p:nvPr>
            <p:ph type="body" sz="quarter" idx="12"/>
          </p:nvPr>
        </p:nvSpPr>
        <p:spPr/>
        <p:txBody>
          <a:bodyPr/>
          <a:lstStyle/>
          <a:p>
            <a:r>
              <a:rPr lang="en-US" dirty="0"/>
              <a:t>5:6</a:t>
            </a:r>
          </a:p>
        </p:txBody>
      </p:sp>
      <p:sp>
        <p:nvSpPr>
          <p:cNvPr id="4" name="Title 3"/>
          <p:cNvSpPr>
            <a:spLocks noGrp="1"/>
          </p:cNvSpPr>
          <p:nvPr>
            <p:ph type="title"/>
          </p:nvPr>
        </p:nvSpPr>
        <p:spPr/>
        <p:txBody>
          <a:bodyPr/>
          <a:lstStyle/>
          <a:p>
            <a:r>
              <a:rPr lang="en-US" dirty="0"/>
              <a:t>The Jebusites said, “You will not enter here, for the blind and the lame could ward you off”</a:t>
            </a:r>
          </a:p>
        </p:txBody>
      </p:sp>
    </p:spTree>
    <p:extLst>
      <p:ext uri="{BB962C8B-B14F-4D97-AF65-F5344CB8AC3E}">
        <p14:creationId xmlns:p14="http://schemas.microsoft.com/office/powerpoint/2010/main" val="16326237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Temple Mount and City of David aerial from east, tb q010703"/>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saturation sat="120000"/>
                    </a14:imgEffect>
                  </a14:imgLayer>
                </a14:imgProps>
              </a:ext>
            </a:extLst>
          </a:blip>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Jerusalem (aerial view from the east)</a:t>
            </a:r>
          </a:p>
        </p:txBody>
      </p:sp>
      <p:sp>
        <p:nvSpPr>
          <p:cNvPr id="3" name="Text Placeholder 2"/>
          <p:cNvSpPr>
            <a:spLocks noGrp="1"/>
          </p:cNvSpPr>
          <p:nvPr>
            <p:ph type="body" sz="quarter" idx="12"/>
          </p:nvPr>
        </p:nvSpPr>
        <p:spPr/>
        <p:txBody>
          <a:bodyPr/>
          <a:lstStyle/>
          <a:p>
            <a:r>
              <a:rPr lang="fi-FI" dirty="0"/>
              <a:t>5:7</a:t>
            </a:r>
            <a:endParaRPr lang="en-US" dirty="0"/>
          </a:p>
        </p:txBody>
      </p:sp>
      <p:sp>
        <p:nvSpPr>
          <p:cNvPr id="4" name="Title 3"/>
          <p:cNvSpPr>
            <a:spLocks noGrp="1"/>
          </p:cNvSpPr>
          <p:nvPr>
            <p:ph type="title"/>
          </p:nvPr>
        </p:nvSpPr>
        <p:spPr/>
        <p:txBody>
          <a:bodyPr/>
          <a:lstStyle/>
          <a:p>
            <a:r>
              <a:rPr lang="en-US" dirty="0"/>
              <a:t>Nevertheless David took the stronghold of Zion, that is, the City of David</a:t>
            </a:r>
          </a:p>
        </p:txBody>
      </p:sp>
    </p:spTree>
    <p:extLst>
      <p:ext uri="{BB962C8B-B14F-4D97-AF65-F5344CB8AC3E}">
        <p14:creationId xmlns:p14="http://schemas.microsoft.com/office/powerpoint/2010/main" val="24396874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Temple Mount and City of David aerial from east, tb q010703"/>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saturation sat="120000"/>
                    </a14:imgEffect>
                  </a14:imgLayer>
                </a14:imgProps>
              </a:ext>
            </a:extLst>
          </a:blip>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Jerusalem (aerial view from the east)</a:t>
            </a:r>
          </a:p>
        </p:txBody>
      </p:sp>
      <p:sp>
        <p:nvSpPr>
          <p:cNvPr id="3" name="Text Placeholder 2"/>
          <p:cNvSpPr>
            <a:spLocks noGrp="1"/>
          </p:cNvSpPr>
          <p:nvPr>
            <p:ph type="body" sz="quarter" idx="12"/>
          </p:nvPr>
        </p:nvSpPr>
        <p:spPr/>
        <p:txBody>
          <a:bodyPr/>
          <a:lstStyle/>
          <a:p>
            <a:r>
              <a:rPr lang="fi-FI" dirty="0"/>
              <a:t>5:7</a:t>
            </a:r>
            <a:endParaRPr lang="en-US" dirty="0"/>
          </a:p>
        </p:txBody>
      </p:sp>
      <p:sp>
        <p:nvSpPr>
          <p:cNvPr id="4" name="Title 3"/>
          <p:cNvSpPr>
            <a:spLocks noGrp="1"/>
          </p:cNvSpPr>
          <p:nvPr>
            <p:ph type="title"/>
          </p:nvPr>
        </p:nvSpPr>
        <p:spPr/>
        <p:txBody>
          <a:bodyPr/>
          <a:lstStyle/>
          <a:p>
            <a:r>
              <a:rPr lang="en-US" dirty="0"/>
              <a:t>Nevertheless David took the stronghold of Zion, that is, the City of David</a:t>
            </a:r>
          </a:p>
        </p:txBody>
      </p:sp>
      <p:sp>
        <p:nvSpPr>
          <p:cNvPr id="7" name="Text Box 6"/>
          <p:cNvSpPr txBox="1">
            <a:spLocks noChangeArrowheads="1"/>
          </p:cNvSpPr>
          <p:nvPr/>
        </p:nvSpPr>
        <p:spPr bwMode="auto">
          <a:xfrm>
            <a:off x="1899680" y="3929683"/>
            <a:ext cx="1365127"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Eastern Hill</a:t>
            </a:r>
          </a:p>
        </p:txBody>
      </p:sp>
      <p:sp>
        <p:nvSpPr>
          <p:cNvPr id="8" name="Text Box 6"/>
          <p:cNvSpPr txBox="1">
            <a:spLocks noChangeArrowheads="1"/>
          </p:cNvSpPr>
          <p:nvPr/>
        </p:nvSpPr>
        <p:spPr bwMode="auto">
          <a:xfrm>
            <a:off x="1448379" y="2463800"/>
            <a:ext cx="147282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Western Hill</a:t>
            </a:r>
          </a:p>
        </p:txBody>
      </p:sp>
      <p:sp>
        <p:nvSpPr>
          <p:cNvPr id="9" name="Text Box 6"/>
          <p:cNvSpPr txBox="1">
            <a:spLocks noChangeArrowheads="1"/>
          </p:cNvSpPr>
          <p:nvPr/>
        </p:nvSpPr>
        <p:spPr bwMode="auto">
          <a:xfrm>
            <a:off x="5518093" y="5660088"/>
            <a:ext cx="1851725"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Mount of Olives</a:t>
            </a:r>
          </a:p>
        </p:txBody>
      </p:sp>
      <p:sp>
        <p:nvSpPr>
          <p:cNvPr id="10" name="Text Box 6"/>
          <p:cNvSpPr txBox="1">
            <a:spLocks noChangeArrowheads="1"/>
          </p:cNvSpPr>
          <p:nvPr/>
        </p:nvSpPr>
        <p:spPr bwMode="auto">
          <a:xfrm>
            <a:off x="6279364" y="3485125"/>
            <a:ext cx="1708033"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Temple Mount</a:t>
            </a:r>
          </a:p>
        </p:txBody>
      </p:sp>
      <p:sp>
        <p:nvSpPr>
          <p:cNvPr id="11" name="Text Box 6"/>
          <p:cNvSpPr txBox="1">
            <a:spLocks noChangeArrowheads="1"/>
          </p:cNvSpPr>
          <p:nvPr/>
        </p:nvSpPr>
        <p:spPr bwMode="auto">
          <a:xfrm>
            <a:off x="6065725" y="2263745"/>
            <a:ext cx="1903086"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Modern Old City</a:t>
            </a:r>
          </a:p>
        </p:txBody>
      </p:sp>
      <p:sp>
        <p:nvSpPr>
          <p:cNvPr id="12" name="Freeform 11"/>
          <p:cNvSpPr/>
          <p:nvPr/>
        </p:nvSpPr>
        <p:spPr>
          <a:xfrm>
            <a:off x="1335307" y="3790457"/>
            <a:ext cx="2669002" cy="678755"/>
          </a:xfrm>
          <a:custGeom>
            <a:avLst/>
            <a:gdLst>
              <a:gd name="connsiteX0" fmla="*/ 2324100 w 2324100"/>
              <a:gd name="connsiteY0" fmla="*/ 0 h 552450"/>
              <a:gd name="connsiteX1" fmla="*/ 1162050 w 2324100"/>
              <a:gd name="connsiteY1" fmla="*/ 114300 h 552450"/>
              <a:gd name="connsiteX2" fmla="*/ 0 w 2324100"/>
              <a:gd name="connsiteY2" fmla="*/ 504825 h 552450"/>
              <a:gd name="connsiteX3" fmla="*/ 971550 w 2324100"/>
              <a:gd name="connsiteY3" fmla="*/ 552450 h 552450"/>
              <a:gd name="connsiteX4" fmla="*/ 2038350 w 2324100"/>
              <a:gd name="connsiteY4" fmla="*/ 533400 h 552450"/>
              <a:gd name="connsiteX5" fmla="*/ 2324100 w 2324100"/>
              <a:gd name="connsiteY5" fmla="*/ 0 h 552450"/>
              <a:gd name="connsiteX0" fmla="*/ 2325199 w 2325199"/>
              <a:gd name="connsiteY0" fmla="*/ 0 h 554700"/>
              <a:gd name="connsiteX1" fmla="*/ 1163149 w 2325199"/>
              <a:gd name="connsiteY1" fmla="*/ 114300 h 554700"/>
              <a:gd name="connsiteX2" fmla="*/ 1099 w 2325199"/>
              <a:gd name="connsiteY2" fmla="*/ 504825 h 554700"/>
              <a:gd name="connsiteX3" fmla="*/ 972649 w 2325199"/>
              <a:gd name="connsiteY3" fmla="*/ 552450 h 554700"/>
              <a:gd name="connsiteX4" fmla="*/ 2039449 w 2325199"/>
              <a:gd name="connsiteY4" fmla="*/ 533400 h 554700"/>
              <a:gd name="connsiteX5" fmla="*/ 2325199 w 2325199"/>
              <a:gd name="connsiteY5" fmla="*/ 0 h 554700"/>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039449 w 2325199"/>
              <a:gd name="connsiteY4" fmla="*/ 556913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3 w 2325193"/>
              <a:gd name="connsiteY0" fmla="*/ 23513 h 604774"/>
              <a:gd name="connsiteX1" fmla="*/ 1163143 w 2325193"/>
              <a:gd name="connsiteY1" fmla="*/ 137813 h 604774"/>
              <a:gd name="connsiteX2" fmla="*/ 1093 w 2325193"/>
              <a:gd name="connsiteY2" fmla="*/ 528338 h 604774"/>
              <a:gd name="connsiteX3" fmla="*/ 972643 w 2325193"/>
              <a:gd name="connsiteY3" fmla="*/ 575963 h 604774"/>
              <a:gd name="connsiteX4" fmla="*/ 2172793 w 2325193"/>
              <a:gd name="connsiteY4" fmla="*/ 375938 h 604774"/>
              <a:gd name="connsiteX5" fmla="*/ 2325193 w 2325193"/>
              <a:gd name="connsiteY5" fmla="*/ 23513 h 604774"/>
              <a:gd name="connsiteX0" fmla="*/ 2325197 w 2325197"/>
              <a:gd name="connsiteY0" fmla="*/ 23513 h 592553"/>
              <a:gd name="connsiteX1" fmla="*/ 1163147 w 2325197"/>
              <a:gd name="connsiteY1" fmla="*/ 137813 h 592553"/>
              <a:gd name="connsiteX2" fmla="*/ 1097 w 2325197"/>
              <a:gd name="connsiteY2" fmla="*/ 528338 h 592553"/>
              <a:gd name="connsiteX3" fmla="*/ 972647 w 2325197"/>
              <a:gd name="connsiteY3" fmla="*/ 575963 h 592553"/>
              <a:gd name="connsiteX4" fmla="*/ 2172797 w 2325197"/>
              <a:gd name="connsiteY4" fmla="*/ 375938 h 592553"/>
              <a:gd name="connsiteX5" fmla="*/ 2325197 w 2325197"/>
              <a:gd name="connsiteY5" fmla="*/ 23513 h 592553"/>
              <a:gd name="connsiteX0" fmla="*/ 2326070 w 2326070"/>
              <a:gd name="connsiteY0" fmla="*/ 23513 h 686003"/>
              <a:gd name="connsiteX1" fmla="*/ 1164020 w 2326070"/>
              <a:gd name="connsiteY1" fmla="*/ 137813 h 686003"/>
              <a:gd name="connsiteX2" fmla="*/ 1970 w 2326070"/>
              <a:gd name="connsiteY2" fmla="*/ 528338 h 686003"/>
              <a:gd name="connsiteX3" fmla="*/ 916370 w 2326070"/>
              <a:gd name="connsiteY3" fmla="*/ 680738 h 686003"/>
              <a:gd name="connsiteX4" fmla="*/ 2173670 w 2326070"/>
              <a:gd name="connsiteY4" fmla="*/ 375938 h 686003"/>
              <a:gd name="connsiteX5" fmla="*/ 2326070 w 2326070"/>
              <a:gd name="connsiteY5" fmla="*/ 23513 h 686003"/>
              <a:gd name="connsiteX0" fmla="*/ 2326554 w 2326554"/>
              <a:gd name="connsiteY0" fmla="*/ 23513 h 685898"/>
              <a:gd name="connsiteX1" fmla="*/ 1164504 w 2326554"/>
              <a:gd name="connsiteY1" fmla="*/ 137813 h 685898"/>
              <a:gd name="connsiteX2" fmla="*/ 2454 w 2326554"/>
              <a:gd name="connsiteY2" fmla="*/ 528338 h 685898"/>
              <a:gd name="connsiteX3" fmla="*/ 916854 w 2326554"/>
              <a:gd name="connsiteY3" fmla="*/ 680738 h 685898"/>
              <a:gd name="connsiteX4" fmla="*/ 2174154 w 2326554"/>
              <a:gd name="connsiteY4" fmla="*/ 375938 h 685898"/>
              <a:gd name="connsiteX5" fmla="*/ 2326554 w 2326554"/>
              <a:gd name="connsiteY5" fmla="*/ 23513 h 685898"/>
              <a:gd name="connsiteX0" fmla="*/ 2331494 w 2331494"/>
              <a:gd name="connsiteY0" fmla="*/ 23513 h 700911"/>
              <a:gd name="connsiteX1" fmla="*/ 1169444 w 2331494"/>
              <a:gd name="connsiteY1" fmla="*/ 137813 h 700911"/>
              <a:gd name="connsiteX2" fmla="*/ 7394 w 2331494"/>
              <a:gd name="connsiteY2" fmla="*/ 528338 h 700911"/>
              <a:gd name="connsiteX3" fmla="*/ 921794 w 2331494"/>
              <a:gd name="connsiteY3" fmla="*/ 680738 h 700911"/>
              <a:gd name="connsiteX4" fmla="*/ 2179094 w 2331494"/>
              <a:gd name="connsiteY4" fmla="*/ 375938 h 700911"/>
              <a:gd name="connsiteX5" fmla="*/ 2331494 w 2331494"/>
              <a:gd name="connsiteY5" fmla="*/ 23513 h 700911"/>
              <a:gd name="connsiteX0" fmla="*/ 2150519 w 2179094"/>
              <a:gd name="connsiteY0" fmla="*/ 26018 h 684366"/>
              <a:gd name="connsiteX1" fmla="*/ 1169444 w 2179094"/>
              <a:gd name="connsiteY1" fmla="*/ 121268 h 684366"/>
              <a:gd name="connsiteX2" fmla="*/ 7394 w 2179094"/>
              <a:gd name="connsiteY2" fmla="*/ 511793 h 684366"/>
              <a:gd name="connsiteX3" fmla="*/ 921794 w 2179094"/>
              <a:gd name="connsiteY3" fmla="*/ 664193 h 684366"/>
              <a:gd name="connsiteX4" fmla="*/ 2179094 w 2179094"/>
              <a:gd name="connsiteY4" fmla="*/ 359393 h 684366"/>
              <a:gd name="connsiteX5" fmla="*/ 2150519 w 2179094"/>
              <a:gd name="connsiteY5" fmla="*/ 26018 h 684366"/>
              <a:gd name="connsiteX0" fmla="*/ 2150842 w 2227042"/>
              <a:gd name="connsiteY0" fmla="*/ 26018 h 685230"/>
              <a:gd name="connsiteX1" fmla="*/ 1169767 w 2227042"/>
              <a:gd name="connsiteY1" fmla="*/ 121268 h 685230"/>
              <a:gd name="connsiteX2" fmla="*/ 7717 w 2227042"/>
              <a:gd name="connsiteY2" fmla="*/ 511793 h 685230"/>
              <a:gd name="connsiteX3" fmla="*/ 922117 w 2227042"/>
              <a:gd name="connsiteY3" fmla="*/ 664193 h 685230"/>
              <a:gd name="connsiteX4" fmla="*/ 2227042 w 2227042"/>
              <a:gd name="connsiteY4" fmla="*/ 330818 h 685230"/>
              <a:gd name="connsiteX5" fmla="*/ 2150842 w 2227042"/>
              <a:gd name="connsiteY5" fmla="*/ 26018 h 685230"/>
              <a:gd name="connsiteX0" fmla="*/ 21508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150842 w 2592802"/>
              <a:gd name="connsiteY5" fmla="*/ 26018 h 685230"/>
              <a:gd name="connsiteX0" fmla="*/ 24937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493742 w 2592802"/>
              <a:gd name="connsiteY5" fmla="*/ 26018 h 685230"/>
              <a:gd name="connsiteX0" fmla="*/ 2493742 w 2669002"/>
              <a:gd name="connsiteY0" fmla="*/ 26018 h 685230"/>
              <a:gd name="connsiteX1" fmla="*/ 1169767 w 2669002"/>
              <a:gd name="connsiteY1" fmla="*/ 121268 h 685230"/>
              <a:gd name="connsiteX2" fmla="*/ 7717 w 2669002"/>
              <a:gd name="connsiteY2" fmla="*/ 511793 h 685230"/>
              <a:gd name="connsiteX3" fmla="*/ 922117 w 2669002"/>
              <a:gd name="connsiteY3" fmla="*/ 664193 h 685230"/>
              <a:gd name="connsiteX4" fmla="*/ 2669002 w 2669002"/>
              <a:gd name="connsiteY4" fmla="*/ 269858 h 685230"/>
              <a:gd name="connsiteX5" fmla="*/ 2493742 w 2669002"/>
              <a:gd name="connsiteY5" fmla="*/ 26018 h 685230"/>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9002" h="678755">
                <a:moveTo>
                  <a:pt x="2554702" y="27163"/>
                </a:moveTo>
                <a:cubicBezTo>
                  <a:pt x="2408652" y="-42687"/>
                  <a:pt x="1594264" y="35101"/>
                  <a:pt x="1169767" y="114793"/>
                </a:cubicBezTo>
                <a:cubicBezTo>
                  <a:pt x="745270" y="194485"/>
                  <a:pt x="93479" y="290293"/>
                  <a:pt x="7717" y="505318"/>
                </a:cubicBezTo>
                <a:cubicBezTo>
                  <a:pt x="-76761" y="717124"/>
                  <a:pt x="552230" y="687880"/>
                  <a:pt x="922117" y="657718"/>
                </a:cubicBezTo>
                <a:cubicBezTo>
                  <a:pt x="1292004" y="627556"/>
                  <a:pt x="2341342" y="469123"/>
                  <a:pt x="2669002" y="263383"/>
                </a:cubicBezTo>
                <a:cubicBezTo>
                  <a:pt x="2643602" y="161783"/>
                  <a:pt x="2580102" y="128763"/>
                  <a:pt x="2554702" y="27163"/>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33760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E:\0Projects\Dalman aerial photos\sr\035 Hebron.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2844" t="4443" r="3034" b="3634"/>
          <a:stretch/>
        </p:blipFill>
        <p:spPr bwMode="auto">
          <a:xfrm>
            <a:off x="202761" y="369332"/>
            <a:ext cx="8738478" cy="61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Hebron (aerial view from the east)</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Then all the tribes of Israel came to David at Hebron</a:t>
            </a:r>
          </a:p>
        </p:txBody>
      </p:sp>
    </p:spTree>
    <p:extLst>
      <p:ext uri="{BB962C8B-B14F-4D97-AF65-F5344CB8AC3E}">
        <p14:creationId xmlns:p14="http://schemas.microsoft.com/office/powerpoint/2010/main" val="35512828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ity of David aerial from east2 closeup"/>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colorTemperature colorTemp="7600"/>
                    </a14:imgEffect>
                    <a14:imgEffect>
                      <a14:saturation sat="130000"/>
                    </a14:imgEffect>
                  </a14:imgLayer>
                </a14:imgProps>
              </a:ext>
            </a:extLst>
          </a:blip>
          <a:srcRect/>
          <a:stretch>
            <a:fillRect/>
          </a:stretch>
        </p:blipFill>
        <p:spPr bwMode="auto">
          <a:xfrm>
            <a:off x="0" y="0"/>
            <a:ext cx="9144000"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(aerial view from the east)</a:t>
            </a:r>
          </a:p>
        </p:txBody>
      </p:sp>
      <p:sp>
        <p:nvSpPr>
          <p:cNvPr id="3" name="Text Placeholder 2"/>
          <p:cNvSpPr>
            <a:spLocks noGrp="1"/>
          </p:cNvSpPr>
          <p:nvPr>
            <p:ph type="body" sz="quarter" idx="12"/>
          </p:nvPr>
        </p:nvSpPr>
        <p:spPr/>
        <p:txBody>
          <a:bodyPr/>
          <a:lstStyle/>
          <a:p>
            <a:r>
              <a:rPr lang="fi-FI" dirty="0"/>
              <a:t>5:7</a:t>
            </a:r>
            <a:endParaRPr lang="en-US" dirty="0"/>
          </a:p>
        </p:txBody>
      </p:sp>
      <p:sp>
        <p:nvSpPr>
          <p:cNvPr id="4" name="Title 3"/>
          <p:cNvSpPr>
            <a:spLocks noGrp="1"/>
          </p:cNvSpPr>
          <p:nvPr>
            <p:ph type="title"/>
          </p:nvPr>
        </p:nvSpPr>
        <p:spPr/>
        <p:txBody>
          <a:bodyPr/>
          <a:lstStyle/>
          <a:p>
            <a:r>
              <a:rPr lang="en-US" dirty="0"/>
              <a:t>Nevertheless David took the stronghold of Zion, that is, the City of David</a:t>
            </a:r>
          </a:p>
        </p:txBody>
      </p:sp>
    </p:spTree>
    <p:extLst>
      <p:ext uri="{BB962C8B-B14F-4D97-AF65-F5344CB8AC3E}">
        <p14:creationId xmlns:p14="http://schemas.microsoft.com/office/powerpoint/2010/main" val="3223422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 descr="City of David aerial from east2 closeup"/>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colorTemperature colorTemp="7600"/>
                    </a14:imgEffect>
                    <a14:imgEffect>
                      <a14:saturation sat="130000"/>
                    </a14:imgEffect>
                  </a14:imgLayer>
                </a14:imgProps>
              </a:ext>
            </a:extLst>
          </a:blip>
          <a:srcRect/>
          <a:stretch>
            <a:fillRect/>
          </a:stretch>
        </p:blipFill>
        <p:spPr bwMode="auto">
          <a:xfrm>
            <a:off x="0" y="0"/>
            <a:ext cx="9144000"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(aerial view from the east)</a:t>
            </a:r>
          </a:p>
        </p:txBody>
      </p:sp>
      <p:sp>
        <p:nvSpPr>
          <p:cNvPr id="3" name="Text Placeholder 2"/>
          <p:cNvSpPr>
            <a:spLocks noGrp="1"/>
          </p:cNvSpPr>
          <p:nvPr>
            <p:ph type="body" sz="quarter" idx="12"/>
          </p:nvPr>
        </p:nvSpPr>
        <p:spPr/>
        <p:txBody>
          <a:bodyPr/>
          <a:lstStyle/>
          <a:p>
            <a:r>
              <a:rPr lang="fi-FI" dirty="0"/>
              <a:t>5:7</a:t>
            </a:r>
            <a:endParaRPr lang="en-US" dirty="0"/>
          </a:p>
        </p:txBody>
      </p:sp>
      <p:sp>
        <p:nvSpPr>
          <p:cNvPr id="4" name="Title 3"/>
          <p:cNvSpPr>
            <a:spLocks noGrp="1"/>
          </p:cNvSpPr>
          <p:nvPr>
            <p:ph type="title"/>
          </p:nvPr>
        </p:nvSpPr>
        <p:spPr/>
        <p:txBody>
          <a:bodyPr/>
          <a:lstStyle/>
          <a:p>
            <a:r>
              <a:rPr lang="en-US" dirty="0"/>
              <a:t>Nevertheless David took the stronghold of Zion, that is, the City of David</a:t>
            </a:r>
          </a:p>
        </p:txBody>
      </p:sp>
      <p:sp>
        <p:nvSpPr>
          <p:cNvPr id="21" name="Line 6"/>
          <p:cNvSpPr>
            <a:spLocks noChangeShapeType="1"/>
          </p:cNvSpPr>
          <p:nvPr/>
        </p:nvSpPr>
        <p:spPr bwMode="auto">
          <a:xfrm flipH="1">
            <a:off x="5562600" y="3810000"/>
            <a:ext cx="762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2" name="Line 7"/>
          <p:cNvSpPr>
            <a:spLocks noChangeShapeType="1"/>
          </p:cNvSpPr>
          <p:nvPr/>
        </p:nvSpPr>
        <p:spPr bwMode="auto">
          <a:xfrm flipH="1" flipV="1">
            <a:off x="6172200" y="4343400"/>
            <a:ext cx="685800" cy="76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3" name="Text Box 9"/>
          <p:cNvSpPr txBox="1">
            <a:spLocks noChangeArrowheads="1"/>
          </p:cNvSpPr>
          <p:nvPr/>
        </p:nvSpPr>
        <p:spPr bwMode="auto">
          <a:xfrm>
            <a:off x="4724400" y="3429000"/>
            <a:ext cx="15244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Gihon</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Spring</a:t>
            </a:r>
          </a:p>
        </p:txBody>
      </p:sp>
      <p:sp>
        <p:nvSpPr>
          <p:cNvPr id="24" name="Text Box 10"/>
          <p:cNvSpPr txBox="1">
            <a:spLocks noChangeArrowheads="1"/>
          </p:cNvSpPr>
          <p:nvPr/>
        </p:nvSpPr>
        <p:spPr bwMode="auto">
          <a:xfrm>
            <a:off x="6858000" y="4245114"/>
            <a:ext cx="2212590"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Middle Bronze Wall</a:t>
            </a:r>
            <a:b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(Water Gate?)</a:t>
            </a:r>
          </a:p>
        </p:txBody>
      </p:sp>
      <p:sp>
        <p:nvSpPr>
          <p:cNvPr id="25" name="Text Box 11"/>
          <p:cNvSpPr txBox="1">
            <a:spLocks noChangeArrowheads="1"/>
          </p:cNvSpPr>
          <p:nvPr/>
        </p:nvSpPr>
        <p:spPr bwMode="auto">
          <a:xfrm>
            <a:off x="7086600" y="3638490"/>
            <a:ext cx="88936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G</a:t>
            </a:r>
          </a:p>
        </p:txBody>
      </p:sp>
      <p:sp>
        <p:nvSpPr>
          <p:cNvPr id="27" name="Text Box 13"/>
          <p:cNvSpPr txBox="1">
            <a:spLocks noChangeArrowheads="1"/>
          </p:cNvSpPr>
          <p:nvPr/>
        </p:nvSpPr>
        <p:spPr bwMode="auto">
          <a:xfrm rot="21346295">
            <a:off x="2982756" y="2545630"/>
            <a:ext cx="278854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Central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Tyropean</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Valley</a:t>
            </a:r>
          </a:p>
        </p:txBody>
      </p:sp>
      <p:sp>
        <p:nvSpPr>
          <p:cNvPr id="29" name="Oval 28"/>
          <p:cNvSpPr/>
          <p:nvPr/>
        </p:nvSpPr>
        <p:spPr>
          <a:xfrm>
            <a:off x="6400800" y="3352800"/>
            <a:ext cx="685800" cy="685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0" name="Oval 29"/>
          <p:cNvSpPr/>
          <p:nvPr/>
        </p:nvSpPr>
        <p:spPr>
          <a:xfrm>
            <a:off x="2743200" y="4114800"/>
            <a:ext cx="1981200" cy="457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1" name="Text Box 11"/>
          <p:cNvSpPr txBox="1">
            <a:spLocks noChangeArrowheads="1"/>
          </p:cNvSpPr>
          <p:nvPr/>
        </p:nvSpPr>
        <p:spPr bwMode="auto">
          <a:xfrm>
            <a:off x="1966607" y="3886200"/>
            <a:ext cx="85279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E</a:t>
            </a:r>
          </a:p>
        </p:txBody>
      </p:sp>
      <p:sp>
        <p:nvSpPr>
          <p:cNvPr id="32" name="Text Box 11"/>
          <p:cNvSpPr txBox="1">
            <a:spLocks noChangeArrowheads="1"/>
          </p:cNvSpPr>
          <p:nvPr/>
        </p:nvSpPr>
        <p:spPr bwMode="auto">
          <a:xfrm>
            <a:off x="7010400" y="2057400"/>
            <a:ext cx="1608133"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Central Valley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excavations</a:t>
            </a:r>
          </a:p>
        </p:txBody>
      </p:sp>
      <p:sp>
        <p:nvSpPr>
          <p:cNvPr id="33" name="Freeform 32"/>
          <p:cNvSpPr/>
          <p:nvPr/>
        </p:nvSpPr>
        <p:spPr>
          <a:xfrm>
            <a:off x="1171320" y="2743200"/>
            <a:ext cx="7323831" cy="924674"/>
          </a:xfrm>
          <a:custGeom>
            <a:avLst/>
            <a:gdLst>
              <a:gd name="connsiteX0" fmla="*/ 0 w 7323831"/>
              <a:gd name="connsiteY0" fmla="*/ 924674 h 924674"/>
              <a:gd name="connsiteX1" fmla="*/ 1171319 w 7323831"/>
              <a:gd name="connsiteY1" fmla="*/ 493160 h 924674"/>
              <a:gd name="connsiteX2" fmla="*/ 2342639 w 7323831"/>
              <a:gd name="connsiteY2" fmla="*/ 246580 h 924674"/>
              <a:gd name="connsiteX3" fmla="*/ 3587937 w 7323831"/>
              <a:gd name="connsiteY3" fmla="*/ 147948 h 924674"/>
              <a:gd name="connsiteX4" fmla="*/ 5314092 w 7323831"/>
              <a:gd name="connsiteY4" fmla="*/ 86303 h 924674"/>
              <a:gd name="connsiteX5" fmla="*/ 6571720 w 7323831"/>
              <a:gd name="connsiteY5" fmla="*/ 73974 h 924674"/>
              <a:gd name="connsiteX6" fmla="*/ 7323831 w 7323831"/>
              <a:gd name="connsiteY6" fmla="*/ 0 h 92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3831" h="924674">
                <a:moveTo>
                  <a:pt x="0" y="924674"/>
                </a:moveTo>
                <a:cubicBezTo>
                  <a:pt x="390439" y="765425"/>
                  <a:pt x="780879" y="606176"/>
                  <a:pt x="1171319" y="493160"/>
                </a:cubicBezTo>
                <a:cubicBezTo>
                  <a:pt x="1561759" y="380144"/>
                  <a:pt x="1939869" y="304115"/>
                  <a:pt x="2342639" y="246580"/>
                </a:cubicBezTo>
                <a:cubicBezTo>
                  <a:pt x="2745409" y="189045"/>
                  <a:pt x="3092695" y="174661"/>
                  <a:pt x="3587937" y="147948"/>
                </a:cubicBezTo>
                <a:cubicBezTo>
                  <a:pt x="4083179" y="121235"/>
                  <a:pt x="4816795" y="98632"/>
                  <a:pt x="5314092" y="86303"/>
                </a:cubicBezTo>
                <a:cubicBezTo>
                  <a:pt x="5811389" y="73974"/>
                  <a:pt x="6236764" y="88358"/>
                  <a:pt x="6571720" y="73974"/>
                </a:cubicBezTo>
                <a:cubicBezTo>
                  <a:pt x="6906676" y="59590"/>
                  <a:pt x="7323831" y="0"/>
                  <a:pt x="7323831" y="0"/>
                </a:cubicBezTo>
              </a:path>
            </a:pathLst>
          </a:custGeom>
          <a:noFill/>
          <a:ln w="22225" cap="flat" cmpd="sng" algn="ctr">
            <a:solidFill>
              <a:srgbClr val="FFFFFF"/>
            </a:solidFill>
            <a:prstDash val="solid"/>
            <a:round/>
            <a:headEnd type="triangl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4" name="Oval 33"/>
          <p:cNvSpPr/>
          <p:nvPr/>
        </p:nvSpPr>
        <p:spPr>
          <a:xfrm>
            <a:off x="7391400" y="2743200"/>
            <a:ext cx="762000" cy="685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9801294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City of David, palace area (from the southeast)</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pic>
        <p:nvPicPr>
          <p:cNvPr id="5" name="Picture 4" descr="City of David Area G from southeast, tb0913063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8568113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City of David, palace area (from the southeast)</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pic>
        <p:nvPicPr>
          <p:cNvPr id="6" name="Picture 5" descr="City of David Area G from southeast, tb091306304.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446"/>
          <a:stretch/>
        </p:blipFill>
        <p:spPr>
          <a:xfrm>
            <a:off x="-1" y="365760"/>
            <a:ext cx="9144001" cy="6153912"/>
          </a:xfrm>
          <a:prstGeom prst="rect">
            <a:avLst/>
          </a:prstGeom>
        </p:spPr>
      </p:pic>
    </p:spTree>
    <p:extLst>
      <p:ext uri="{BB962C8B-B14F-4D97-AF65-F5344CB8AC3E}">
        <p14:creationId xmlns:p14="http://schemas.microsoft.com/office/powerpoint/2010/main" val="3210374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ity of David Area G from southeast, tb091306304.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446"/>
          <a:stretch/>
        </p:blipFill>
        <p:spPr>
          <a:xfrm>
            <a:off x="-1" y="365760"/>
            <a:ext cx="9144001" cy="6153912"/>
          </a:xfrm>
          <a:prstGeom prst="rect">
            <a:avLst/>
          </a:prstGeom>
        </p:spPr>
      </p:pic>
      <p:sp>
        <p:nvSpPr>
          <p:cNvPr id="2" name="Text Placeholder 1"/>
          <p:cNvSpPr>
            <a:spLocks noGrp="1"/>
          </p:cNvSpPr>
          <p:nvPr>
            <p:ph type="body" sz="quarter" idx="10"/>
          </p:nvPr>
        </p:nvSpPr>
        <p:spPr/>
        <p:txBody>
          <a:bodyPr/>
          <a:lstStyle/>
          <a:p>
            <a:r>
              <a:rPr lang="en-US" dirty="0"/>
              <a:t>City of David, palace area (from the southeast)</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
        <p:nvSpPr>
          <p:cNvPr id="13" name="Line 7"/>
          <p:cNvSpPr>
            <a:spLocks noChangeShapeType="1"/>
          </p:cNvSpPr>
          <p:nvPr/>
        </p:nvSpPr>
        <p:spPr bwMode="auto">
          <a:xfrm>
            <a:off x="2438400" y="1844040"/>
            <a:ext cx="609600" cy="990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Text Box 13"/>
          <p:cNvSpPr txBox="1">
            <a:spLocks noChangeArrowheads="1"/>
          </p:cNvSpPr>
          <p:nvPr/>
        </p:nvSpPr>
        <p:spPr bwMode="auto">
          <a:xfrm>
            <a:off x="0" y="1463040"/>
            <a:ext cx="2730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Stepped Stone Structure</a:t>
            </a:r>
          </a:p>
        </p:txBody>
      </p:sp>
      <p:sp>
        <p:nvSpPr>
          <p:cNvPr id="15" name="Line 7"/>
          <p:cNvSpPr>
            <a:spLocks noChangeShapeType="1"/>
          </p:cNvSpPr>
          <p:nvPr/>
        </p:nvSpPr>
        <p:spPr bwMode="auto">
          <a:xfrm>
            <a:off x="1905000" y="3520440"/>
            <a:ext cx="9144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Text Box 13"/>
          <p:cNvSpPr txBox="1">
            <a:spLocks noChangeArrowheads="1"/>
          </p:cNvSpPr>
          <p:nvPr/>
        </p:nvSpPr>
        <p:spPr bwMode="auto">
          <a:xfrm>
            <a:off x="228600" y="3272730"/>
            <a:ext cx="170038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House of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Ahiel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7" name="Line 7"/>
          <p:cNvSpPr>
            <a:spLocks noChangeShapeType="1"/>
          </p:cNvSpPr>
          <p:nvPr/>
        </p:nvSpPr>
        <p:spPr bwMode="auto">
          <a:xfrm flipH="1" flipV="1">
            <a:off x="4175970" y="2072640"/>
            <a:ext cx="1767630" cy="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Text Box 13"/>
          <p:cNvSpPr txBox="1">
            <a:spLocks noChangeArrowheads="1"/>
          </p:cNvSpPr>
          <p:nvPr/>
        </p:nvSpPr>
        <p:spPr bwMode="auto">
          <a:xfrm>
            <a:off x="5928569" y="1844040"/>
            <a:ext cx="176763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Palace of David</a:t>
            </a:r>
          </a:p>
        </p:txBody>
      </p:sp>
    </p:spTree>
    <p:extLst>
      <p:ext uri="{BB962C8B-B14F-4D97-AF65-F5344CB8AC3E}">
        <p14:creationId xmlns:p14="http://schemas.microsoft.com/office/powerpoint/2010/main" val="3251397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Area G from east"/>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saturation sat="130000"/>
                    </a14:imgEffect>
                  </a14:imgLayer>
                </a14:imgProps>
              </a:ext>
            </a:extLst>
          </a:blip>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palace area (from the east)</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Tree>
    <p:extLst>
      <p:ext uri="{BB962C8B-B14F-4D97-AF65-F5344CB8AC3E}">
        <p14:creationId xmlns:p14="http://schemas.microsoft.com/office/powerpoint/2010/main" val="10819002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Stepped Stone Structure in Area G of the City of David (from the north)</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pic>
        <p:nvPicPr>
          <p:cNvPr id="6" name="Picture 5" descr="City of David Area G, Stepped Stone Structure from north, tb10230608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595478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City of David (Area G), the Kidron Valley, and the Hill of Offense (from the west)</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pic>
        <p:nvPicPr>
          <p:cNvPr id="5" name="Picture 4" descr="City of David Area G, Kidron Valley and Hill of Offense from west, tb10230608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9534248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Area G , tb n012801 sr"/>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saturation sat="130000"/>
                    </a14:imgEffect>
                  </a14:imgLayer>
                </a14:imgProps>
              </a:ext>
            </a:extLst>
          </a:blip>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Stepped Stone Structure in the City of David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Tree>
    <p:extLst>
      <p:ext uri="{BB962C8B-B14F-4D97-AF65-F5344CB8AC3E}">
        <p14:creationId xmlns:p14="http://schemas.microsoft.com/office/powerpoint/2010/main" val="18478166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Area G from north"/>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Area G, and the Stepped Stone Structure</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Tree>
    <p:extLst>
      <p:ext uri="{BB962C8B-B14F-4D97-AF65-F5344CB8AC3E}">
        <p14:creationId xmlns:p14="http://schemas.microsoft.com/office/powerpoint/2010/main" val="1340175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E:\0Projects\Dalman aerial photos\sr\035 Hebron.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2844" t="4443" r="3034" b="3634"/>
          <a:stretch/>
        </p:blipFill>
        <p:spPr bwMode="auto">
          <a:xfrm>
            <a:off x="202761" y="369332"/>
            <a:ext cx="8738478" cy="61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Hebron (aerial view from the east)</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Then all the tribes of Israel came to David at Hebron</a:t>
            </a:r>
          </a:p>
        </p:txBody>
      </p:sp>
      <p:sp>
        <p:nvSpPr>
          <p:cNvPr id="19" name="Line 11"/>
          <p:cNvSpPr>
            <a:spLocks noChangeShapeType="1"/>
          </p:cNvSpPr>
          <p:nvPr/>
        </p:nvSpPr>
        <p:spPr bwMode="auto">
          <a:xfrm flipH="1" flipV="1">
            <a:off x="1600200" y="4495800"/>
            <a:ext cx="419100" cy="61529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0" name="Text Box 12"/>
          <p:cNvSpPr txBox="1">
            <a:spLocks noChangeArrowheads="1"/>
          </p:cNvSpPr>
          <p:nvPr/>
        </p:nvSpPr>
        <p:spPr bwMode="auto">
          <a:xfrm>
            <a:off x="1714500" y="5114147"/>
            <a:ext cx="1329366" cy="523220"/>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Tomb of the Patriarchs</a:t>
            </a:r>
          </a:p>
        </p:txBody>
      </p:sp>
      <p:sp>
        <p:nvSpPr>
          <p:cNvPr id="21" name="Line 13"/>
          <p:cNvSpPr>
            <a:spLocks noChangeShapeType="1"/>
          </p:cNvSpPr>
          <p:nvPr/>
        </p:nvSpPr>
        <p:spPr bwMode="auto">
          <a:xfrm>
            <a:off x="1600200" y="3444502"/>
            <a:ext cx="183356" cy="475036"/>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2" name="Text Box 14"/>
          <p:cNvSpPr txBox="1">
            <a:spLocks noChangeArrowheads="1"/>
          </p:cNvSpPr>
          <p:nvPr/>
        </p:nvSpPr>
        <p:spPr bwMode="auto">
          <a:xfrm>
            <a:off x="1171575" y="2929265"/>
            <a:ext cx="838200" cy="523220"/>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David’s</a:t>
            </a:r>
          </a:p>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Pool</a:t>
            </a:r>
          </a:p>
        </p:txBody>
      </p:sp>
      <p:sp>
        <p:nvSpPr>
          <p:cNvPr id="23" name="Text Box 32"/>
          <p:cNvSpPr txBox="1">
            <a:spLocks noChangeArrowheads="1"/>
          </p:cNvSpPr>
          <p:nvPr/>
        </p:nvSpPr>
        <p:spPr bwMode="auto">
          <a:xfrm>
            <a:off x="3043866" y="3139702"/>
            <a:ext cx="1371600" cy="304800"/>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Tell Rumeida</a:t>
            </a:r>
          </a:p>
        </p:txBody>
      </p:sp>
      <p:sp>
        <p:nvSpPr>
          <p:cNvPr id="25" name="Line 18"/>
          <p:cNvSpPr>
            <a:spLocks noChangeShapeType="1"/>
          </p:cNvSpPr>
          <p:nvPr/>
        </p:nvSpPr>
        <p:spPr bwMode="auto">
          <a:xfrm>
            <a:off x="7040562" y="4797097"/>
            <a:ext cx="1131887" cy="26373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6" name="Line 18"/>
          <p:cNvSpPr>
            <a:spLocks noChangeShapeType="1"/>
          </p:cNvSpPr>
          <p:nvPr/>
        </p:nvSpPr>
        <p:spPr bwMode="auto">
          <a:xfrm flipH="1" flipV="1">
            <a:off x="5594350" y="3797300"/>
            <a:ext cx="577850" cy="54610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7" name="Text Box 19"/>
          <p:cNvSpPr txBox="1">
            <a:spLocks noChangeArrowheads="1"/>
          </p:cNvSpPr>
          <p:nvPr/>
        </p:nvSpPr>
        <p:spPr bwMode="auto">
          <a:xfrm>
            <a:off x="5854700" y="4291013"/>
            <a:ext cx="1460500" cy="523220"/>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Road to Jerusalem</a:t>
            </a:r>
          </a:p>
        </p:txBody>
      </p:sp>
      <p:sp>
        <p:nvSpPr>
          <p:cNvPr id="28" name="Text Box 22"/>
          <p:cNvSpPr txBox="1">
            <a:spLocks noChangeArrowheads="1"/>
          </p:cNvSpPr>
          <p:nvPr/>
        </p:nvSpPr>
        <p:spPr bwMode="auto">
          <a:xfrm>
            <a:off x="2667000" y="838200"/>
            <a:ext cx="1371600" cy="523220"/>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Road to </a:t>
            </a:r>
          </a:p>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Beersheba</a:t>
            </a:r>
          </a:p>
        </p:txBody>
      </p:sp>
      <p:sp>
        <p:nvSpPr>
          <p:cNvPr id="29" name="Line 24"/>
          <p:cNvSpPr>
            <a:spLocks noChangeShapeType="1"/>
          </p:cNvSpPr>
          <p:nvPr/>
        </p:nvSpPr>
        <p:spPr bwMode="auto">
          <a:xfrm flipV="1">
            <a:off x="3748716" y="609600"/>
            <a:ext cx="925512" cy="34290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0" name="Text Box 30"/>
          <p:cNvSpPr txBox="1">
            <a:spLocks noChangeArrowheads="1"/>
          </p:cNvSpPr>
          <p:nvPr/>
        </p:nvSpPr>
        <p:spPr bwMode="auto">
          <a:xfrm>
            <a:off x="514351" y="5801380"/>
            <a:ext cx="990600" cy="523220"/>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Road to Ein Gedi</a:t>
            </a:r>
          </a:p>
        </p:txBody>
      </p:sp>
      <p:sp>
        <p:nvSpPr>
          <p:cNvPr id="31" name="Line 31"/>
          <p:cNvSpPr>
            <a:spLocks noChangeShapeType="1"/>
          </p:cNvSpPr>
          <p:nvPr/>
        </p:nvSpPr>
        <p:spPr bwMode="auto">
          <a:xfrm>
            <a:off x="1504951" y="6172200"/>
            <a:ext cx="1162049" cy="7620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2" name="Line 24"/>
          <p:cNvSpPr>
            <a:spLocks noChangeShapeType="1"/>
          </p:cNvSpPr>
          <p:nvPr/>
        </p:nvSpPr>
        <p:spPr bwMode="auto">
          <a:xfrm>
            <a:off x="3660774" y="1450950"/>
            <a:ext cx="754691" cy="108905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3" name="Line 31"/>
          <p:cNvSpPr>
            <a:spLocks noChangeShapeType="1"/>
          </p:cNvSpPr>
          <p:nvPr/>
        </p:nvSpPr>
        <p:spPr bwMode="auto">
          <a:xfrm flipV="1">
            <a:off x="1104900" y="5322436"/>
            <a:ext cx="266700" cy="478942"/>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5" name="Freeform 4"/>
          <p:cNvSpPr/>
          <p:nvPr/>
        </p:nvSpPr>
        <p:spPr>
          <a:xfrm>
            <a:off x="2508674" y="2789898"/>
            <a:ext cx="2141548" cy="1010574"/>
          </a:xfrm>
          <a:custGeom>
            <a:avLst/>
            <a:gdLst>
              <a:gd name="connsiteX0" fmla="*/ 1328737 w 2133600"/>
              <a:gd name="connsiteY0" fmla="*/ 0 h 995362"/>
              <a:gd name="connsiteX1" fmla="*/ 647700 w 2133600"/>
              <a:gd name="connsiteY1" fmla="*/ 85725 h 995362"/>
              <a:gd name="connsiteX2" fmla="*/ 0 w 2133600"/>
              <a:gd name="connsiteY2" fmla="*/ 747712 h 995362"/>
              <a:gd name="connsiteX3" fmla="*/ 1128712 w 2133600"/>
              <a:gd name="connsiteY3" fmla="*/ 995362 h 995362"/>
              <a:gd name="connsiteX4" fmla="*/ 2133600 w 2133600"/>
              <a:gd name="connsiteY4" fmla="*/ 328612 h 995362"/>
              <a:gd name="connsiteX5" fmla="*/ 1328737 w 2133600"/>
              <a:gd name="connsiteY5" fmla="*/ 0 h 995362"/>
              <a:gd name="connsiteX0" fmla="*/ 1328737 w 2134955"/>
              <a:gd name="connsiteY0" fmla="*/ 0 h 995362"/>
              <a:gd name="connsiteX1" fmla="*/ 647700 w 2134955"/>
              <a:gd name="connsiteY1" fmla="*/ 85725 h 995362"/>
              <a:gd name="connsiteX2" fmla="*/ 0 w 2134955"/>
              <a:gd name="connsiteY2" fmla="*/ 747712 h 995362"/>
              <a:gd name="connsiteX3" fmla="*/ 1128712 w 2134955"/>
              <a:gd name="connsiteY3" fmla="*/ 995362 h 995362"/>
              <a:gd name="connsiteX4" fmla="*/ 2133600 w 2134955"/>
              <a:gd name="connsiteY4" fmla="*/ 328612 h 995362"/>
              <a:gd name="connsiteX5" fmla="*/ 1328737 w 2134955"/>
              <a:gd name="connsiteY5" fmla="*/ 0 h 995362"/>
              <a:gd name="connsiteX0" fmla="*/ 1337256 w 2143474"/>
              <a:gd name="connsiteY0" fmla="*/ 0 h 1011811"/>
              <a:gd name="connsiteX1" fmla="*/ 656219 w 2143474"/>
              <a:gd name="connsiteY1" fmla="*/ 85725 h 1011811"/>
              <a:gd name="connsiteX2" fmla="*/ 8519 w 2143474"/>
              <a:gd name="connsiteY2" fmla="*/ 747712 h 1011811"/>
              <a:gd name="connsiteX3" fmla="*/ 1137231 w 2143474"/>
              <a:gd name="connsiteY3" fmla="*/ 995362 h 1011811"/>
              <a:gd name="connsiteX4" fmla="*/ 2142119 w 2143474"/>
              <a:gd name="connsiteY4" fmla="*/ 328612 h 1011811"/>
              <a:gd name="connsiteX5" fmla="*/ 1337256 w 2143474"/>
              <a:gd name="connsiteY5" fmla="*/ 0 h 1011811"/>
              <a:gd name="connsiteX0" fmla="*/ 1337724 w 2143942"/>
              <a:gd name="connsiteY0" fmla="*/ 0 h 1011811"/>
              <a:gd name="connsiteX1" fmla="*/ 656687 w 2143942"/>
              <a:gd name="connsiteY1" fmla="*/ 85725 h 1011811"/>
              <a:gd name="connsiteX2" fmla="*/ 8987 w 2143942"/>
              <a:gd name="connsiteY2" fmla="*/ 747712 h 1011811"/>
              <a:gd name="connsiteX3" fmla="*/ 1137699 w 2143942"/>
              <a:gd name="connsiteY3" fmla="*/ 995362 h 1011811"/>
              <a:gd name="connsiteX4" fmla="*/ 2142587 w 2143942"/>
              <a:gd name="connsiteY4" fmla="*/ 328612 h 1011811"/>
              <a:gd name="connsiteX5" fmla="*/ 1337724 w 2143942"/>
              <a:gd name="connsiteY5" fmla="*/ 0 h 1011811"/>
              <a:gd name="connsiteX0" fmla="*/ 1337724 w 2143944"/>
              <a:gd name="connsiteY0" fmla="*/ 3358 h 1015169"/>
              <a:gd name="connsiteX1" fmla="*/ 656687 w 2143944"/>
              <a:gd name="connsiteY1" fmla="*/ 89083 h 1015169"/>
              <a:gd name="connsiteX2" fmla="*/ 8987 w 2143944"/>
              <a:gd name="connsiteY2" fmla="*/ 751070 h 1015169"/>
              <a:gd name="connsiteX3" fmla="*/ 1137699 w 2143944"/>
              <a:gd name="connsiteY3" fmla="*/ 998720 h 1015169"/>
              <a:gd name="connsiteX4" fmla="*/ 2142587 w 2143944"/>
              <a:gd name="connsiteY4" fmla="*/ 331970 h 1015169"/>
              <a:gd name="connsiteX5" fmla="*/ 1337724 w 2143944"/>
              <a:gd name="connsiteY5" fmla="*/ 3358 h 1015169"/>
              <a:gd name="connsiteX0" fmla="*/ 1337724 w 2143944"/>
              <a:gd name="connsiteY0" fmla="*/ 426 h 1012237"/>
              <a:gd name="connsiteX1" fmla="*/ 656687 w 2143944"/>
              <a:gd name="connsiteY1" fmla="*/ 86151 h 1012237"/>
              <a:gd name="connsiteX2" fmla="*/ 8987 w 2143944"/>
              <a:gd name="connsiteY2" fmla="*/ 748138 h 1012237"/>
              <a:gd name="connsiteX3" fmla="*/ 1137699 w 2143944"/>
              <a:gd name="connsiteY3" fmla="*/ 995788 h 1012237"/>
              <a:gd name="connsiteX4" fmla="*/ 2142587 w 2143944"/>
              <a:gd name="connsiteY4" fmla="*/ 329038 h 1012237"/>
              <a:gd name="connsiteX5" fmla="*/ 1337724 w 2143944"/>
              <a:gd name="connsiteY5" fmla="*/ 426 h 1012237"/>
              <a:gd name="connsiteX0" fmla="*/ 1337578 w 2143798"/>
              <a:gd name="connsiteY0" fmla="*/ 1047 h 1012858"/>
              <a:gd name="connsiteX1" fmla="*/ 656541 w 2143798"/>
              <a:gd name="connsiteY1" fmla="*/ 86772 h 1012858"/>
              <a:gd name="connsiteX2" fmla="*/ 8841 w 2143798"/>
              <a:gd name="connsiteY2" fmla="*/ 748759 h 1012858"/>
              <a:gd name="connsiteX3" fmla="*/ 1137553 w 2143798"/>
              <a:gd name="connsiteY3" fmla="*/ 996409 h 1012858"/>
              <a:gd name="connsiteX4" fmla="*/ 2142441 w 2143798"/>
              <a:gd name="connsiteY4" fmla="*/ 329659 h 1012858"/>
              <a:gd name="connsiteX5" fmla="*/ 1337578 w 2143798"/>
              <a:gd name="connsiteY5" fmla="*/ 1047 h 1012858"/>
              <a:gd name="connsiteX0" fmla="*/ 1346670 w 2151646"/>
              <a:gd name="connsiteY0" fmla="*/ 1047 h 968605"/>
              <a:gd name="connsiteX1" fmla="*/ 665633 w 2151646"/>
              <a:gd name="connsiteY1" fmla="*/ 86772 h 968605"/>
              <a:gd name="connsiteX2" fmla="*/ 17933 w 2151646"/>
              <a:gd name="connsiteY2" fmla="*/ 748759 h 968605"/>
              <a:gd name="connsiteX3" fmla="*/ 1394295 w 2151646"/>
              <a:gd name="connsiteY3" fmla="*/ 948784 h 968605"/>
              <a:gd name="connsiteX4" fmla="*/ 2151533 w 2151646"/>
              <a:gd name="connsiteY4" fmla="*/ 329659 h 968605"/>
              <a:gd name="connsiteX5" fmla="*/ 1346670 w 2151646"/>
              <a:gd name="connsiteY5" fmla="*/ 1047 h 968605"/>
              <a:gd name="connsiteX0" fmla="*/ 1346670 w 2127840"/>
              <a:gd name="connsiteY0" fmla="*/ 13451 h 981009"/>
              <a:gd name="connsiteX1" fmla="*/ 665633 w 2127840"/>
              <a:gd name="connsiteY1" fmla="*/ 99176 h 981009"/>
              <a:gd name="connsiteX2" fmla="*/ 17933 w 2127840"/>
              <a:gd name="connsiteY2" fmla="*/ 761163 h 981009"/>
              <a:gd name="connsiteX3" fmla="*/ 1394295 w 2127840"/>
              <a:gd name="connsiteY3" fmla="*/ 961188 h 981009"/>
              <a:gd name="connsiteX4" fmla="*/ 2127720 w 2127840"/>
              <a:gd name="connsiteY4" fmla="*/ 337300 h 981009"/>
              <a:gd name="connsiteX5" fmla="*/ 1346670 w 2127840"/>
              <a:gd name="connsiteY5" fmla="*/ 13451 h 981009"/>
              <a:gd name="connsiteX0" fmla="*/ 1527890 w 2128900"/>
              <a:gd name="connsiteY0" fmla="*/ 19977 h 1001823"/>
              <a:gd name="connsiteX1" fmla="*/ 665878 w 2128900"/>
              <a:gd name="connsiteY1" fmla="*/ 119990 h 1001823"/>
              <a:gd name="connsiteX2" fmla="*/ 18178 w 2128900"/>
              <a:gd name="connsiteY2" fmla="*/ 781977 h 1001823"/>
              <a:gd name="connsiteX3" fmla="*/ 1394540 w 2128900"/>
              <a:gd name="connsiteY3" fmla="*/ 982002 h 1001823"/>
              <a:gd name="connsiteX4" fmla="*/ 2127965 w 2128900"/>
              <a:gd name="connsiteY4" fmla="*/ 358114 h 1001823"/>
              <a:gd name="connsiteX5" fmla="*/ 1527890 w 2128900"/>
              <a:gd name="connsiteY5" fmla="*/ 19977 h 1001823"/>
              <a:gd name="connsiteX0" fmla="*/ 1533002 w 2133088"/>
              <a:gd name="connsiteY0" fmla="*/ 19977 h 1010574"/>
              <a:gd name="connsiteX1" fmla="*/ 670990 w 2133088"/>
              <a:gd name="connsiteY1" fmla="*/ 119990 h 1010574"/>
              <a:gd name="connsiteX2" fmla="*/ 23290 w 2133088"/>
              <a:gd name="connsiteY2" fmla="*/ 781977 h 1010574"/>
              <a:gd name="connsiteX3" fmla="*/ 1518715 w 2133088"/>
              <a:gd name="connsiteY3" fmla="*/ 991527 h 1010574"/>
              <a:gd name="connsiteX4" fmla="*/ 2133077 w 2133088"/>
              <a:gd name="connsiteY4" fmla="*/ 358114 h 1010574"/>
              <a:gd name="connsiteX5" fmla="*/ 1533002 w 2133088"/>
              <a:gd name="connsiteY5" fmla="*/ 19977 h 1010574"/>
              <a:gd name="connsiteX0" fmla="*/ 1539451 w 2141548"/>
              <a:gd name="connsiteY0" fmla="*/ 19977 h 1010574"/>
              <a:gd name="connsiteX1" fmla="*/ 677439 w 2141548"/>
              <a:gd name="connsiteY1" fmla="*/ 119990 h 1010574"/>
              <a:gd name="connsiteX2" fmla="*/ 29739 w 2141548"/>
              <a:gd name="connsiteY2" fmla="*/ 781977 h 1010574"/>
              <a:gd name="connsiteX3" fmla="*/ 1664864 w 2141548"/>
              <a:gd name="connsiteY3" fmla="*/ 991527 h 1010574"/>
              <a:gd name="connsiteX4" fmla="*/ 2139526 w 2141548"/>
              <a:gd name="connsiteY4" fmla="*/ 358114 h 1010574"/>
              <a:gd name="connsiteX5" fmla="*/ 1539451 w 2141548"/>
              <a:gd name="connsiteY5" fmla="*/ 19977 h 1010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1548" h="1010574">
                <a:moveTo>
                  <a:pt x="1539451" y="19977"/>
                </a:moveTo>
                <a:cubicBezTo>
                  <a:pt x="1295770" y="-19710"/>
                  <a:pt x="929058" y="-7010"/>
                  <a:pt x="677439" y="119990"/>
                </a:cubicBezTo>
                <a:cubicBezTo>
                  <a:pt x="425820" y="246990"/>
                  <a:pt x="-134832" y="636721"/>
                  <a:pt x="29739" y="781977"/>
                </a:cubicBezTo>
                <a:cubicBezTo>
                  <a:pt x="194310" y="927233"/>
                  <a:pt x="1309264" y="1061377"/>
                  <a:pt x="1664864" y="991527"/>
                </a:cubicBezTo>
                <a:cubicBezTo>
                  <a:pt x="2020464" y="921677"/>
                  <a:pt x="2160428" y="520039"/>
                  <a:pt x="2139526" y="358114"/>
                </a:cubicBezTo>
                <a:cubicBezTo>
                  <a:pt x="2118624" y="196189"/>
                  <a:pt x="1783132" y="59664"/>
                  <a:pt x="1539451" y="19977"/>
                </a:cubicBezTo>
                <a:close/>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21556232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tepped Stone Structure crosssection, tb n123199 sr"/>
          <p:cNvPicPr preferRelativeResize="0">
            <a:picLocks noChangeAspect="1" noChangeArrowheads="1"/>
          </p:cNvPicPr>
          <p:nvPr>
            <p:custDataLst>
              <p:tags r:id="rId1"/>
            </p:custDataLst>
          </p:nvPr>
        </p:nvPicPr>
        <p:blipFill>
          <a:blip r:embed="rId4"/>
          <a:srcRect/>
          <a:stretch>
            <a:fillRect/>
          </a:stretch>
        </p:blipFill>
        <p:spPr bwMode="auto">
          <a:xfrm>
            <a:off x="0" y="0"/>
            <a:ext cx="9144000" cy="6858001"/>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Cross section of the Stepped Stone Structure in Area G of the City of David (from the north)</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Tree>
    <p:extLst>
      <p:ext uri="{BB962C8B-B14F-4D97-AF65-F5344CB8AC3E}">
        <p14:creationId xmlns:p14="http://schemas.microsoft.com/office/powerpoint/2010/main" val="14405969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ity of David Area E and east slope from east, tb021504848.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City of David, Area E (from the east)</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Tree>
    <p:extLst>
      <p:ext uri="{BB962C8B-B14F-4D97-AF65-F5344CB8AC3E}">
        <p14:creationId xmlns:p14="http://schemas.microsoft.com/office/powerpoint/2010/main" val="10464801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ity of David Area E and east slope from east, tb021504848.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City of David, Area E (from the east)</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
        <p:nvSpPr>
          <p:cNvPr id="8" name="Oval 7"/>
          <p:cNvSpPr/>
          <p:nvPr/>
        </p:nvSpPr>
        <p:spPr>
          <a:xfrm rot="21361254">
            <a:off x="914400" y="3275425"/>
            <a:ext cx="5410200" cy="1221549"/>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Text Box 13"/>
          <p:cNvSpPr txBox="1">
            <a:spLocks noChangeArrowheads="1"/>
          </p:cNvSpPr>
          <p:nvPr/>
        </p:nvSpPr>
        <p:spPr bwMode="auto">
          <a:xfrm>
            <a:off x="2286000" y="2876490"/>
            <a:ext cx="85279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E</a:t>
            </a:r>
          </a:p>
        </p:txBody>
      </p:sp>
      <p:sp>
        <p:nvSpPr>
          <p:cNvPr id="12" name="Line 6"/>
          <p:cNvSpPr>
            <a:spLocks noChangeShapeType="1"/>
          </p:cNvSpPr>
          <p:nvPr/>
        </p:nvSpPr>
        <p:spPr bwMode="auto">
          <a:xfrm flipH="1">
            <a:off x="7573736" y="1984374"/>
            <a:ext cx="38100" cy="421367"/>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11"/>
          <p:cNvSpPr txBox="1">
            <a:spLocks noChangeArrowheads="1"/>
          </p:cNvSpPr>
          <p:nvPr/>
        </p:nvSpPr>
        <p:spPr bwMode="auto">
          <a:xfrm>
            <a:off x="7167155" y="1586471"/>
            <a:ext cx="88936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G</a:t>
            </a:r>
          </a:p>
        </p:txBody>
      </p:sp>
    </p:spTree>
    <p:extLst>
      <p:ext uri="{BB962C8B-B14F-4D97-AF65-F5344CB8AC3E}">
        <p14:creationId xmlns:p14="http://schemas.microsoft.com/office/powerpoint/2010/main" val="13441265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Middle Bronze and Iron Age walls in Area E of the City of David (from the north)</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pic>
        <p:nvPicPr>
          <p:cNvPr id="6" name="Picture 5" descr="City of David Area E Middle Bronze and Iron Age walls, tb0227053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858236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ity of David Area E excavations from south, tb0227057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City of David, eastern slope with Area E (from the south)</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Tree>
    <p:extLst>
      <p:ext uri="{BB962C8B-B14F-4D97-AF65-F5344CB8AC3E}">
        <p14:creationId xmlns:p14="http://schemas.microsoft.com/office/powerpoint/2010/main" val="41203658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ity of David Area E excavations from south, tb0227057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City of David, eastern slope with Area E (from the south)</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
        <p:nvSpPr>
          <p:cNvPr id="6" name="Line 9"/>
          <p:cNvSpPr>
            <a:spLocks noChangeShapeType="1"/>
          </p:cNvSpPr>
          <p:nvPr/>
        </p:nvSpPr>
        <p:spPr bwMode="auto">
          <a:xfrm flipH="1" flipV="1">
            <a:off x="3299858" y="5400705"/>
            <a:ext cx="643492" cy="0"/>
          </a:xfrm>
          <a:prstGeom prst="line">
            <a:avLst/>
          </a:prstGeom>
          <a:noFill/>
          <a:ln w="22225" cap="flat" cmpd="sng" algn="ctr">
            <a:solidFill>
              <a:srgbClr val="FF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7" name="Text Box 16"/>
          <p:cNvSpPr txBox="1">
            <a:spLocks noChangeArrowheads="1"/>
          </p:cNvSpPr>
          <p:nvPr/>
        </p:nvSpPr>
        <p:spPr bwMode="auto">
          <a:xfrm>
            <a:off x="3943350" y="5200650"/>
            <a:ext cx="223137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ysClr val="windowText" lastClr="000000">
                      <a:alpha val="60000"/>
                    </a:sysClr>
                  </a:glow>
                </a:effectLst>
                <a:uLnTx/>
                <a:uFillTx/>
                <a:latin typeface="Calibri" pitchFamily="34" charset="0"/>
                <a:cs typeface="Calibri" pitchFamily="34" charset="0"/>
              </a:rPr>
              <a:t>Middle Bronze Wall</a:t>
            </a:r>
          </a:p>
        </p:txBody>
      </p:sp>
      <p:sp>
        <p:nvSpPr>
          <p:cNvPr id="8" name="Line 9"/>
          <p:cNvSpPr>
            <a:spLocks noChangeShapeType="1"/>
          </p:cNvSpPr>
          <p:nvPr/>
        </p:nvSpPr>
        <p:spPr bwMode="auto">
          <a:xfrm flipH="1">
            <a:off x="5823413" y="2609911"/>
            <a:ext cx="351312" cy="350162"/>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 name="Text Box 16"/>
          <p:cNvSpPr txBox="1">
            <a:spLocks noChangeArrowheads="1"/>
          </p:cNvSpPr>
          <p:nvPr/>
        </p:nvSpPr>
        <p:spPr bwMode="auto">
          <a:xfrm>
            <a:off x="5562446" y="2209800"/>
            <a:ext cx="152477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Gihon Spring</a:t>
            </a:r>
          </a:p>
        </p:txBody>
      </p:sp>
      <p:sp>
        <p:nvSpPr>
          <p:cNvPr id="12" name="Line 9"/>
          <p:cNvSpPr>
            <a:spLocks noChangeShapeType="1"/>
          </p:cNvSpPr>
          <p:nvPr/>
        </p:nvSpPr>
        <p:spPr bwMode="auto">
          <a:xfrm flipH="1">
            <a:off x="3124200" y="1009650"/>
            <a:ext cx="304800"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3" name="Text Box 16"/>
          <p:cNvSpPr txBox="1">
            <a:spLocks noChangeArrowheads="1"/>
          </p:cNvSpPr>
          <p:nvPr/>
        </p:nvSpPr>
        <p:spPr bwMode="auto">
          <a:xfrm>
            <a:off x="3482367" y="474845"/>
            <a:ext cx="1869422"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Area of Stepped</a:t>
            </a:r>
            <a:b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b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Stone Structure</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18631598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Wall in Area E of the City of David (from the north)</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pic>
        <p:nvPicPr>
          <p:cNvPr id="14" name="Picture 13" descr="City of David Area E city wall from north, tb123011003-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9300876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Middle Bronze and Iron Age walls of Kenyon"/>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Middle Bronze and Iron Age walls on eastern slope of the City of David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Tree>
    <p:extLst>
      <p:ext uri="{BB962C8B-B14F-4D97-AF65-F5344CB8AC3E}">
        <p14:creationId xmlns:p14="http://schemas.microsoft.com/office/powerpoint/2010/main" val="6945243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Middle Bronze and Iron Age walls of Kenyon"/>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Middle Bronze and Iron Age walls on eastern slope of the City of David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
        <p:nvSpPr>
          <p:cNvPr id="10" name="Line 5"/>
          <p:cNvSpPr>
            <a:spLocks noChangeShapeType="1"/>
          </p:cNvSpPr>
          <p:nvPr/>
        </p:nvSpPr>
        <p:spPr bwMode="auto">
          <a:xfrm>
            <a:off x="6096000" y="2895600"/>
            <a:ext cx="76200" cy="6096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1" name="Text Box 9"/>
          <p:cNvSpPr txBox="1">
            <a:spLocks noChangeArrowheads="1"/>
          </p:cNvSpPr>
          <p:nvPr/>
        </p:nvSpPr>
        <p:spPr bwMode="auto">
          <a:xfrm>
            <a:off x="5327961" y="2514600"/>
            <a:ext cx="153651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Iron Age wall</a:t>
            </a:r>
          </a:p>
        </p:txBody>
      </p:sp>
      <p:sp>
        <p:nvSpPr>
          <p:cNvPr id="12" name="Line 5"/>
          <p:cNvSpPr>
            <a:spLocks noChangeShapeType="1"/>
          </p:cNvSpPr>
          <p:nvPr/>
        </p:nvSpPr>
        <p:spPr bwMode="auto">
          <a:xfrm>
            <a:off x="3352800" y="2781300"/>
            <a:ext cx="76200" cy="6096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9"/>
          <p:cNvSpPr txBox="1">
            <a:spLocks noChangeArrowheads="1"/>
          </p:cNvSpPr>
          <p:nvPr/>
        </p:nvSpPr>
        <p:spPr bwMode="auto">
          <a:xfrm>
            <a:off x="2265186" y="2400300"/>
            <a:ext cx="217566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Middle Bronze wall</a:t>
            </a:r>
          </a:p>
        </p:txBody>
      </p:sp>
    </p:spTree>
    <p:extLst>
      <p:ext uri="{BB962C8B-B14F-4D97-AF65-F5344CB8AC3E}">
        <p14:creationId xmlns:p14="http://schemas.microsoft.com/office/powerpoint/2010/main" val="8288504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Middle Bronze and Iron Age walls on eastern slope of the City of David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pic>
        <p:nvPicPr>
          <p:cNvPr id="6" name="Picture 5" descr="City of David Middle Bronze and Iron Age walls, tb04230603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679"/>
            <a:ext cx="9144000" cy="6080760"/>
          </a:xfrm>
          <a:prstGeom prst="rect">
            <a:avLst/>
          </a:prstGeom>
        </p:spPr>
      </p:pic>
    </p:spTree>
    <p:extLst>
      <p:ext uri="{BB962C8B-B14F-4D97-AF65-F5344CB8AC3E}">
        <p14:creationId xmlns:p14="http://schemas.microsoft.com/office/powerpoint/2010/main" val="3149482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9 American Colony Matson additional\Matson15k1\People\Village elder with son and grandson in Dahariyeh, mat200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3565"/>
            <a:ext cx="9144000" cy="64198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Village elder with his son and grandson in </a:t>
            </a:r>
            <a:r>
              <a:rPr lang="en-US" dirty="0" err="1"/>
              <a:t>Dahariyeh</a:t>
            </a:r>
            <a:r>
              <a:rPr lang="en-US" dirty="0"/>
              <a:t> in the Judean hills</a:t>
            </a:r>
          </a:p>
        </p:txBody>
      </p:sp>
      <p:sp>
        <p:nvSpPr>
          <p:cNvPr id="3" name="Text Placeholder 2"/>
          <p:cNvSpPr>
            <a:spLocks noGrp="1"/>
          </p:cNvSpPr>
          <p:nvPr>
            <p:ph type="body" sz="quarter" idx="12"/>
          </p:nvPr>
        </p:nvSpPr>
        <p:spPr/>
        <p:txBody>
          <a:bodyPr/>
          <a:lstStyle/>
          <a:p>
            <a:r>
              <a:rPr lang="en-US" dirty="0"/>
              <a:t>5:1</a:t>
            </a:r>
          </a:p>
        </p:txBody>
      </p:sp>
      <p:sp>
        <p:nvSpPr>
          <p:cNvPr id="4" name="Title 3"/>
          <p:cNvSpPr>
            <a:spLocks noGrp="1"/>
          </p:cNvSpPr>
          <p:nvPr>
            <p:ph type="title"/>
          </p:nvPr>
        </p:nvSpPr>
        <p:spPr/>
        <p:txBody>
          <a:bodyPr/>
          <a:lstStyle/>
          <a:p>
            <a:r>
              <a:rPr lang="en-US" dirty="0"/>
              <a:t>And they said, “We are your bone and your flesh”</a:t>
            </a:r>
          </a:p>
        </p:txBody>
      </p:sp>
    </p:spTree>
    <p:extLst>
      <p:ext uri="{BB962C8B-B14F-4D97-AF65-F5344CB8AC3E}">
        <p14:creationId xmlns:p14="http://schemas.microsoft.com/office/powerpoint/2010/main" val="21414408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Middle Bronze and Iron Age walls on eastern slope of the City of David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pic>
        <p:nvPicPr>
          <p:cNvPr id="6" name="Picture 5" descr="City of David Middle Bronze and Iron Age walls, tb04230603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80760"/>
          </a:xfrm>
          <a:prstGeom prst="rect">
            <a:avLst/>
          </a:prstGeom>
        </p:spPr>
      </p:pic>
      <p:sp>
        <p:nvSpPr>
          <p:cNvPr id="7" name="Line 5"/>
          <p:cNvSpPr>
            <a:spLocks noChangeShapeType="1"/>
          </p:cNvSpPr>
          <p:nvPr/>
        </p:nvSpPr>
        <p:spPr bwMode="auto">
          <a:xfrm>
            <a:off x="6096000" y="2040636"/>
            <a:ext cx="76200" cy="6096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dirty="0">
              <a:solidFill>
                <a:srgbClr val="000000"/>
              </a:solidFill>
              <a:latin typeface="Calibri" pitchFamily="34" charset="0"/>
            </a:endParaRPr>
          </a:p>
        </p:txBody>
      </p:sp>
      <p:sp>
        <p:nvSpPr>
          <p:cNvPr id="8" name="Text Box 9"/>
          <p:cNvSpPr txBox="1">
            <a:spLocks noChangeArrowheads="1"/>
          </p:cNvSpPr>
          <p:nvPr/>
        </p:nvSpPr>
        <p:spPr bwMode="auto">
          <a:xfrm>
            <a:off x="5327961" y="1659636"/>
            <a:ext cx="153651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Iron Age wall</a:t>
            </a:r>
          </a:p>
        </p:txBody>
      </p:sp>
      <p:sp>
        <p:nvSpPr>
          <p:cNvPr id="9" name="Line 5"/>
          <p:cNvSpPr>
            <a:spLocks noChangeShapeType="1"/>
          </p:cNvSpPr>
          <p:nvPr/>
        </p:nvSpPr>
        <p:spPr bwMode="auto">
          <a:xfrm>
            <a:off x="5278614" y="4593336"/>
            <a:ext cx="76200" cy="6096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dirty="0">
              <a:solidFill>
                <a:srgbClr val="000000"/>
              </a:solidFill>
              <a:latin typeface="Calibri" pitchFamily="34" charset="0"/>
            </a:endParaRPr>
          </a:p>
        </p:txBody>
      </p:sp>
      <p:sp>
        <p:nvSpPr>
          <p:cNvPr id="10" name="Text Box 9"/>
          <p:cNvSpPr txBox="1">
            <a:spLocks noChangeArrowheads="1"/>
          </p:cNvSpPr>
          <p:nvPr/>
        </p:nvSpPr>
        <p:spPr bwMode="auto">
          <a:xfrm>
            <a:off x="4191000" y="4212336"/>
            <a:ext cx="217566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Middle Bronze wall</a:t>
            </a:r>
          </a:p>
        </p:txBody>
      </p:sp>
      <p:sp>
        <p:nvSpPr>
          <p:cNvPr id="11" name="Text Box 9"/>
          <p:cNvSpPr txBox="1">
            <a:spLocks noChangeArrowheads="1"/>
          </p:cNvSpPr>
          <p:nvPr/>
        </p:nvSpPr>
        <p:spPr bwMode="auto">
          <a:xfrm>
            <a:off x="1716292" y="1204722"/>
            <a:ext cx="193995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Modern terraces</a:t>
            </a:r>
          </a:p>
        </p:txBody>
      </p:sp>
    </p:spTree>
    <p:extLst>
      <p:ext uri="{BB962C8B-B14F-4D97-AF65-F5344CB8AC3E}">
        <p14:creationId xmlns:p14="http://schemas.microsoft.com/office/powerpoint/2010/main" val="16260232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Middle Bronze and Iron Age walls on eastern slope of the City of David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pic>
        <p:nvPicPr>
          <p:cNvPr id="5" name="Picture 4" descr="City of David Middle Bronze and Iron Age walls, tb04230603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80760"/>
          </a:xfrm>
          <a:prstGeom prst="rect">
            <a:avLst/>
          </a:prstGeom>
        </p:spPr>
      </p:pic>
    </p:spTree>
    <p:extLst>
      <p:ext uri="{BB962C8B-B14F-4D97-AF65-F5344CB8AC3E}">
        <p14:creationId xmlns:p14="http://schemas.microsoft.com/office/powerpoint/2010/main" val="34345037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iddle Bronze wall excavated by Kenyon"/>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colorTemperature colorTemp="7500"/>
                    </a14:imgEffect>
                  </a14:imgLayer>
                </a14:imgProps>
              </a:ext>
            </a:extLst>
          </a:blip>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Middle Bronze and Iron Age walls on eastern slope of the City of David</a:t>
            </a:r>
          </a:p>
        </p:txBody>
      </p:sp>
      <p:sp>
        <p:nvSpPr>
          <p:cNvPr id="3" name="Text Placeholder 2"/>
          <p:cNvSpPr>
            <a:spLocks noGrp="1"/>
          </p:cNvSpPr>
          <p:nvPr>
            <p:ph type="body" sz="quarter" idx="12"/>
          </p:nvPr>
        </p:nvSpPr>
        <p:spPr/>
        <p:txBody>
          <a:bodyPr/>
          <a:lstStyle/>
          <a:p>
            <a:r>
              <a:rPr lang="en-US" dirty="0"/>
              <a:t>5:7</a:t>
            </a:r>
          </a:p>
        </p:txBody>
      </p:sp>
      <p:sp>
        <p:nvSpPr>
          <p:cNvPr id="4" name="Title 3"/>
          <p:cNvSpPr>
            <a:spLocks noGrp="1"/>
          </p:cNvSpPr>
          <p:nvPr>
            <p:ph type="title"/>
          </p:nvPr>
        </p:nvSpPr>
        <p:spPr/>
        <p:txBody>
          <a:bodyPr/>
          <a:lstStyle/>
          <a:p>
            <a:r>
              <a:rPr lang="en-US" dirty="0"/>
              <a:t>Nevertheless David took the stronghold of Zion, that is, the City of David</a:t>
            </a:r>
          </a:p>
        </p:txBody>
      </p:sp>
    </p:spTree>
    <p:extLst>
      <p:ext uri="{BB962C8B-B14F-4D97-AF65-F5344CB8AC3E}">
        <p14:creationId xmlns:p14="http://schemas.microsoft.com/office/powerpoint/2010/main" val="39569273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Topographical model, City of David from southeast, tb n031200 sr"/>
          <p:cNvPicPr preferRelativeResize="0">
            <a:picLocks noChangeAspect="1" noChangeArrowheads="1"/>
          </p:cNvPicPr>
          <p:nvPr>
            <p:custDataLst>
              <p:tags r:id="rId1"/>
            </p:custDataLst>
          </p:nvPr>
        </p:nvPicPr>
        <p:blipFill>
          <a:blip r:embed="rId4"/>
          <a:srcRect/>
          <a:stretch>
            <a:fillRect/>
          </a:stretch>
        </p:blipFill>
        <p:spPr bwMode="auto">
          <a:xfrm>
            <a:off x="0" y="-1"/>
            <a:ext cx="9144000" cy="6858001"/>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Model of the City of David’s water systems</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31458391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Topographical model, City of David from southeast, tb n031200 sr"/>
          <p:cNvPicPr preferRelativeResize="0">
            <a:picLocks noChangeAspect="1" noChangeArrowheads="1"/>
          </p:cNvPicPr>
          <p:nvPr>
            <p:custDataLst>
              <p:tags r:id="rId1"/>
            </p:custDataLst>
          </p:nvPr>
        </p:nvPicPr>
        <p:blipFill>
          <a:blip r:embed="rId4"/>
          <a:srcRect/>
          <a:stretch>
            <a:fillRect/>
          </a:stretch>
        </p:blipFill>
        <p:spPr bwMode="auto">
          <a:xfrm>
            <a:off x="0" y="-1"/>
            <a:ext cx="9144000" cy="6858001"/>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Model of the City of David’s water systems</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
        <p:nvSpPr>
          <p:cNvPr id="15" name="Line 9"/>
          <p:cNvSpPr>
            <a:spLocks noChangeShapeType="1"/>
          </p:cNvSpPr>
          <p:nvPr/>
        </p:nvSpPr>
        <p:spPr bwMode="auto">
          <a:xfrm flipH="1">
            <a:off x="457200" y="3733800"/>
            <a:ext cx="76200" cy="914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Text Box 16"/>
          <p:cNvSpPr txBox="1">
            <a:spLocks noChangeArrowheads="1"/>
          </p:cNvSpPr>
          <p:nvPr/>
        </p:nvSpPr>
        <p:spPr bwMode="auto">
          <a:xfrm>
            <a:off x="0" y="3333690"/>
            <a:ext cx="166944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Pool of Siloam</a:t>
            </a:r>
          </a:p>
        </p:txBody>
      </p:sp>
      <p:sp>
        <p:nvSpPr>
          <p:cNvPr id="17" name="Line 9"/>
          <p:cNvSpPr>
            <a:spLocks noChangeShapeType="1"/>
          </p:cNvSpPr>
          <p:nvPr/>
        </p:nvSpPr>
        <p:spPr bwMode="auto">
          <a:xfrm flipH="1" flipV="1">
            <a:off x="3733800" y="4267200"/>
            <a:ext cx="304800" cy="990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Text Box 16"/>
          <p:cNvSpPr txBox="1">
            <a:spLocks noChangeArrowheads="1"/>
          </p:cNvSpPr>
          <p:nvPr/>
        </p:nvSpPr>
        <p:spPr bwMode="auto">
          <a:xfrm>
            <a:off x="3276600" y="5238690"/>
            <a:ext cx="203225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Hezekiah’s Tunnel</a:t>
            </a:r>
          </a:p>
        </p:txBody>
      </p:sp>
      <p:sp>
        <p:nvSpPr>
          <p:cNvPr id="19" name="Line 9"/>
          <p:cNvSpPr>
            <a:spLocks noChangeShapeType="1"/>
          </p:cNvSpPr>
          <p:nvPr/>
        </p:nvSpPr>
        <p:spPr bwMode="auto">
          <a:xfrm flipH="1" flipV="1">
            <a:off x="7848600" y="3124200"/>
            <a:ext cx="304800" cy="762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0" name="Text Box 16"/>
          <p:cNvSpPr txBox="1">
            <a:spLocks noChangeArrowheads="1"/>
          </p:cNvSpPr>
          <p:nvPr/>
        </p:nvSpPr>
        <p:spPr bwMode="auto">
          <a:xfrm>
            <a:off x="7619574" y="3886200"/>
            <a:ext cx="15244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Gihon</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Spring</a:t>
            </a:r>
          </a:p>
        </p:txBody>
      </p:sp>
      <p:sp>
        <p:nvSpPr>
          <p:cNvPr id="21" name="Line 9"/>
          <p:cNvSpPr>
            <a:spLocks noChangeShapeType="1"/>
          </p:cNvSpPr>
          <p:nvPr/>
        </p:nvSpPr>
        <p:spPr bwMode="auto">
          <a:xfrm flipH="1">
            <a:off x="7543800" y="1752600"/>
            <a:ext cx="381000" cy="685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2" name="Text Box 16"/>
          <p:cNvSpPr txBox="1">
            <a:spLocks noChangeArrowheads="1"/>
          </p:cNvSpPr>
          <p:nvPr/>
        </p:nvSpPr>
        <p:spPr bwMode="auto">
          <a:xfrm>
            <a:off x="7439362" y="1371600"/>
            <a:ext cx="170463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Warren’s Shaft</a:t>
            </a:r>
          </a:p>
        </p:txBody>
      </p:sp>
    </p:spTree>
    <p:extLst>
      <p:ext uri="{BB962C8B-B14F-4D97-AF65-F5344CB8AC3E}">
        <p14:creationId xmlns:p14="http://schemas.microsoft.com/office/powerpoint/2010/main" val="9889806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Group 168"/>
          <p:cNvGrpSpPr/>
          <p:nvPr/>
        </p:nvGrpSpPr>
        <p:grpSpPr>
          <a:xfrm>
            <a:off x="-2614" y="0"/>
            <a:ext cx="9146613" cy="6858000"/>
            <a:chOff x="-2614" y="0"/>
            <a:chExt cx="9151374" cy="6862762"/>
          </a:xfrm>
        </p:grpSpPr>
        <p:sp>
          <p:nvSpPr>
            <p:cNvPr id="170" name="Rectangle 169"/>
            <p:cNvSpPr/>
            <p:nvPr/>
          </p:nvSpPr>
          <p:spPr>
            <a:xfrm>
              <a:off x="0" y="0"/>
              <a:ext cx="9143999" cy="5224817"/>
            </a:xfrm>
            <a:prstGeom prst="rect">
              <a:avLst/>
            </a:prstGeom>
            <a:gradFill flip="none" rotWithShape="1">
              <a:gsLst>
                <a:gs pos="0">
                  <a:srgbClr val="94B3D7"/>
                </a:gs>
                <a:gs pos="19000">
                  <a:srgbClr val="B8CDE5"/>
                </a:gs>
                <a:gs pos="56000">
                  <a:srgbClr val="DBE6F2"/>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71" name="Freeform 170"/>
            <p:cNvSpPr/>
            <p:nvPr/>
          </p:nvSpPr>
          <p:spPr>
            <a:xfrm>
              <a:off x="-2614" y="2252663"/>
              <a:ext cx="9151374" cy="4608511"/>
            </a:xfrm>
            <a:custGeom>
              <a:avLst/>
              <a:gdLst>
                <a:gd name="connsiteX0" fmla="*/ 25400 w 9207500"/>
                <a:gd name="connsiteY0" fmla="*/ 0 h 4216400"/>
                <a:gd name="connsiteX1" fmla="*/ 0 w 9207500"/>
                <a:gd name="connsiteY1" fmla="*/ 4216400 h 4216400"/>
                <a:gd name="connsiteX2" fmla="*/ 9207500 w 9207500"/>
                <a:gd name="connsiteY2" fmla="*/ 4216400 h 4216400"/>
                <a:gd name="connsiteX3" fmla="*/ 9207500 w 9207500"/>
                <a:gd name="connsiteY3" fmla="*/ 2882900 h 4216400"/>
                <a:gd name="connsiteX4" fmla="*/ 8877300 w 9207500"/>
                <a:gd name="connsiteY4" fmla="*/ 2781300 h 4216400"/>
                <a:gd name="connsiteX5" fmla="*/ 8636000 w 9207500"/>
                <a:gd name="connsiteY5" fmla="*/ 2463800 h 4216400"/>
                <a:gd name="connsiteX6" fmla="*/ 8331200 w 9207500"/>
                <a:gd name="connsiteY6" fmla="*/ 2273300 h 4216400"/>
                <a:gd name="connsiteX7" fmla="*/ 8013700 w 9207500"/>
                <a:gd name="connsiteY7" fmla="*/ 2032000 h 4216400"/>
                <a:gd name="connsiteX8" fmla="*/ 7708900 w 9207500"/>
                <a:gd name="connsiteY8" fmla="*/ 1803400 h 4216400"/>
                <a:gd name="connsiteX9" fmla="*/ 7391400 w 9207500"/>
                <a:gd name="connsiteY9" fmla="*/ 1625600 h 4216400"/>
                <a:gd name="connsiteX10" fmla="*/ 6756400 w 9207500"/>
                <a:gd name="connsiteY10" fmla="*/ 1498600 h 4216400"/>
                <a:gd name="connsiteX11" fmla="*/ 6413500 w 9207500"/>
                <a:gd name="connsiteY11" fmla="*/ 1130300 h 4216400"/>
                <a:gd name="connsiteX12" fmla="*/ 3784600 w 9207500"/>
                <a:gd name="connsiteY12" fmla="*/ 558800 h 4216400"/>
                <a:gd name="connsiteX13" fmla="*/ 1498600 w 9207500"/>
                <a:gd name="connsiteY13" fmla="*/ 127000 h 4216400"/>
                <a:gd name="connsiteX14" fmla="*/ 901700 w 9207500"/>
                <a:gd name="connsiteY14" fmla="*/ 0 h 4216400"/>
                <a:gd name="connsiteX15" fmla="*/ 25400 w 9207500"/>
                <a:gd name="connsiteY15" fmla="*/ 0 h 4216400"/>
                <a:gd name="connsiteX0" fmla="*/ 0 w 9288072"/>
                <a:gd name="connsiteY0" fmla="*/ 0 h 4313814"/>
                <a:gd name="connsiteX1" fmla="*/ 80572 w 9288072"/>
                <a:gd name="connsiteY1" fmla="*/ 4313814 h 4313814"/>
                <a:gd name="connsiteX2" fmla="*/ 9288072 w 9288072"/>
                <a:gd name="connsiteY2" fmla="*/ 4313814 h 4313814"/>
                <a:gd name="connsiteX3" fmla="*/ 9288072 w 9288072"/>
                <a:gd name="connsiteY3" fmla="*/ 2980314 h 4313814"/>
                <a:gd name="connsiteX4" fmla="*/ 8957872 w 9288072"/>
                <a:gd name="connsiteY4" fmla="*/ 2878714 h 4313814"/>
                <a:gd name="connsiteX5" fmla="*/ 8716572 w 9288072"/>
                <a:gd name="connsiteY5" fmla="*/ 2561214 h 4313814"/>
                <a:gd name="connsiteX6" fmla="*/ 8411772 w 9288072"/>
                <a:gd name="connsiteY6" fmla="*/ 2370714 h 4313814"/>
                <a:gd name="connsiteX7" fmla="*/ 8094272 w 9288072"/>
                <a:gd name="connsiteY7" fmla="*/ 2129414 h 4313814"/>
                <a:gd name="connsiteX8" fmla="*/ 7789472 w 9288072"/>
                <a:gd name="connsiteY8" fmla="*/ 1900814 h 4313814"/>
                <a:gd name="connsiteX9" fmla="*/ 7471972 w 9288072"/>
                <a:gd name="connsiteY9" fmla="*/ 1723014 h 4313814"/>
                <a:gd name="connsiteX10" fmla="*/ 6836972 w 9288072"/>
                <a:gd name="connsiteY10" fmla="*/ 1596014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982272 w 9288072"/>
                <a:gd name="connsiteY14" fmla="*/ 97414 h 4313814"/>
                <a:gd name="connsiteX15" fmla="*/ 0 w 9288072"/>
                <a:gd name="connsiteY15" fmla="*/ 0 h 4313814"/>
                <a:gd name="connsiteX0" fmla="*/ 0 w 9288072"/>
                <a:gd name="connsiteY0" fmla="*/ 0 h 4313814"/>
                <a:gd name="connsiteX1" fmla="*/ 80572 w 9288072"/>
                <a:gd name="connsiteY1" fmla="*/ 4313814 h 4313814"/>
                <a:gd name="connsiteX2" fmla="*/ 9288072 w 9288072"/>
                <a:gd name="connsiteY2" fmla="*/ 4313814 h 4313814"/>
                <a:gd name="connsiteX3" fmla="*/ 9288072 w 9288072"/>
                <a:gd name="connsiteY3" fmla="*/ 2980314 h 4313814"/>
                <a:gd name="connsiteX4" fmla="*/ 8957872 w 9288072"/>
                <a:gd name="connsiteY4" fmla="*/ 2878714 h 4313814"/>
                <a:gd name="connsiteX5" fmla="*/ 8716572 w 9288072"/>
                <a:gd name="connsiteY5" fmla="*/ 2561214 h 4313814"/>
                <a:gd name="connsiteX6" fmla="*/ 8411772 w 9288072"/>
                <a:gd name="connsiteY6" fmla="*/ 2370714 h 4313814"/>
                <a:gd name="connsiteX7" fmla="*/ 8094272 w 9288072"/>
                <a:gd name="connsiteY7" fmla="*/ 2129414 h 4313814"/>
                <a:gd name="connsiteX8" fmla="*/ 7789472 w 9288072"/>
                <a:gd name="connsiteY8" fmla="*/ 1900814 h 4313814"/>
                <a:gd name="connsiteX9" fmla="*/ 7471972 w 9288072"/>
                <a:gd name="connsiteY9" fmla="*/ 1723014 h 4313814"/>
                <a:gd name="connsiteX10" fmla="*/ 6836972 w 9288072"/>
                <a:gd name="connsiteY10" fmla="*/ 1596014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982272 w 9288072"/>
                <a:gd name="connsiteY14" fmla="*/ 97414 h 4313814"/>
                <a:gd name="connsiteX15" fmla="*/ 0 w 9288072"/>
                <a:gd name="connsiteY15" fmla="*/ 0 h 4313814"/>
                <a:gd name="connsiteX0" fmla="*/ 0 w 9288072"/>
                <a:gd name="connsiteY0" fmla="*/ 0 h 4313814"/>
                <a:gd name="connsiteX1" fmla="*/ 80572 w 9288072"/>
                <a:gd name="connsiteY1" fmla="*/ 4313814 h 4313814"/>
                <a:gd name="connsiteX2" fmla="*/ 9288072 w 9288072"/>
                <a:gd name="connsiteY2" fmla="*/ 4313814 h 4313814"/>
                <a:gd name="connsiteX3" fmla="*/ 9288072 w 9288072"/>
                <a:gd name="connsiteY3" fmla="*/ 2980314 h 4313814"/>
                <a:gd name="connsiteX4" fmla="*/ 8957872 w 9288072"/>
                <a:gd name="connsiteY4" fmla="*/ 2878714 h 4313814"/>
                <a:gd name="connsiteX5" fmla="*/ 8716572 w 9288072"/>
                <a:gd name="connsiteY5" fmla="*/ 2561214 h 4313814"/>
                <a:gd name="connsiteX6" fmla="*/ 8411772 w 9288072"/>
                <a:gd name="connsiteY6" fmla="*/ 2370714 h 4313814"/>
                <a:gd name="connsiteX7" fmla="*/ 8094272 w 9288072"/>
                <a:gd name="connsiteY7" fmla="*/ 2129414 h 4313814"/>
                <a:gd name="connsiteX8" fmla="*/ 7789472 w 9288072"/>
                <a:gd name="connsiteY8" fmla="*/ 1900814 h 4313814"/>
                <a:gd name="connsiteX9" fmla="*/ 7471972 w 9288072"/>
                <a:gd name="connsiteY9" fmla="*/ 1723014 h 4313814"/>
                <a:gd name="connsiteX10" fmla="*/ 6836972 w 9288072"/>
                <a:gd name="connsiteY10" fmla="*/ 1596014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57872 w 9288072"/>
                <a:gd name="connsiteY4" fmla="*/ 2878714 h 4313814"/>
                <a:gd name="connsiteX5" fmla="*/ 8716572 w 9288072"/>
                <a:gd name="connsiteY5" fmla="*/ 2561214 h 4313814"/>
                <a:gd name="connsiteX6" fmla="*/ 8411772 w 9288072"/>
                <a:gd name="connsiteY6" fmla="*/ 2370714 h 4313814"/>
                <a:gd name="connsiteX7" fmla="*/ 8094272 w 9288072"/>
                <a:gd name="connsiteY7" fmla="*/ 2129414 h 4313814"/>
                <a:gd name="connsiteX8" fmla="*/ 7789472 w 9288072"/>
                <a:gd name="connsiteY8" fmla="*/ 1900814 h 4313814"/>
                <a:gd name="connsiteX9" fmla="*/ 7471972 w 9288072"/>
                <a:gd name="connsiteY9" fmla="*/ 1723014 h 4313814"/>
                <a:gd name="connsiteX10" fmla="*/ 6836972 w 9288072"/>
                <a:gd name="connsiteY10" fmla="*/ 1596014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57872 w 9288072"/>
                <a:gd name="connsiteY4" fmla="*/ 2878714 h 4313814"/>
                <a:gd name="connsiteX5" fmla="*/ 8716572 w 9288072"/>
                <a:gd name="connsiteY5" fmla="*/ 2561214 h 4313814"/>
                <a:gd name="connsiteX6" fmla="*/ 8411772 w 9288072"/>
                <a:gd name="connsiteY6" fmla="*/ 2370714 h 4313814"/>
                <a:gd name="connsiteX7" fmla="*/ 8094272 w 9288072"/>
                <a:gd name="connsiteY7" fmla="*/ 2129414 h 4313814"/>
                <a:gd name="connsiteX8" fmla="*/ 7789472 w 9288072"/>
                <a:gd name="connsiteY8" fmla="*/ 1900814 h 4313814"/>
                <a:gd name="connsiteX9" fmla="*/ 7452704 w 9288072"/>
                <a:gd name="connsiteY9" fmla="*/ 1654825 h 4313814"/>
                <a:gd name="connsiteX10" fmla="*/ 6836972 w 9288072"/>
                <a:gd name="connsiteY10" fmla="*/ 1596014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57872 w 9288072"/>
                <a:gd name="connsiteY4" fmla="*/ 2878714 h 4313814"/>
                <a:gd name="connsiteX5" fmla="*/ 8716572 w 9288072"/>
                <a:gd name="connsiteY5" fmla="*/ 2561214 h 4313814"/>
                <a:gd name="connsiteX6" fmla="*/ 8411772 w 9288072"/>
                <a:gd name="connsiteY6" fmla="*/ 2370714 h 4313814"/>
                <a:gd name="connsiteX7" fmla="*/ 8094272 w 9288072"/>
                <a:gd name="connsiteY7" fmla="*/ 2129414 h 4313814"/>
                <a:gd name="connsiteX8" fmla="*/ 7789472 w 9288072"/>
                <a:gd name="connsiteY8" fmla="*/ 1900814 h 4313814"/>
                <a:gd name="connsiteX9" fmla="*/ 7452704 w 9288072"/>
                <a:gd name="connsiteY9" fmla="*/ 1654825 h 4313814"/>
                <a:gd name="connsiteX10" fmla="*/ 6840184 w 9288072"/>
                <a:gd name="connsiteY10" fmla="*/ 1563543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57872 w 9288072"/>
                <a:gd name="connsiteY4" fmla="*/ 2878714 h 4313814"/>
                <a:gd name="connsiteX5" fmla="*/ 8716572 w 9288072"/>
                <a:gd name="connsiteY5" fmla="*/ 2561214 h 4313814"/>
                <a:gd name="connsiteX6" fmla="*/ 8411772 w 9288072"/>
                <a:gd name="connsiteY6" fmla="*/ 2370714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57872 w 9288072"/>
                <a:gd name="connsiteY4" fmla="*/ 2878714 h 4313814"/>
                <a:gd name="connsiteX5" fmla="*/ 8716572 w 9288072"/>
                <a:gd name="connsiteY5" fmla="*/ 2561214 h 4313814"/>
                <a:gd name="connsiteX6" fmla="*/ 8411772 w 9288072"/>
                <a:gd name="connsiteY6" fmla="*/ 2370714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57872 w 9288072"/>
                <a:gd name="connsiteY4" fmla="*/ 2878714 h 4313814"/>
                <a:gd name="connsiteX5" fmla="*/ 8716572 w 9288072"/>
                <a:gd name="connsiteY5" fmla="*/ 2561214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57872 w 9288072"/>
                <a:gd name="connsiteY4" fmla="*/ 2878714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494072 w 9288072"/>
                <a:gd name="connsiteY11" fmla="*/ 1227714 h 4313814"/>
                <a:gd name="connsiteX12" fmla="*/ 3865172 w 9288072"/>
                <a:gd name="connsiteY12" fmla="*/ 656214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494072 w 9288072"/>
                <a:gd name="connsiteY11" fmla="*/ 1227714 h 4313814"/>
                <a:gd name="connsiteX12" fmla="*/ 3926186 w 9288072"/>
                <a:gd name="connsiteY12" fmla="*/ 588025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500495 w 9288072"/>
                <a:gd name="connsiteY11" fmla="*/ 1162771 h 4313814"/>
                <a:gd name="connsiteX12" fmla="*/ 3926186 w 9288072"/>
                <a:gd name="connsiteY12" fmla="*/ 588025 h 4313814"/>
                <a:gd name="connsiteX13" fmla="*/ 1579172 w 9288072"/>
                <a:gd name="connsiteY13" fmla="*/ 224414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500495 w 9288072"/>
                <a:gd name="connsiteY11" fmla="*/ 1162771 h 4313814"/>
                <a:gd name="connsiteX12" fmla="*/ 3926186 w 9288072"/>
                <a:gd name="connsiteY12" fmla="*/ 588025 h 4313814"/>
                <a:gd name="connsiteX13" fmla="*/ 2484748 w 9288072"/>
                <a:gd name="connsiteY13" fmla="*/ 308840 h 4313814"/>
                <a:gd name="connsiteX14" fmla="*/ 888342 w 9288072"/>
                <a:gd name="connsiteY14" fmla="*/ 24353 h 4313814"/>
                <a:gd name="connsiteX15" fmla="*/ 0 w 9288072"/>
                <a:gd name="connsiteY15"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500495 w 9288072"/>
                <a:gd name="connsiteY11" fmla="*/ 1162771 h 4313814"/>
                <a:gd name="connsiteX12" fmla="*/ 3926186 w 9288072"/>
                <a:gd name="connsiteY12" fmla="*/ 588025 h 4313814"/>
                <a:gd name="connsiteX13" fmla="*/ 2484748 w 9288072"/>
                <a:gd name="connsiteY13" fmla="*/ 308840 h 4313814"/>
                <a:gd name="connsiteX14" fmla="*/ 1179629 w 9288072"/>
                <a:gd name="connsiteY14" fmla="*/ 27600 h 4313814"/>
                <a:gd name="connsiteX15" fmla="*/ 888342 w 9288072"/>
                <a:gd name="connsiteY15" fmla="*/ 24353 h 4313814"/>
                <a:gd name="connsiteX16" fmla="*/ 0 w 9288072"/>
                <a:gd name="connsiteY16"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500495 w 9288072"/>
                <a:gd name="connsiteY11" fmla="*/ 1162771 h 4313814"/>
                <a:gd name="connsiteX12" fmla="*/ 3926186 w 9288072"/>
                <a:gd name="connsiteY12" fmla="*/ 588025 h 4313814"/>
                <a:gd name="connsiteX13" fmla="*/ 2484748 w 9288072"/>
                <a:gd name="connsiteY13" fmla="*/ 308840 h 4313814"/>
                <a:gd name="connsiteX14" fmla="*/ 1179629 w 9288072"/>
                <a:gd name="connsiteY14" fmla="*/ 27600 h 4313814"/>
                <a:gd name="connsiteX15" fmla="*/ 888342 w 9288072"/>
                <a:gd name="connsiteY15" fmla="*/ 24353 h 4313814"/>
                <a:gd name="connsiteX16" fmla="*/ 0 w 9288072"/>
                <a:gd name="connsiteY16"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500495 w 9288072"/>
                <a:gd name="connsiteY11" fmla="*/ 1162771 h 4313814"/>
                <a:gd name="connsiteX12" fmla="*/ 3926186 w 9288072"/>
                <a:gd name="connsiteY12" fmla="*/ 588025 h 4313814"/>
                <a:gd name="connsiteX13" fmla="*/ 2308129 w 9288072"/>
                <a:gd name="connsiteY13" fmla="*/ 286110 h 4313814"/>
                <a:gd name="connsiteX14" fmla="*/ 1179629 w 9288072"/>
                <a:gd name="connsiteY14" fmla="*/ 27600 h 4313814"/>
                <a:gd name="connsiteX15" fmla="*/ 888342 w 9288072"/>
                <a:gd name="connsiteY15" fmla="*/ 24353 h 4313814"/>
                <a:gd name="connsiteX16" fmla="*/ 0 w 9288072"/>
                <a:gd name="connsiteY16"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52704 w 9288072"/>
                <a:gd name="connsiteY9" fmla="*/ 1654825 h 4313814"/>
                <a:gd name="connsiteX10" fmla="*/ 6840184 w 9288072"/>
                <a:gd name="connsiteY10" fmla="*/ 1563543 h 4313814"/>
                <a:gd name="connsiteX11" fmla="*/ 6500495 w 9288072"/>
                <a:gd name="connsiteY11" fmla="*/ 1162771 h 4313814"/>
                <a:gd name="connsiteX12" fmla="*/ 3926186 w 9288072"/>
                <a:gd name="connsiteY12" fmla="*/ 588025 h 4313814"/>
                <a:gd name="connsiteX13" fmla="*/ 2308129 w 9288072"/>
                <a:gd name="connsiteY13" fmla="*/ 286110 h 4313814"/>
                <a:gd name="connsiteX14" fmla="*/ 1179629 w 9288072"/>
                <a:gd name="connsiteY14" fmla="*/ 27600 h 4313814"/>
                <a:gd name="connsiteX15" fmla="*/ 888342 w 9288072"/>
                <a:gd name="connsiteY15" fmla="*/ 24353 h 4313814"/>
                <a:gd name="connsiteX16" fmla="*/ 0 w 9288072"/>
                <a:gd name="connsiteY16"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38253 w 9288072"/>
                <a:gd name="connsiteY9" fmla="*/ 1664566 h 4313814"/>
                <a:gd name="connsiteX10" fmla="*/ 6840184 w 9288072"/>
                <a:gd name="connsiteY10" fmla="*/ 1563543 h 4313814"/>
                <a:gd name="connsiteX11" fmla="*/ 6500495 w 9288072"/>
                <a:gd name="connsiteY11" fmla="*/ 1162771 h 4313814"/>
                <a:gd name="connsiteX12" fmla="*/ 3926186 w 9288072"/>
                <a:gd name="connsiteY12" fmla="*/ 588025 h 4313814"/>
                <a:gd name="connsiteX13" fmla="*/ 2308129 w 9288072"/>
                <a:gd name="connsiteY13" fmla="*/ 286110 h 4313814"/>
                <a:gd name="connsiteX14" fmla="*/ 1179629 w 9288072"/>
                <a:gd name="connsiteY14" fmla="*/ 27600 h 4313814"/>
                <a:gd name="connsiteX15" fmla="*/ 888342 w 9288072"/>
                <a:gd name="connsiteY15" fmla="*/ 24353 h 4313814"/>
                <a:gd name="connsiteX16" fmla="*/ 0 w 9288072"/>
                <a:gd name="connsiteY16"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38253 w 9288072"/>
                <a:gd name="connsiteY9" fmla="*/ 1664566 h 4313814"/>
                <a:gd name="connsiteX10" fmla="*/ 6840184 w 9288072"/>
                <a:gd name="connsiteY10" fmla="*/ 1563543 h 4313814"/>
                <a:gd name="connsiteX11" fmla="*/ 6500495 w 9288072"/>
                <a:gd name="connsiteY11" fmla="*/ 1162771 h 4313814"/>
                <a:gd name="connsiteX12" fmla="*/ 3926186 w 9288072"/>
                <a:gd name="connsiteY12" fmla="*/ 588025 h 4313814"/>
                <a:gd name="connsiteX13" fmla="*/ 2308129 w 9288072"/>
                <a:gd name="connsiteY13" fmla="*/ 286110 h 4313814"/>
                <a:gd name="connsiteX14" fmla="*/ 1179629 w 9288072"/>
                <a:gd name="connsiteY14" fmla="*/ 27600 h 4313814"/>
                <a:gd name="connsiteX15" fmla="*/ 888342 w 9288072"/>
                <a:gd name="connsiteY15" fmla="*/ 24353 h 4313814"/>
                <a:gd name="connsiteX16" fmla="*/ 0 w 9288072"/>
                <a:gd name="connsiteY16"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438253 w 9288072"/>
                <a:gd name="connsiteY9" fmla="*/ 1664566 h 4313814"/>
                <a:gd name="connsiteX10" fmla="*/ 6840184 w 9288072"/>
                <a:gd name="connsiteY10" fmla="*/ 1563543 h 4313814"/>
                <a:gd name="connsiteX11" fmla="*/ 6500495 w 9288072"/>
                <a:gd name="connsiteY11" fmla="*/ 1162771 h 4313814"/>
                <a:gd name="connsiteX12" fmla="*/ 3926186 w 9288072"/>
                <a:gd name="connsiteY12" fmla="*/ 588025 h 4313814"/>
                <a:gd name="connsiteX13" fmla="*/ 2308129 w 9288072"/>
                <a:gd name="connsiteY13" fmla="*/ 286110 h 4313814"/>
                <a:gd name="connsiteX14" fmla="*/ 1179629 w 9288072"/>
                <a:gd name="connsiteY14" fmla="*/ 27600 h 4313814"/>
                <a:gd name="connsiteX15" fmla="*/ 888342 w 9288072"/>
                <a:gd name="connsiteY15" fmla="*/ 24353 h 4313814"/>
                <a:gd name="connsiteX16" fmla="*/ 0 w 9288072"/>
                <a:gd name="connsiteY16"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500872 w 9288072"/>
                <a:gd name="connsiteY9" fmla="*/ 1684049 h 4313814"/>
                <a:gd name="connsiteX10" fmla="*/ 6840184 w 9288072"/>
                <a:gd name="connsiteY10" fmla="*/ 1563543 h 4313814"/>
                <a:gd name="connsiteX11" fmla="*/ 6500495 w 9288072"/>
                <a:gd name="connsiteY11" fmla="*/ 1162771 h 4313814"/>
                <a:gd name="connsiteX12" fmla="*/ 3926186 w 9288072"/>
                <a:gd name="connsiteY12" fmla="*/ 588025 h 4313814"/>
                <a:gd name="connsiteX13" fmla="*/ 2308129 w 9288072"/>
                <a:gd name="connsiteY13" fmla="*/ 286110 h 4313814"/>
                <a:gd name="connsiteX14" fmla="*/ 1179629 w 9288072"/>
                <a:gd name="connsiteY14" fmla="*/ 27600 h 4313814"/>
                <a:gd name="connsiteX15" fmla="*/ 888342 w 9288072"/>
                <a:gd name="connsiteY15" fmla="*/ 24353 h 4313814"/>
                <a:gd name="connsiteX16" fmla="*/ 0 w 9288072"/>
                <a:gd name="connsiteY16"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88072 w 9288072"/>
                <a:gd name="connsiteY3" fmla="*/ 2980314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500872 w 9288072"/>
                <a:gd name="connsiteY9" fmla="*/ 1684049 h 4313814"/>
                <a:gd name="connsiteX10" fmla="*/ 7262568 w 9288072"/>
                <a:gd name="connsiteY10" fmla="*/ 1600024 h 4313814"/>
                <a:gd name="connsiteX11" fmla="*/ 6840184 w 9288072"/>
                <a:gd name="connsiteY11" fmla="*/ 1563543 h 4313814"/>
                <a:gd name="connsiteX12" fmla="*/ 6500495 w 9288072"/>
                <a:gd name="connsiteY12" fmla="*/ 1162771 h 4313814"/>
                <a:gd name="connsiteX13" fmla="*/ 3926186 w 9288072"/>
                <a:gd name="connsiteY13" fmla="*/ 588025 h 4313814"/>
                <a:gd name="connsiteX14" fmla="*/ 2308129 w 9288072"/>
                <a:gd name="connsiteY14" fmla="*/ 286110 h 4313814"/>
                <a:gd name="connsiteX15" fmla="*/ 1179629 w 9288072"/>
                <a:gd name="connsiteY15" fmla="*/ 27600 h 4313814"/>
                <a:gd name="connsiteX16" fmla="*/ 888342 w 9288072"/>
                <a:gd name="connsiteY16" fmla="*/ 24353 h 4313814"/>
                <a:gd name="connsiteX17" fmla="*/ 0 w 9288072"/>
                <a:gd name="connsiteY17" fmla="*/ 0 h 4313814"/>
                <a:gd name="connsiteX0" fmla="*/ 0 w 9288072"/>
                <a:gd name="connsiteY0" fmla="*/ 0 h 4313814"/>
                <a:gd name="connsiteX1" fmla="*/ 3502 w 9288072"/>
                <a:gd name="connsiteY1" fmla="*/ 4306508 h 4313814"/>
                <a:gd name="connsiteX2" fmla="*/ 9288072 w 9288072"/>
                <a:gd name="connsiteY2" fmla="*/ 4313814 h 4313814"/>
                <a:gd name="connsiteX3" fmla="*/ 9254353 w 9288072"/>
                <a:gd name="connsiteY3" fmla="*/ 2970573 h 4313814"/>
                <a:gd name="connsiteX4" fmla="*/ 8967506 w 9288072"/>
                <a:gd name="connsiteY4" fmla="*/ 2852737 h 4313814"/>
                <a:gd name="connsiteX5" fmla="*/ 8697304 w 9288072"/>
                <a:gd name="connsiteY5" fmla="*/ 2428082 h 4313814"/>
                <a:gd name="connsiteX6" fmla="*/ 8569124 w 9288072"/>
                <a:gd name="connsiteY6" fmla="*/ 2328502 h 4313814"/>
                <a:gd name="connsiteX7" fmla="*/ 8094272 w 9288072"/>
                <a:gd name="connsiteY7" fmla="*/ 2129414 h 4313814"/>
                <a:gd name="connsiteX8" fmla="*/ 7885810 w 9288072"/>
                <a:gd name="connsiteY8" fmla="*/ 1904061 h 4313814"/>
                <a:gd name="connsiteX9" fmla="*/ 7500872 w 9288072"/>
                <a:gd name="connsiteY9" fmla="*/ 1684049 h 4313814"/>
                <a:gd name="connsiteX10" fmla="*/ 7262568 w 9288072"/>
                <a:gd name="connsiteY10" fmla="*/ 1600024 h 4313814"/>
                <a:gd name="connsiteX11" fmla="*/ 6840184 w 9288072"/>
                <a:gd name="connsiteY11" fmla="*/ 1563543 h 4313814"/>
                <a:gd name="connsiteX12" fmla="*/ 6500495 w 9288072"/>
                <a:gd name="connsiteY12" fmla="*/ 1162771 h 4313814"/>
                <a:gd name="connsiteX13" fmla="*/ 3926186 w 9288072"/>
                <a:gd name="connsiteY13" fmla="*/ 588025 h 4313814"/>
                <a:gd name="connsiteX14" fmla="*/ 2308129 w 9288072"/>
                <a:gd name="connsiteY14" fmla="*/ 286110 h 4313814"/>
                <a:gd name="connsiteX15" fmla="*/ 1179629 w 9288072"/>
                <a:gd name="connsiteY15" fmla="*/ 27600 h 4313814"/>
                <a:gd name="connsiteX16" fmla="*/ 888342 w 9288072"/>
                <a:gd name="connsiteY16" fmla="*/ 24353 h 4313814"/>
                <a:gd name="connsiteX17" fmla="*/ 0 w 9288072"/>
                <a:gd name="connsiteY17" fmla="*/ 0 h 4313814"/>
                <a:gd name="connsiteX0" fmla="*/ 0 w 9259171"/>
                <a:gd name="connsiteY0" fmla="*/ 0 h 4306508"/>
                <a:gd name="connsiteX1" fmla="*/ 3502 w 9259171"/>
                <a:gd name="connsiteY1" fmla="*/ 4306508 h 4306508"/>
                <a:gd name="connsiteX2" fmla="*/ 9259171 w 9259171"/>
                <a:gd name="connsiteY2" fmla="*/ 4284590 h 4306508"/>
                <a:gd name="connsiteX3" fmla="*/ 9254353 w 9259171"/>
                <a:gd name="connsiteY3" fmla="*/ 2970573 h 4306508"/>
                <a:gd name="connsiteX4" fmla="*/ 8967506 w 9259171"/>
                <a:gd name="connsiteY4" fmla="*/ 2852737 h 4306508"/>
                <a:gd name="connsiteX5" fmla="*/ 8697304 w 9259171"/>
                <a:gd name="connsiteY5" fmla="*/ 2428082 h 4306508"/>
                <a:gd name="connsiteX6" fmla="*/ 8569124 w 9259171"/>
                <a:gd name="connsiteY6" fmla="*/ 2328502 h 4306508"/>
                <a:gd name="connsiteX7" fmla="*/ 8094272 w 9259171"/>
                <a:gd name="connsiteY7" fmla="*/ 2129414 h 4306508"/>
                <a:gd name="connsiteX8" fmla="*/ 7885810 w 9259171"/>
                <a:gd name="connsiteY8" fmla="*/ 1904061 h 4306508"/>
                <a:gd name="connsiteX9" fmla="*/ 7500872 w 9259171"/>
                <a:gd name="connsiteY9" fmla="*/ 1684049 h 4306508"/>
                <a:gd name="connsiteX10" fmla="*/ 7262568 w 9259171"/>
                <a:gd name="connsiteY10" fmla="*/ 1600024 h 4306508"/>
                <a:gd name="connsiteX11" fmla="*/ 6840184 w 9259171"/>
                <a:gd name="connsiteY11" fmla="*/ 1563543 h 4306508"/>
                <a:gd name="connsiteX12" fmla="*/ 6500495 w 9259171"/>
                <a:gd name="connsiteY12" fmla="*/ 1162771 h 4306508"/>
                <a:gd name="connsiteX13" fmla="*/ 3926186 w 9259171"/>
                <a:gd name="connsiteY13" fmla="*/ 588025 h 4306508"/>
                <a:gd name="connsiteX14" fmla="*/ 2308129 w 9259171"/>
                <a:gd name="connsiteY14" fmla="*/ 286110 h 4306508"/>
                <a:gd name="connsiteX15" fmla="*/ 1179629 w 9259171"/>
                <a:gd name="connsiteY15" fmla="*/ 27600 h 4306508"/>
                <a:gd name="connsiteX16" fmla="*/ 888342 w 9259171"/>
                <a:gd name="connsiteY16" fmla="*/ 24353 h 4306508"/>
                <a:gd name="connsiteX17" fmla="*/ 0 w 9259171"/>
                <a:gd name="connsiteY17" fmla="*/ 0 h 4306508"/>
                <a:gd name="connsiteX0" fmla="*/ 1549 w 9260720"/>
                <a:gd name="connsiteY0" fmla="*/ 0 h 4708340"/>
                <a:gd name="connsiteX1" fmla="*/ 233 w 9260720"/>
                <a:gd name="connsiteY1" fmla="*/ 4708340 h 4708340"/>
                <a:gd name="connsiteX2" fmla="*/ 9260720 w 9260720"/>
                <a:gd name="connsiteY2" fmla="*/ 4284590 h 4708340"/>
                <a:gd name="connsiteX3" fmla="*/ 9255902 w 9260720"/>
                <a:gd name="connsiteY3" fmla="*/ 2970573 h 4708340"/>
                <a:gd name="connsiteX4" fmla="*/ 8969055 w 9260720"/>
                <a:gd name="connsiteY4" fmla="*/ 2852737 h 4708340"/>
                <a:gd name="connsiteX5" fmla="*/ 8698853 w 9260720"/>
                <a:gd name="connsiteY5" fmla="*/ 2428082 h 4708340"/>
                <a:gd name="connsiteX6" fmla="*/ 8570673 w 9260720"/>
                <a:gd name="connsiteY6" fmla="*/ 2328502 h 4708340"/>
                <a:gd name="connsiteX7" fmla="*/ 8095821 w 9260720"/>
                <a:gd name="connsiteY7" fmla="*/ 2129414 h 4708340"/>
                <a:gd name="connsiteX8" fmla="*/ 7887359 w 9260720"/>
                <a:gd name="connsiteY8" fmla="*/ 1904061 h 4708340"/>
                <a:gd name="connsiteX9" fmla="*/ 7502421 w 9260720"/>
                <a:gd name="connsiteY9" fmla="*/ 1684049 h 4708340"/>
                <a:gd name="connsiteX10" fmla="*/ 7264117 w 9260720"/>
                <a:gd name="connsiteY10" fmla="*/ 1600024 h 4708340"/>
                <a:gd name="connsiteX11" fmla="*/ 6841733 w 9260720"/>
                <a:gd name="connsiteY11" fmla="*/ 1563543 h 4708340"/>
                <a:gd name="connsiteX12" fmla="*/ 6502044 w 9260720"/>
                <a:gd name="connsiteY12" fmla="*/ 1162771 h 4708340"/>
                <a:gd name="connsiteX13" fmla="*/ 3927735 w 9260720"/>
                <a:gd name="connsiteY13" fmla="*/ 588025 h 4708340"/>
                <a:gd name="connsiteX14" fmla="*/ 2309678 w 9260720"/>
                <a:gd name="connsiteY14" fmla="*/ 286110 h 4708340"/>
                <a:gd name="connsiteX15" fmla="*/ 1181178 w 9260720"/>
                <a:gd name="connsiteY15" fmla="*/ 27600 h 4708340"/>
                <a:gd name="connsiteX16" fmla="*/ 889891 w 9260720"/>
                <a:gd name="connsiteY16" fmla="*/ 24353 h 4708340"/>
                <a:gd name="connsiteX17" fmla="*/ 1549 w 9260720"/>
                <a:gd name="connsiteY17" fmla="*/ 0 h 4708340"/>
                <a:gd name="connsiteX0" fmla="*/ 1549 w 9255902"/>
                <a:gd name="connsiteY0" fmla="*/ 0 h 4713211"/>
                <a:gd name="connsiteX1" fmla="*/ 233 w 9255902"/>
                <a:gd name="connsiteY1" fmla="*/ 4708340 h 4713211"/>
                <a:gd name="connsiteX2" fmla="*/ 9251086 w 9255902"/>
                <a:gd name="connsiteY2" fmla="*/ 4713211 h 4713211"/>
                <a:gd name="connsiteX3" fmla="*/ 9255902 w 9255902"/>
                <a:gd name="connsiteY3" fmla="*/ 2970573 h 4713211"/>
                <a:gd name="connsiteX4" fmla="*/ 8969055 w 9255902"/>
                <a:gd name="connsiteY4" fmla="*/ 2852737 h 4713211"/>
                <a:gd name="connsiteX5" fmla="*/ 8698853 w 9255902"/>
                <a:gd name="connsiteY5" fmla="*/ 2428082 h 4713211"/>
                <a:gd name="connsiteX6" fmla="*/ 8570673 w 9255902"/>
                <a:gd name="connsiteY6" fmla="*/ 2328502 h 4713211"/>
                <a:gd name="connsiteX7" fmla="*/ 8095821 w 9255902"/>
                <a:gd name="connsiteY7" fmla="*/ 2129414 h 4713211"/>
                <a:gd name="connsiteX8" fmla="*/ 7887359 w 9255902"/>
                <a:gd name="connsiteY8" fmla="*/ 1904061 h 4713211"/>
                <a:gd name="connsiteX9" fmla="*/ 7502421 w 9255902"/>
                <a:gd name="connsiteY9" fmla="*/ 1684049 h 4713211"/>
                <a:gd name="connsiteX10" fmla="*/ 7264117 w 9255902"/>
                <a:gd name="connsiteY10" fmla="*/ 1600024 h 4713211"/>
                <a:gd name="connsiteX11" fmla="*/ 6841733 w 9255902"/>
                <a:gd name="connsiteY11" fmla="*/ 1563543 h 4713211"/>
                <a:gd name="connsiteX12" fmla="*/ 6502044 w 9255902"/>
                <a:gd name="connsiteY12" fmla="*/ 1162771 h 4713211"/>
                <a:gd name="connsiteX13" fmla="*/ 3927735 w 9255902"/>
                <a:gd name="connsiteY13" fmla="*/ 588025 h 4713211"/>
                <a:gd name="connsiteX14" fmla="*/ 2309678 w 9255902"/>
                <a:gd name="connsiteY14" fmla="*/ 286110 h 4713211"/>
                <a:gd name="connsiteX15" fmla="*/ 1181178 w 9255902"/>
                <a:gd name="connsiteY15" fmla="*/ 27600 h 4713211"/>
                <a:gd name="connsiteX16" fmla="*/ 889891 w 9255902"/>
                <a:gd name="connsiteY16" fmla="*/ 24353 h 4713211"/>
                <a:gd name="connsiteX17" fmla="*/ 1549 w 9255902"/>
                <a:gd name="connsiteY17" fmla="*/ 0 h 47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255902" h="4713211">
                  <a:moveTo>
                    <a:pt x="1549" y="0"/>
                  </a:moveTo>
                  <a:cubicBezTo>
                    <a:pt x="2716" y="1435503"/>
                    <a:pt x="-934" y="3272837"/>
                    <a:pt x="233" y="4708340"/>
                  </a:cubicBezTo>
                  <a:lnTo>
                    <a:pt x="9251086" y="4713211"/>
                  </a:lnTo>
                  <a:cubicBezTo>
                    <a:pt x="9252691" y="4132332"/>
                    <a:pt x="9254297" y="3551452"/>
                    <a:pt x="9255902" y="2970573"/>
                  </a:cubicBezTo>
                  <a:lnTo>
                    <a:pt x="8969055" y="2852737"/>
                  </a:lnTo>
                  <a:lnTo>
                    <a:pt x="8698853" y="2428082"/>
                  </a:lnTo>
                  <a:lnTo>
                    <a:pt x="8570673" y="2328502"/>
                  </a:lnTo>
                  <a:cubicBezTo>
                    <a:pt x="8464840" y="2248069"/>
                    <a:pt x="8209707" y="2200154"/>
                    <a:pt x="8095821" y="2129414"/>
                  </a:cubicBezTo>
                  <a:cubicBezTo>
                    <a:pt x="7981935" y="2058674"/>
                    <a:pt x="7956846" y="1979179"/>
                    <a:pt x="7887359" y="1904061"/>
                  </a:cubicBezTo>
                  <a:cubicBezTo>
                    <a:pt x="7716497" y="1835594"/>
                    <a:pt x="7647594" y="1745211"/>
                    <a:pt x="7502421" y="1684049"/>
                  </a:cubicBezTo>
                  <a:cubicBezTo>
                    <a:pt x="7405324" y="1665782"/>
                    <a:pt x="7361214" y="1618291"/>
                    <a:pt x="7264117" y="1600024"/>
                  </a:cubicBezTo>
                  <a:lnTo>
                    <a:pt x="6841733" y="1563543"/>
                  </a:lnTo>
                  <a:lnTo>
                    <a:pt x="6502044" y="1162771"/>
                  </a:lnTo>
                  <a:lnTo>
                    <a:pt x="3927735" y="588025"/>
                  </a:lnTo>
                  <a:cubicBezTo>
                    <a:pt x="3362693" y="458163"/>
                    <a:pt x="2849030" y="386748"/>
                    <a:pt x="2309678" y="286110"/>
                  </a:cubicBezTo>
                  <a:cubicBezTo>
                    <a:pt x="1879990" y="208599"/>
                    <a:pt x="1617289" y="163559"/>
                    <a:pt x="1181178" y="27600"/>
                  </a:cubicBezTo>
                  <a:lnTo>
                    <a:pt x="889891" y="24353"/>
                  </a:lnTo>
                  <a:cubicBezTo>
                    <a:pt x="562467" y="-8118"/>
                    <a:pt x="415677" y="8117"/>
                    <a:pt x="1549" y="0"/>
                  </a:cubicBezTo>
                  <a:close/>
                </a:path>
              </a:pathLst>
            </a:custGeom>
            <a:solidFill>
              <a:srgbClr val="D3CEB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72" name="Freeform 171"/>
            <p:cNvSpPr/>
            <p:nvPr/>
          </p:nvSpPr>
          <p:spPr>
            <a:xfrm>
              <a:off x="6623844" y="4936330"/>
              <a:ext cx="1824831" cy="229477"/>
            </a:xfrm>
            <a:custGeom>
              <a:avLst/>
              <a:gdLst>
                <a:gd name="connsiteX0" fmla="*/ 0 w 1295400"/>
                <a:gd name="connsiteY0" fmla="*/ 42862 h 209550"/>
                <a:gd name="connsiteX1" fmla="*/ 726281 w 1295400"/>
                <a:gd name="connsiteY1" fmla="*/ 35719 h 209550"/>
                <a:gd name="connsiteX2" fmla="*/ 762000 w 1295400"/>
                <a:gd name="connsiteY2" fmla="*/ 21431 h 209550"/>
                <a:gd name="connsiteX3" fmla="*/ 1135856 w 1295400"/>
                <a:gd name="connsiteY3" fmla="*/ 9525 h 209550"/>
                <a:gd name="connsiteX4" fmla="*/ 1195387 w 1295400"/>
                <a:gd name="connsiteY4" fmla="*/ 23812 h 209550"/>
                <a:gd name="connsiteX5" fmla="*/ 1200150 w 1295400"/>
                <a:gd name="connsiteY5" fmla="*/ 0 h 209550"/>
                <a:gd name="connsiteX6" fmla="*/ 1295400 w 1295400"/>
                <a:gd name="connsiteY6" fmla="*/ 4762 h 209550"/>
                <a:gd name="connsiteX7" fmla="*/ 1281112 w 1295400"/>
                <a:gd name="connsiteY7" fmla="*/ 42862 h 209550"/>
                <a:gd name="connsiteX8" fmla="*/ 1200150 w 1295400"/>
                <a:gd name="connsiteY8" fmla="*/ 23812 h 209550"/>
                <a:gd name="connsiteX9" fmla="*/ 752475 w 1295400"/>
                <a:gd name="connsiteY9" fmla="*/ 30956 h 209550"/>
                <a:gd name="connsiteX10" fmla="*/ 650081 w 1295400"/>
                <a:gd name="connsiteY10" fmla="*/ 76200 h 209550"/>
                <a:gd name="connsiteX11" fmla="*/ 626269 w 1295400"/>
                <a:gd name="connsiteY11" fmla="*/ 190500 h 209550"/>
                <a:gd name="connsiteX12" fmla="*/ 140494 w 1295400"/>
                <a:gd name="connsiteY12" fmla="*/ 209550 h 209550"/>
                <a:gd name="connsiteX13" fmla="*/ 0 w 1295400"/>
                <a:gd name="connsiteY13" fmla="*/ 42862 h 209550"/>
                <a:gd name="connsiteX0" fmla="*/ 0 w 1295400"/>
                <a:gd name="connsiteY0" fmla="*/ 42862 h 209550"/>
                <a:gd name="connsiteX1" fmla="*/ 726281 w 1295400"/>
                <a:gd name="connsiteY1" fmla="*/ 35719 h 209550"/>
                <a:gd name="connsiteX2" fmla="*/ 762000 w 1295400"/>
                <a:gd name="connsiteY2" fmla="*/ 21431 h 209550"/>
                <a:gd name="connsiteX3" fmla="*/ 1135856 w 1295400"/>
                <a:gd name="connsiteY3" fmla="*/ 9525 h 209550"/>
                <a:gd name="connsiteX4" fmla="*/ 1195387 w 1295400"/>
                <a:gd name="connsiteY4" fmla="*/ 23812 h 209550"/>
                <a:gd name="connsiteX5" fmla="*/ 1200150 w 1295400"/>
                <a:gd name="connsiteY5" fmla="*/ 0 h 209550"/>
                <a:gd name="connsiteX6" fmla="*/ 1295400 w 1295400"/>
                <a:gd name="connsiteY6" fmla="*/ 4762 h 209550"/>
                <a:gd name="connsiteX7" fmla="*/ 1281112 w 1295400"/>
                <a:gd name="connsiteY7" fmla="*/ 42862 h 209550"/>
                <a:gd name="connsiteX8" fmla="*/ 752475 w 1295400"/>
                <a:gd name="connsiteY8" fmla="*/ 30956 h 209550"/>
                <a:gd name="connsiteX9" fmla="*/ 650081 w 1295400"/>
                <a:gd name="connsiteY9" fmla="*/ 76200 h 209550"/>
                <a:gd name="connsiteX10" fmla="*/ 626269 w 1295400"/>
                <a:gd name="connsiteY10" fmla="*/ 190500 h 209550"/>
                <a:gd name="connsiteX11" fmla="*/ 140494 w 1295400"/>
                <a:gd name="connsiteY11" fmla="*/ 209550 h 209550"/>
                <a:gd name="connsiteX12" fmla="*/ 0 w 1295400"/>
                <a:gd name="connsiteY12" fmla="*/ 42862 h 209550"/>
                <a:gd name="connsiteX0" fmla="*/ 0 w 1295400"/>
                <a:gd name="connsiteY0" fmla="*/ 42862 h 209550"/>
                <a:gd name="connsiteX1" fmla="*/ 726281 w 1295400"/>
                <a:gd name="connsiteY1" fmla="*/ 35719 h 209550"/>
                <a:gd name="connsiteX2" fmla="*/ 762000 w 1295400"/>
                <a:gd name="connsiteY2" fmla="*/ 21431 h 209550"/>
                <a:gd name="connsiteX3" fmla="*/ 1135856 w 1295400"/>
                <a:gd name="connsiteY3" fmla="*/ 9525 h 209550"/>
                <a:gd name="connsiteX4" fmla="*/ 1200150 w 1295400"/>
                <a:gd name="connsiteY4" fmla="*/ 0 h 209550"/>
                <a:gd name="connsiteX5" fmla="*/ 1295400 w 1295400"/>
                <a:gd name="connsiteY5" fmla="*/ 4762 h 209550"/>
                <a:gd name="connsiteX6" fmla="*/ 1281112 w 1295400"/>
                <a:gd name="connsiteY6" fmla="*/ 42862 h 209550"/>
                <a:gd name="connsiteX7" fmla="*/ 752475 w 1295400"/>
                <a:gd name="connsiteY7" fmla="*/ 30956 h 209550"/>
                <a:gd name="connsiteX8" fmla="*/ 650081 w 1295400"/>
                <a:gd name="connsiteY8" fmla="*/ 76200 h 209550"/>
                <a:gd name="connsiteX9" fmla="*/ 626269 w 1295400"/>
                <a:gd name="connsiteY9" fmla="*/ 190500 h 209550"/>
                <a:gd name="connsiteX10" fmla="*/ 140494 w 1295400"/>
                <a:gd name="connsiteY10" fmla="*/ 209550 h 209550"/>
                <a:gd name="connsiteX11" fmla="*/ 0 w 1295400"/>
                <a:gd name="connsiteY11" fmla="*/ 42862 h 209550"/>
                <a:gd name="connsiteX0" fmla="*/ 0 w 1295400"/>
                <a:gd name="connsiteY0" fmla="*/ 38100 h 204788"/>
                <a:gd name="connsiteX1" fmla="*/ 726281 w 1295400"/>
                <a:gd name="connsiteY1" fmla="*/ 30957 h 204788"/>
                <a:gd name="connsiteX2" fmla="*/ 762000 w 1295400"/>
                <a:gd name="connsiteY2" fmla="*/ 16669 h 204788"/>
                <a:gd name="connsiteX3" fmla="*/ 1135856 w 1295400"/>
                <a:gd name="connsiteY3" fmla="*/ 4763 h 204788"/>
                <a:gd name="connsiteX4" fmla="*/ 1212056 w 1295400"/>
                <a:gd name="connsiteY4" fmla="*/ 2382 h 204788"/>
                <a:gd name="connsiteX5" fmla="*/ 1295400 w 1295400"/>
                <a:gd name="connsiteY5" fmla="*/ 0 h 204788"/>
                <a:gd name="connsiteX6" fmla="*/ 1281112 w 1295400"/>
                <a:gd name="connsiteY6" fmla="*/ 38100 h 204788"/>
                <a:gd name="connsiteX7" fmla="*/ 752475 w 1295400"/>
                <a:gd name="connsiteY7" fmla="*/ 26194 h 204788"/>
                <a:gd name="connsiteX8" fmla="*/ 650081 w 1295400"/>
                <a:gd name="connsiteY8" fmla="*/ 71438 h 204788"/>
                <a:gd name="connsiteX9" fmla="*/ 626269 w 1295400"/>
                <a:gd name="connsiteY9" fmla="*/ 185738 h 204788"/>
                <a:gd name="connsiteX10" fmla="*/ 140494 w 1295400"/>
                <a:gd name="connsiteY10" fmla="*/ 204788 h 204788"/>
                <a:gd name="connsiteX11" fmla="*/ 0 w 1295400"/>
                <a:gd name="connsiteY11" fmla="*/ 38100 h 204788"/>
                <a:gd name="connsiteX0" fmla="*/ 0 w 1295400"/>
                <a:gd name="connsiteY0" fmla="*/ 38100 h 204788"/>
                <a:gd name="connsiteX1" fmla="*/ 726281 w 1295400"/>
                <a:gd name="connsiteY1" fmla="*/ 30957 h 204788"/>
                <a:gd name="connsiteX2" fmla="*/ 762000 w 1295400"/>
                <a:gd name="connsiteY2" fmla="*/ 16669 h 204788"/>
                <a:gd name="connsiteX3" fmla="*/ 1135856 w 1295400"/>
                <a:gd name="connsiteY3" fmla="*/ 4763 h 204788"/>
                <a:gd name="connsiteX4" fmla="*/ 1212056 w 1295400"/>
                <a:gd name="connsiteY4" fmla="*/ 2382 h 204788"/>
                <a:gd name="connsiteX5" fmla="*/ 1295400 w 1295400"/>
                <a:gd name="connsiteY5" fmla="*/ 0 h 204788"/>
                <a:gd name="connsiteX6" fmla="*/ 1281112 w 1295400"/>
                <a:gd name="connsiteY6" fmla="*/ 38100 h 204788"/>
                <a:gd name="connsiteX7" fmla="*/ 1188244 w 1295400"/>
                <a:gd name="connsiteY7" fmla="*/ 19050 h 204788"/>
                <a:gd name="connsiteX8" fmla="*/ 752475 w 1295400"/>
                <a:gd name="connsiteY8" fmla="*/ 26194 h 204788"/>
                <a:gd name="connsiteX9" fmla="*/ 650081 w 1295400"/>
                <a:gd name="connsiteY9" fmla="*/ 71438 h 204788"/>
                <a:gd name="connsiteX10" fmla="*/ 626269 w 1295400"/>
                <a:gd name="connsiteY10" fmla="*/ 185738 h 204788"/>
                <a:gd name="connsiteX11" fmla="*/ 140494 w 1295400"/>
                <a:gd name="connsiteY11" fmla="*/ 204788 h 204788"/>
                <a:gd name="connsiteX12" fmla="*/ 0 w 1295400"/>
                <a:gd name="connsiteY12" fmla="*/ 38100 h 204788"/>
                <a:gd name="connsiteX0" fmla="*/ 0 w 1295400"/>
                <a:gd name="connsiteY0" fmla="*/ 38100 h 204788"/>
                <a:gd name="connsiteX1" fmla="*/ 726281 w 1295400"/>
                <a:gd name="connsiteY1" fmla="*/ 30957 h 204788"/>
                <a:gd name="connsiteX2" fmla="*/ 762000 w 1295400"/>
                <a:gd name="connsiteY2" fmla="*/ 16669 h 204788"/>
                <a:gd name="connsiteX3" fmla="*/ 1135856 w 1295400"/>
                <a:gd name="connsiteY3" fmla="*/ 4763 h 204788"/>
                <a:gd name="connsiteX4" fmla="*/ 1212056 w 1295400"/>
                <a:gd name="connsiteY4" fmla="*/ 2382 h 204788"/>
                <a:gd name="connsiteX5" fmla="*/ 1295400 w 1295400"/>
                <a:gd name="connsiteY5" fmla="*/ 0 h 204788"/>
                <a:gd name="connsiteX6" fmla="*/ 1281112 w 1295400"/>
                <a:gd name="connsiteY6" fmla="*/ 38100 h 204788"/>
                <a:gd name="connsiteX7" fmla="*/ 1226344 w 1295400"/>
                <a:gd name="connsiteY7" fmla="*/ 45244 h 204788"/>
                <a:gd name="connsiteX8" fmla="*/ 1188244 w 1295400"/>
                <a:gd name="connsiteY8" fmla="*/ 19050 h 204788"/>
                <a:gd name="connsiteX9" fmla="*/ 752475 w 1295400"/>
                <a:gd name="connsiteY9" fmla="*/ 26194 h 204788"/>
                <a:gd name="connsiteX10" fmla="*/ 650081 w 1295400"/>
                <a:gd name="connsiteY10" fmla="*/ 71438 h 204788"/>
                <a:gd name="connsiteX11" fmla="*/ 626269 w 1295400"/>
                <a:gd name="connsiteY11" fmla="*/ 185738 h 204788"/>
                <a:gd name="connsiteX12" fmla="*/ 140494 w 1295400"/>
                <a:gd name="connsiteY12" fmla="*/ 204788 h 204788"/>
                <a:gd name="connsiteX13" fmla="*/ 0 w 1295400"/>
                <a:gd name="connsiteY13" fmla="*/ 38100 h 204788"/>
                <a:gd name="connsiteX0" fmla="*/ 0 w 1295400"/>
                <a:gd name="connsiteY0" fmla="*/ 38100 h 204788"/>
                <a:gd name="connsiteX1" fmla="*/ 726281 w 1295400"/>
                <a:gd name="connsiteY1" fmla="*/ 30957 h 204788"/>
                <a:gd name="connsiteX2" fmla="*/ 762000 w 1295400"/>
                <a:gd name="connsiteY2" fmla="*/ 16669 h 204788"/>
                <a:gd name="connsiteX3" fmla="*/ 1135856 w 1295400"/>
                <a:gd name="connsiteY3" fmla="*/ 4763 h 204788"/>
                <a:gd name="connsiteX4" fmla="*/ 1212056 w 1295400"/>
                <a:gd name="connsiteY4" fmla="*/ 2382 h 204788"/>
                <a:gd name="connsiteX5" fmla="*/ 1295400 w 1295400"/>
                <a:gd name="connsiteY5" fmla="*/ 0 h 204788"/>
                <a:gd name="connsiteX6" fmla="*/ 1281112 w 1295400"/>
                <a:gd name="connsiteY6" fmla="*/ 38100 h 204788"/>
                <a:gd name="connsiteX7" fmla="*/ 1226344 w 1295400"/>
                <a:gd name="connsiteY7" fmla="*/ 45244 h 204788"/>
                <a:gd name="connsiteX8" fmla="*/ 1188244 w 1295400"/>
                <a:gd name="connsiteY8" fmla="*/ 19050 h 204788"/>
                <a:gd name="connsiteX9" fmla="*/ 752475 w 1295400"/>
                <a:gd name="connsiteY9" fmla="*/ 26194 h 204788"/>
                <a:gd name="connsiteX10" fmla="*/ 650081 w 1295400"/>
                <a:gd name="connsiteY10" fmla="*/ 71438 h 204788"/>
                <a:gd name="connsiteX11" fmla="*/ 626269 w 1295400"/>
                <a:gd name="connsiteY11" fmla="*/ 185738 h 204788"/>
                <a:gd name="connsiteX12" fmla="*/ 140494 w 1295400"/>
                <a:gd name="connsiteY12" fmla="*/ 204788 h 204788"/>
                <a:gd name="connsiteX13" fmla="*/ 0 w 1295400"/>
                <a:gd name="connsiteY13" fmla="*/ 38100 h 204788"/>
                <a:gd name="connsiteX0" fmla="*/ 0 w 1295400"/>
                <a:gd name="connsiteY0" fmla="*/ 38100 h 204788"/>
                <a:gd name="connsiteX1" fmla="*/ 726281 w 1295400"/>
                <a:gd name="connsiteY1" fmla="*/ 30957 h 204788"/>
                <a:gd name="connsiteX2" fmla="*/ 762000 w 1295400"/>
                <a:gd name="connsiteY2" fmla="*/ 16669 h 204788"/>
                <a:gd name="connsiteX3" fmla="*/ 1135856 w 1295400"/>
                <a:gd name="connsiteY3" fmla="*/ 4763 h 204788"/>
                <a:gd name="connsiteX4" fmla="*/ 1212056 w 1295400"/>
                <a:gd name="connsiteY4" fmla="*/ 2382 h 204788"/>
                <a:gd name="connsiteX5" fmla="*/ 1295400 w 1295400"/>
                <a:gd name="connsiteY5" fmla="*/ 0 h 204788"/>
                <a:gd name="connsiteX6" fmla="*/ 1281112 w 1295400"/>
                <a:gd name="connsiteY6" fmla="*/ 38100 h 204788"/>
                <a:gd name="connsiteX7" fmla="*/ 1226344 w 1295400"/>
                <a:gd name="connsiteY7" fmla="*/ 45244 h 204788"/>
                <a:gd name="connsiteX8" fmla="*/ 1188244 w 1295400"/>
                <a:gd name="connsiteY8" fmla="*/ 19050 h 204788"/>
                <a:gd name="connsiteX9" fmla="*/ 752475 w 1295400"/>
                <a:gd name="connsiteY9" fmla="*/ 26194 h 204788"/>
                <a:gd name="connsiteX10" fmla="*/ 650081 w 1295400"/>
                <a:gd name="connsiteY10" fmla="*/ 71438 h 204788"/>
                <a:gd name="connsiteX11" fmla="*/ 633413 w 1295400"/>
                <a:gd name="connsiteY11" fmla="*/ 180975 h 204788"/>
                <a:gd name="connsiteX12" fmla="*/ 140494 w 1295400"/>
                <a:gd name="connsiteY12" fmla="*/ 204788 h 204788"/>
                <a:gd name="connsiteX13" fmla="*/ 0 w 1295400"/>
                <a:gd name="connsiteY13" fmla="*/ 38100 h 204788"/>
                <a:gd name="connsiteX0" fmla="*/ 0 w 1295400"/>
                <a:gd name="connsiteY0" fmla="*/ 38100 h 204788"/>
                <a:gd name="connsiteX1" fmla="*/ 726281 w 1295400"/>
                <a:gd name="connsiteY1" fmla="*/ 30957 h 204788"/>
                <a:gd name="connsiteX2" fmla="*/ 762000 w 1295400"/>
                <a:gd name="connsiteY2" fmla="*/ 16669 h 204788"/>
                <a:gd name="connsiteX3" fmla="*/ 1135856 w 1295400"/>
                <a:gd name="connsiteY3" fmla="*/ 4763 h 204788"/>
                <a:gd name="connsiteX4" fmla="*/ 1212056 w 1295400"/>
                <a:gd name="connsiteY4" fmla="*/ 2382 h 204788"/>
                <a:gd name="connsiteX5" fmla="*/ 1295400 w 1295400"/>
                <a:gd name="connsiteY5" fmla="*/ 0 h 204788"/>
                <a:gd name="connsiteX6" fmla="*/ 1281112 w 1295400"/>
                <a:gd name="connsiteY6" fmla="*/ 38100 h 204788"/>
                <a:gd name="connsiteX7" fmla="*/ 1226344 w 1295400"/>
                <a:gd name="connsiteY7" fmla="*/ 45244 h 204788"/>
                <a:gd name="connsiteX8" fmla="*/ 1188244 w 1295400"/>
                <a:gd name="connsiteY8" fmla="*/ 19050 h 204788"/>
                <a:gd name="connsiteX9" fmla="*/ 752475 w 1295400"/>
                <a:gd name="connsiteY9" fmla="*/ 26194 h 204788"/>
                <a:gd name="connsiteX10" fmla="*/ 650081 w 1295400"/>
                <a:gd name="connsiteY10" fmla="*/ 71438 h 204788"/>
                <a:gd name="connsiteX11" fmla="*/ 633413 w 1295400"/>
                <a:gd name="connsiteY11" fmla="*/ 180975 h 204788"/>
                <a:gd name="connsiteX12" fmla="*/ 140494 w 1295400"/>
                <a:gd name="connsiteY12" fmla="*/ 204788 h 204788"/>
                <a:gd name="connsiteX13" fmla="*/ 0 w 1295400"/>
                <a:gd name="connsiteY13" fmla="*/ 38100 h 204788"/>
                <a:gd name="connsiteX0" fmla="*/ 0 w 1295400"/>
                <a:gd name="connsiteY0" fmla="*/ 38100 h 204788"/>
                <a:gd name="connsiteX1" fmla="*/ 726281 w 1295400"/>
                <a:gd name="connsiteY1" fmla="*/ 30957 h 204788"/>
                <a:gd name="connsiteX2" fmla="*/ 762000 w 1295400"/>
                <a:gd name="connsiteY2" fmla="*/ 16669 h 204788"/>
                <a:gd name="connsiteX3" fmla="*/ 1135856 w 1295400"/>
                <a:gd name="connsiteY3" fmla="*/ 4763 h 204788"/>
                <a:gd name="connsiteX4" fmla="*/ 1212056 w 1295400"/>
                <a:gd name="connsiteY4" fmla="*/ 2382 h 204788"/>
                <a:gd name="connsiteX5" fmla="*/ 1295400 w 1295400"/>
                <a:gd name="connsiteY5" fmla="*/ 0 h 204788"/>
                <a:gd name="connsiteX6" fmla="*/ 1281112 w 1295400"/>
                <a:gd name="connsiteY6" fmla="*/ 38100 h 204788"/>
                <a:gd name="connsiteX7" fmla="*/ 1226344 w 1295400"/>
                <a:gd name="connsiteY7" fmla="*/ 45244 h 204788"/>
                <a:gd name="connsiteX8" fmla="*/ 1188244 w 1295400"/>
                <a:gd name="connsiteY8" fmla="*/ 19050 h 204788"/>
                <a:gd name="connsiteX9" fmla="*/ 752475 w 1295400"/>
                <a:gd name="connsiteY9" fmla="*/ 26194 h 204788"/>
                <a:gd name="connsiteX10" fmla="*/ 650081 w 1295400"/>
                <a:gd name="connsiteY10" fmla="*/ 71438 h 204788"/>
                <a:gd name="connsiteX11" fmla="*/ 633413 w 1295400"/>
                <a:gd name="connsiteY11" fmla="*/ 180975 h 204788"/>
                <a:gd name="connsiteX12" fmla="*/ 140494 w 1295400"/>
                <a:gd name="connsiteY12" fmla="*/ 204788 h 204788"/>
                <a:gd name="connsiteX13" fmla="*/ 0 w 1295400"/>
                <a:gd name="connsiteY13" fmla="*/ 38100 h 204788"/>
                <a:gd name="connsiteX0" fmla="*/ 0 w 1295400"/>
                <a:gd name="connsiteY0" fmla="*/ 38100 h 204788"/>
                <a:gd name="connsiteX1" fmla="*/ 726281 w 1295400"/>
                <a:gd name="connsiteY1" fmla="*/ 30957 h 204788"/>
                <a:gd name="connsiteX2" fmla="*/ 762000 w 1295400"/>
                <a:gd name="connsiteY2" fmla="*/ 16669 h 204788"/>
                <a:gd name="connsiteX3" fmla="*/ 1135856 w 1295400"/>
                <a:gd name="connsiteY3" fmla="*/ 4763 h 204788"/>
                <a:gd name="connsiteX4" fmla="*/ 1212056 w 1295400"/>
                <a:gd name="connsiteY4" fmla="*/ 2382 h 204788"/>
                <a:gd name="connsiteX5" fmla="*/ 1295400 w 1295400"/>
                <a:gd name="connsiteY5" fmla="*/ 0 h 204788"/>
                <a:gd name="connsiteX6" fmla="*/ 1281112 w 1295400"/>
                <a:gd name="connsiteY6" fmla="*/ 38100 h 204788"/>
                <a:gd name="connsiteX7" fmla="*/ 1226344 w 1295400"/>
                <a:gd name="connsiteY7" fmla="*/ 45244 h 204788"/>
                <a:gd name="connsiteX8" fmla="*/ 1188244 w 1295400"/>
                <a:gd name="connsiteY8" fmla="*/ 19050 h 204788"/>
                <a:gd name="connsiteX9" fmla="*/ 752475 w 1295400"/>
                <a:gd name="connsiteY9" fmla="*/ 26194 h 204788"/>
                <a:gd name="connsiteX10" fmla="*/ 650081 w 1295400"/>
                <a:gd name="connsiteY10" fmla="*/ 71438 h 204788"/>
                <a:gd name="connsiteX11" fmla="*/ 633413 w 1295400"/>
                <a:gd name="connsiteY11" fmla="*/ 180975 h 204788"/>
                <a:gd name="connsiteX12" fmla="*/ 140494 w 1295400"/>
                <a:gd name="connsiteY12" fmla="*/ 204788 h 204788"/>
                <a:gd name="connsiteX13" fmla="*/ 0 w 1295400"/>
                <a:gd name="connsiteY13" fmla="*/ 38100 h 204788"/>
                <a:gd name="connsiteX0" fmla="*/ 0 w 1295400"/>
                <a:gd name="connsiteY0" fmla="*/ 38100 h 204788"/>
                <a:gd name="connsiteX1" fmla="*/ 726281 w 1295400"/>
                <a:gd name="connsiteY1" fmla="*/ 30957 h 204788"/>
                <a:gd name="connsiteX2" fmla="*/ 762000 w 1295400"/>
                <a:gd name="connsiteY2" fmla="*/ 16669 h 204788"/>
                <a:gd name="connsiteX3" fmla="*/ 1135856 w 1295400"/>
                <a:gd name="connsiteY3" fmla="*/ 4763 h 204788"/>
                <a:gd name="connsiteX4" fmla="*/ 1212056 w 1295400"/>
                <a:gd name="connsiteY4" fmla="*/ 2382 h 204788"/>
                <a:gd name="connsiteX5" fmla="*/ 1295400 w 1295400"/>
                <a:gd name="connsiteY5" fmla="*/ 0 h 204788"/>
                <a:gd name="connsiteX6" fmla="*/ 1281112 w 1295400"/>
                <a:gd name="connsiteY6" fmla="*/ 38100 h 204788"/>
                <a:gd name="connsiteX7" fmla="*/ 1226344 w 1295400"/>
                <a:gd name="connsiteY7" fmla="*/ 45244 h 204788"/>
                <a:gd name="connsiteX8" fmla="*/ 1188244 w 1295400"/>
                <a:gd name="connsiteY8" fmla="*/ 19050 h 204788"/>
                <a:gd name="connsiteX9" fmla="*/ 752475 w 1295400"/>
                <a:gd name="connsiteY9" fmla="*/ 26194 h 204788"/>
                <a:gd name="connsiteX10" fmla="*/ 657225 w 1295400"/>
                <a:gd name="connsiteY10" fmla="*/ 76200 h 204788"/>
                <a:gd name="connsiteX11" fmla="*/ 633413 w 1295400"/>
                <a:gd name="connsiteY11" fmla="*/ 180975 h 204788"/>
                <a:gd name="connsiteX12" fmla="*/ 140494 w 1295400"/>
                <a:gd name="connsiteY12" fmla="*/ 204788 h 204788"/>
                <a:gd name="connsiteX13" fmla="*/ 0 w 1295400"/>
                <a:gd name="connsiteY13" fmla="*/ 38100 h 204788"/>
                <a:gd name="connsiteX0" fmla="*/ 0 w 1822450"/>
                <a:gd name="connsiteY0" fmla="*/ 34925 h 204788"/>
                <a:gd name="connsiteX1" fmla="*/ 1253331 w 1822450"/>
                <a:gd name="connsiteY1" fmla="*/ 30957 h 204788"/>
                <a:gd name="connsiteX2" fmla="*/ 1289050 w 1822450"/>
                <a:gd name="connsiteY2" fmla="*/ 16669 h 204788"/>
                <a:gd name="connsiteX3" fmla="*/ 1662906 w 1822450"/>
                <a:gd name="connsiteY3" fmla="*/ 4763 h 204788"/>
                <a:gd name="connsiteX4" fmla="*/ 1739106 w 1822450"/>
                <a:gd name="connsiteY4" fmla="*/ 2382 h 204788"/>
                <a:gd name="connsiteX5" fmla="*/ 1822450 w 1822450"/>
                <a:gd name="connsiteY5" fmla="*/ 0 h 204788"/>
                <a:gd name="connsiteX6" fmla="*/ 1808162 w 1822450"/>
                <a:gd name="connsiteY6" fmla="*/ 38100 h 204788"/>
                <a:gd name="connsiteX7" fmla="*/ 1753394 w 1822450"/>
                <a:gd name="connsiteY7" fmla="*/ 45244 h 204788"/>
                <a:gd name="connsiteX8" fmla="*/ 1715294 w 1822450"/>
                <a:gd name="connsiteY8" fmla="*/ 19050 h 204788"/>
                <a:gd name="connsiteX9" fmla="*/ 1279525 w 1822450"/>
                <a:gd name="connsiteY9" fmla="*/ 26194 h 204788"/>
                <a:gd name="connsiteX10" fmla="*/ 1184275 w 1822450"/>
                <a:gd name="connsiteY10" fmla="*/ 76200 h 204788"/>
                <a:gd name="connsiteX11" fmla="*/ 1160463 w 1822450"/>
                <a:gd name="connsiteY11" fmla="*/ 180975 h 204788"/>
                <a:gd name="connsiteX12" fmla="*/ 667544 w 1822450"/>
                <a:gd name="connsiteY12" fmla="*/ 204788 h 204788"/>
                <a:gd name="connsiteX13" fmla="*/ 0 w 1822450"/>
                <a:gd name="connsiteY13" fmla="*/ 34925 h 204788"/>
                <a:gd name="connsiteX0" fmla="*/ 0 w 1822450"/>
                <a:gd name="connsiteY0" fmla="*/ 34925 h 214313"/>
                <a:gd name="connsiteX1" fmla="*/ 1253331 w 1822450"/>
                <a:gd name="connsiteY1" fmla="*/ 30957 h 214313"/>
                <a:gd name="connsiteX2" fmla="*/ 1289050 w 1822450"/>
                <a:gd name="connsiteY2" fmla="*/ 16669 h 214313"/>
                <a:gd name="connsiteX3" fmla="*/ 1662906 w 1822450"/>
                <a:gd name="connsiteY3" fmla="*/ 4763 h 214313"/>
                <a:gd name="connsiteX4" fmla="*/ 1739106 w 1822450"/>
                <a:gd name="connsiteY4" fmla="*/ 2382 h 214313"/>
                <a:gd name="connsiteX5" fmla="*/ 1822450 w 1822450"/>
                <a:gd name="connsiteY5" fmla="*/ 0 h 214313"/>
                <a:gd name="connsiteX6" fmla="*/ 1808162 w 1822450"/>
                <a:gd name="connsiteY6" fmla="*/ 38100 h 214313"/>
                <a:gd name="connsiteX7" fmla="*/ 1753394 w 1822450"/>
                <a:gd name="connsiteY7" fmla="*/ 45244 h 214313"/>
                <a:gd name="connsiteX8" fmla="*/ 1715294 w 1822450"/>
                <a:gd name="connsiteY8" fmla="*/ 19050 h 214313"/>
                <a:gd name="connsiteX9" fmla="*/ 1279525 w 1822450"/>
                <a:gd name="connsiteY9" fmla="*/ 26194 h 214313"/>
                <a:gd name="connsiteX10" fmla="*/ 1184275 w 1822450"/>
                <a:gd name="connsiteY10" fmla="*/ 76200 h 214313"/>
                <a:gd name="connsiteX11" fmla="*/ 1160463 w 1822450"/>
                <a:gd name="connsiteY11" fmla="*/ 180975 h 214313"/>
                <a:gd name="connsiteX12" fmla="*/ 51594 w 1822450"/>
                <a:gd name="connsiteY12" fmla="*/ 214313 h 214313"/>
                <a:gd name="connsiteX13" fmla="*/ 0 w 1822450"/>
                <a:gd name="connsiteY13" fmla="*/ 34925 h 214313"/>
                <a:gd name="connsiteX0" fmla="*/ 0 w 1822450"/>
                <a:gd name="connsiteY0" fmla="*/ 34925 h 218689"/>
                <a:gd name="connsiteX1" fmla="*/ 1253331 w 1822450"/>
                <a:gd name="connsiteY1" fmla="*/ 30957 h 218689"/>
                <a:gd name="connsiteX2" fmla="*/ 1289050 w 1822450"/>
                <a:gd name="connsiteY2" fmla="*/ 16669 h 218689"/>
                <a:gd name="connsiteX3" fmla="*/ 1662906 w 1822450"/>
                <a:gd name="connsiteY3" fmla="*/ 4763 h 218689"/>
                <a:gd name="connsiteX4" fmla="*/ 1739106 w 1822450"/>
                <a:gd name="connsiteY4" fmla="*/ 2382 h 218689"/>
                <a:gd name="connsiteX5" fmla="*/ 1822450 w 1822450"/>
                <a:gd name="connsiteY5" fmla="*/ 0 h 218689"/>
                <a:gd name="connsiteX6" fmla="*/ 1808162 w 1822450"/>
                <a:gd name="connsiteY6" fmla="*/ 38100 h 218689"/>
                <a:gd name="connsiteX7" fmla="*/ 1753394 w 1822450"/>
                <a:gd name="connsiteY7" fmla="*/ 45244 h 218689"/>
                <a:gd name="connsiteX8" fmla="*/ 1715294 w 1822450"/>
                <a:gd name="connsiteY8" fmla="*/ 19050 h 218689"/>
                <a:gd name="connsiteX9" fmla="*/ 1279525 w 1822450"/>
                <a:gd name="connsiteY9" fmla="*/ 26194 h 218689"/>
                <a:gd name="connsiteX10" fmla="*/ 1184275 w 1822450"/>
                <a:gd name="connsiteY10" fmla="*/ 76200 h 218689"/>
                <a:gd name="connsiteX11" fmla="*/ 1160463 w 1822450"/>
                <a:gd name="connsiteY11" fmla="*/ 180975 h 218689"/>
                <a:gd name="connsiteX12" fmla="*/ 51594 w 1822450"/>
                <a:gd name="connsiteY12" fmla="*/ 214313 h 218689"/>
                <a:gd name="connsiteX13" fmla="*/ 0 w 1822450"/>
                <a:gd name="connsiteY13" fmla="*/ 34925 h 218689"/>
                <a:gd name="connsiteX0" fmla="*/ 0 w 1822450"/>
                <a:gd name="connsiteY0" fmla="*/ 34925 h 218689"/>
                <a:gd name="connsiteX1" fmla="*/ 1253331 w 1822450"/>
                <a:gd name="connsiteY1" fmla="*/ 30957 h 218689"/>
                <a:gd name="connsiteX2" fmla="*/ 1289050 w 1822450"/>
                <a:gd name="connsiteY2" fmla="*/ 16669 h 218689"/>
                <a:gd name="connsiteX3" fmla="*/ 1662906 w 1822450"/>
                <a:gd name="connsiteY3" fmla="*/ 4763 h 218689"/>
                <a:gd name="connsiteX4" fmla="*/ 1739106 w 1822450"/>
                <a:gd name="connsiteY4" fmla="*/ 2382 h 218689"/>
                <a:gd name="connsiteX5" fmla="*/ 1822450 w 1822450"/>
                <a:gd name="connsiteY5" fmla="*/ 0 h 218689"/>
                <a:gd name="connsiteX6" fmla="*/ 1808162 w 1822450"/>
                <a:gd name="connsiteY6" fmla="*/ 38100 h 218689"/>
                <a:gd name="connsiteX7" fmla="*/ 1753394 w 1822450"/>
                <a:gd name="connsiteY7" fmla="*/ 45244 h 218689"/>
                <a:gd name="connsiteX8" fmla="*/ 1715294 w 1822450"/>
                <a:gd name="connsiteY8" fmla="*/ 19050 h 218689"/>
                <a:gd name="connsiteX9" fmla="*/ 1279525 w 1822450"/>
                <a:gd name="connsiteY9" fmla="*/ 26194 h 218689"/>
                <a:gd name="connsiteX10" fmla="*/ 1184275 w 1822450"/>
                <a:gd name="connsiteY10" fmla="*/ 76200 h 218689"/>
                <a:gd name="connsiteX11" fmla="*/ 1160463 w 1822450"/>
                <a:gd name="connsiteY11" fmla="*/ 180975 h 218689"/>
                <a:gd name="connsiteX12" fmla="*/ 51594 w 1822450"/>
                <a:gd name="connsiteY12" fmla="*/ 214313 h 218689"/>
                <a:gd name="connsiteX13" fmla="*/ 0 w 1822450"/>
                <a:gd name="connsiteY13" fmla="*/ 34925 h 218689"/>
                <a:gd name="connsiteX0" fmla="*/ 0 w 1822450"/>
                <a:gd name="connsiteY0" fmla="*/ 34925 h 218689"/>
                <a:gd name="connsiteX1" fmla="*/ 1253331 w 1822450"/>
                <a:gd name="connsiteY1" fmla="*/ 30957 h 218689"/>
                <a:gd name="connsiteX2" fmla="*/ 1289050 w 1822450"/>
                <a:gd name="connsiteY2" fmla="*/ 16669 h 218689"/>
                <a:gd name="connsiteX3" fmla="*/ 1662906 w 1822450"/>
                <a:gd name="connsiteY3" fmla="*/ 4763 h 218689"/>
                <a:gd name="connsiteX4" fmla="*/ 1739106 w 1822450"/>
                <a:gd name="connsiteY4" fmla="*/ 2382 h 218689"/>
                <a:gd name="connsiteX5" fmla="*/ 1822450 w 1822450"/>
                <a:gd name="connsiteY5" fmla="*/ 0 h 218689"/>
                <a:gd name="connsiteX6" fmla="*/ 1808162 w 1822450"/>
                <a:gd name="connsiteY6" fmla="*/ 38100 h 218689"/>
                <a:gd name="connsiteX7" fmla="*/ 1753394 w 1822450"/>
                <a:gd name="connsiteY7" fmla="*/ 45244 h 218689"/>
                <a:gd name="connsiteX8" fmla="*/ 1715294 w 1822450"/>
                <a:gd name="connsiteY8" fmla="*/ 19050 h 218689"/>
                <a:gd name="connsiteX9" fmla="*/ 1279525 w 1822450"/>
                <a:gd name="connsiteY9" fmla="*/ 26194 h 218689"/>
                <a:gd name="connsiteX10" fmla="*/ 1184275 w 1822450"/>
                <a:gd name="connsiteY10" fmla="*/ 76200 h 218689"/>
                <a:gd name="connsiteX11" fmla="*/ 1160463 w 1822450"/>
                <a:gd name="connsiteY11" fmla="*/ 180975 h 218689"/>
                <a:gd name="connsiteX12" fmla="*/ 51594 w 1822450"/>
                <a:gd name="connsiteY12" fmla="*/ 214313 h 218689"/>
                <a:gd name="connsiteX13" fmla="*/ 0 w 1822450"/>
                <a:gd name="connsiteY13" fmla="*/ 34925 h 218689"/>
                <a:gd name="connsiteX0" fmla="*/ 0 w 1824831"/>
                <a:gd name="connsiteY0" fmla="*/ 34925 h 218689"/>
                <a:gd name="connsiteX1" fmla="*/ 1253331 w 1824831"/>
                <a:gd name="connsiteY1" fmla="*/ 30957 h 218689"/>
                <a:gd name="connsiteX2" fmla="*/ 1289050 w 1824831"/>
                <a:gd name="connsiteY2" fmla="*/ 16669 h 218689"/>
                <a:gd name="connsiteX3" fmla="*/ 1662906 w 1824831"/>
                <a:gd name="connsiteY3" fmla="*/ 4763 h 218689"/>
                <a:gd name="connsiteX4" fmla="*/ 1739106 w 1824831"/>
                <a:gd name="connsiteY4" fmla="*/ 2382 h 218689"/>
                <a:gd name="connsiteX5" fmla="*/ 1822450 w 1824831"/>
                <a:gd name="connsiteY5" fmla="*/ 0 h 218689"/>
                <a:gd name="connsiteX6" fmla="*/ 1824831 w 1824831"/>
                <a:gd name="connsiteY6" fmla="*/ 38100 h 218689"/>
                <a:gd name="connsiteX7" fmla="*/ 1753394 w 1824831"/>
                <a:gd name="connsiteY7" fmla="*/ 45244 h 218689"/>
                <a:gd name="connsiteX8" fmla="*/ 1715294 w 1824831"/>
                <a:gd name="connsiteY8" fmla="*/ 19050 h 218689"/>
                <a:gd name="connsiteX9" fmla="*/ 1279525 w 1824831"/>
                <a:gd name="connsiteY9" fmla="*/ 26194 h 218689"/>
                <a:gd name="connsiteX10" fmla="*/ 1184275 w 1824831"/>
                <a:gd name="connsiteY10" fmla="*/ 76200 h 218689"/>
                <a:gd name="connsiteX11" fmla="*/ 1160463 w 1824831"/>
                <a:gd name="connsiteY11" fmla="*/ 180975 h 218689"/>
                <a:gd name="connsiteX12" fmla="*/ 51594 w 1824831"/>
                <a:gd name="connsiteY12" fmla="*/ 214313 h 218689"/>
                <a:gd name="connsiteX13" fmla="*/ 0 w 1824831"/>
                <a:gd name="connsiteY13" fmla="*/ 34925 h 218689"/>
                <a:gd name="connsiteX0" fmla="*/ 0 w 1824831"/>
                <a:gd name="connsiteY0" fmla="*/ 34925 h 218689"/>
                <a:gd name="connsiteX1" fmla="*/ 1253331 w 1824831"/>
                <a:gd name="connsiteY1" fmla="*/ 30957 h 218689"/>
                <a:gd name="connsiteX2" fmla="*/ 1289050 w 1824831"/>
                <a:gd name="connsiteY2" fmla="*/ 16669 h 218689"/>
                <a:gd name="connsiteX3" fmla="*/ 1662906 w 1824831"/>
                <a:gd name="connsiteY3" fmla="*/ 4763 h 218689"/>
                <a:gd name="connsiteX4" fmla="*/ 1739106 w 1824831"/>
                <a:gd name="connsiteY4" fmla="*/ 2382 h 218689"/>
                <a:gd name="connsiteX5" fmla="*/ 1822450 w 1824831"/>
                <a:gd name="connsiteY5" fmla="*/ 0 h 218689"/>
                <a:gd name="connsiteX6" fmla="*/ 1824831 w 1824831"/>
                <a:gd name="connsiteY6" fmla="*/ 38100 h 218689"/>
                <a:gd name="connsiteX7" fmla="*/ 1758157 w 1824831"/>
                <a:gd name="connsiteY7" fmla="*/ 35719 h 218689"/>
                <a:gd name="connsiteX8" fmla="*/ 1715294 w 1824831"/>
                <a:gd name="connsiteY8" fmla="*/ 19050 h 218689"/>
                <a:gd name="connsiteX9" fmla="*/ 1279525 w 1824831"/>
                <a:gd name="connsiteY9" fmla="*/ 26194 h 218689"/>
                <a:gd name="connsiteX10" fmla="*/ 1184275 w 1824831"/>
                <a:gd name="connsiteY10" fmla="*/ 76200 h 218689"/>
                <a:gd name="connsiteX11" fmla="*/ 1160463 w 1824831"/>
                <a:gd name="connsiteY11" fmla="*/ 180975 h 218689"/>
                <a:gd name="connsiteX12" fmla="*/ 51594 w 1824831"/>
                <a:gd name="connsiteY12" fmla="*/ 214313 h 218689"/>
                <a:gd name="connsiteX13" fmla="*/ 0 w 1824831"/>
                <a:gd name="connsiteY13" fmla="*/ 34925 h 218689"/>
                <a:gd name="connsiteX0" fmla="*/ 0 w 1824831"/>
                <a:gd name="connsiteY0" fmla="*/ 34925 h 218689"/>
                <a:gd name="connsiteX1" fmla="*/ 1253331 w 1824831"/>
                <a:gd name="connsiteY1" fmla="*/ 30957 h 218689"/>
                <a:gd name="connsiteX2" fmla="*/ 1289050 w 1824831"/>
                <a:gd name="connsiteY2" fmla="*/ 16669 h 218689"/>
                <a:gd name="connsiteX3" fmla="*/ 1662906 w 1824831"/>
                <a:gd name="connsiteY3" fmla="*/ 4763 h 218689"/>
                <a:gd name="connsiteX4" fmla="*/ 1739106 w 1824831"/>
                <a:gd name="connsiteY4" fmla="*/ 2382 h 218689"/>
                <a:gd name="connsiteX5" fmla="*/ 1822450 w 1824831"/>
                <a:gd name="connsiteY5" fmla="*/ 0 h 218689"/>
                <a:gd name="connsiteX6" fmla="*/ 1824831 w 1824831"/>
                <a:gd name="connsiteY6" fmla="*/ 38100 h 218689"/>
                <a:gd name="connsiteX7" fmla="*/ 1758157 w 1824831"/>
                <a:gd name="connsiteY7" fmla="*/ 35719 h 218689"/>
                <a:gd name="connsiteX8" fmla="*/ 1279525 w 1824831"/>
                <a:gd name="connsiteY8" fmla="*/ 26194 h 218689"/>
                <a:gd name="connsiteX9" fmla="*/ 1184275 w 1824831"/>
                <a:gd name="connsiteY9" fmla="*/ 76200 h 218689"/>
                <a:gd name="connsiteX10" fmla="*/ 1160463 w 1824831"/>
                <a:gd name="connsiteY10" fmla="*/ 180975 h 218689"/>
                <a:gd name="connsiteX11" fmla="*/ 51594 w 1824831"/>
                <a:gd name="connsiteY11" fmla="*/ 214313 h 218689"/>
                <a:gd name="connsiteX12" fmla="*/ 0 w 1824831"/>
                <a:gd name="connsiteY12" fmla="*/ 34925 h 218689"/>
                <a:gd name="connsiteX0" fmla="*/ 0 w 1824831"/>
                <a:gd name="connsiteY0" fmla="*/ 34925 h 218689"/>
                <a:gd name="connsiteX1" fmla="*/ 1253331 w 1824831"/>
                <a:gd name="connsiteY1" fmla="*/ 30957 h 218689"/>
                <a:gd name="connsiteX2" fmla="*/ 1289050 w 1824831"/>
                <a:gd name="connsiteY2" fmla="*/ 16669 h 218689"/>
                <a:gd name="connsiteX3" fmla="*/ 1662906 w 1824831"/>
                <a:gd name="connsiteY3" fmla="*/ 4763 h 218689"/>
                <a:gd name="connsiteX4" fmla="*/ 1739106 w 1824831"/>
                <a:gd name="connsiteY4" fmla="*/ 2382 h 218689"/>
                <a:gd name="connsiteX5" fmla="*/ 1822450 w 1824831"/>
                <a:gd name="connsiteY5" fmla="*/ 0 h 218689"/>
                <a:gd name="connsiteX6" fmla="*/ 1824831 w 1824831"/>
                <a:gd name="connsiteY6" fmla="*/ 38100 h 218689"/>
                <a:gd name="connsiteX7" fmla="*/ 1679575 w 1824831"/>
                <a:gd name="connsiteY7" fmla="*/ 23812 h 218689"/>
                <a:gd name="connsiteX8" fmla="*/ 1279525 w 1824831"/>
                <a:gd name="connsiteY8" fmla="*/ 26194 h 218689"/>
                <a:gd name="connsiteX9" fmla="*/ 1184275 w 1824831"/>
                <a:gd name="connsiteY9" fmla="*/ 76200 h 218689"/>
                <a:gd name="connsiteX10" fmla="*/ 1160463 w 1824831"/>
                <a:gd name="connsiteY10" fmla="*/ 180975 h 218689"/>
                <a:gd name="connsiteX11" fmla="*/ 51594 w 1824831"/>
                <a:gd name="connsiteY11" fmla="*/ 214313 h 218689"/>
                <a:gd name="connsiteX12" fmla="*/ 0 w 1824831"/>
                <a:gd name="connsiteY12" fmla="*/ 34925 h 218689"/>
                <a:gd name="connsiteX0" fmla="*/ 0 w 1824831"/>
                <a:gd name="connsiteY0" fmla="*/ 34925 h 218689"/>
                <a:gd name="connsiteX1" fmla="*/ 1253331 w 1824831"/>
                <a:gd name="connsiteY1" fmla="*/ 30957 h 218689"/>
                <a:gd name="connsiteX2" fmla="*/ 1289050 w 1824831"/>
                <a:gd name="connsiteY2" fmla="*/ 16669 h 218689"/>
                <a:gd name="connsiteX3" fmla="*/ 1662906 w 1824831"/>
                <a:gd name="connsiteY3" fmla="*/ 4763 h 218689"/>
                <a:gd name="connsiteX4" fmla="*/ 1739106 w 1824831"/>
                <a:gd name="connsiteY4" fmla="*/ 2382 h 218689"/>
                <a:gd name="connsiteX5" fmla="*/ 1822450 w 1824831"/>
                <a:gd name="connsiteY5" fmla="*/ 0 h 218689"/>
                <a:gd name="connsiteX6" fmla="*/ 1824831 w 1824831"/>
                <a:gd name="connsiteY6" fmla="*/ 38100 h 218689"/>
                <a:gd name="connsiteX7" fmla="*/ 1679575 w 1824831"/>
                <a:gd name="connsiteY7" fmla="*/ 23812 h 218689"/>
                <a:gd name="connsiteX8" fmla="*/ 1279525 w 1824831"/>
                <a:gd name="connsiteY8" fmla="*/ 26194 h 218689"/>
                <a:gd name="connsiteX9" fmla="*/ 1184275 w 1824831"/>
                <a:gd name="connsiteY9" fmla="*/ 76200 h 218689"/>
                <a:gd name="connsiteX10" fmla="*/ 1160463 w 1824831"/>
                <a:gd name="connsiteY10" fmla="*/ 180975 h 218689"/>
                <a:gd name="connsiteX11" fmla="*/ 51594 w 1824831"/>
                <a:gd name="connsiteY11" fmla="*/ 214313 h 218689"/>
                <a:gd name="connsiteX12" fmla="*/ 0 w 1824831"/>
                <a:gd name="connsiteY12" fmla="*/ 34925 h 218689"/>
                <a:gd name="connsiteX0" fmla="*/ 0 w 1824831"/>
                <a:gd name="connsiteY0" fmla="*/ 34925 h 218689"/>
                <a:gd name="connsiteX1" fmla="*/ 1253331 w 1824831"/>
                <a:gd name="connsiteY1" fmla="*/ 30957 h 218689"/>
                <a:gd name="connsiteX2" fmla="*/ 1289050 w 1824831"/>
                <a:gd name="connsiteY2" fmla="*/ 16669 h 218689"/>
                <a:gd name="connsiteX3" fmla="*/ 1662906 w 1824831"/>
                <a:gd name="connsiteY3" fmla="*/ 4763 h 218689"/>
                <a:gd name="connsiteX4" fmla="*/ 1739106 w 1824831"/>
                <a:gd name="connsiteY4" fmla="*/ 2382 h 218689"/>
                <a:gd name="connsiteX5" fmla="*/ 1822450 w 1824831"/>
                <a:gd name="connsiteY5" fmla="*/ 0 h 218689"/>
                <a:gd name="connsiteX6" fmla="*/ 1824831 w 1824831"/>
                <a:gd name="connsiteY6" fmla="*/ 38100 h 218689"/>
                <a:gd name="connsiteX7" fmla="*/ 1679575 w 1824831"/>
                <a:gd name="connsiteY7" fmla="*/ 23812 h 218689"/>
                <a:gd name="connsiteX8" fmla="*/ 1279525 w 1824831"/>
                <a:gd name="connsiteY8" fmla="*/ 26194 h 218689"/>
                <a:gd name="connsiteX9" fmla="*/ 1184275 w 1824831"/>
                <a:gd name="connsiteY9" fmla="*/ 76200 h 218689"/>
                <a:gd name="connsiteX10" fmla="*/ 1160463 w 1824831"/>
                <a:gd name="connsiteY10" fmla="*/ 180975 h 218689"/>
                <a:gd name="connsiteX11" fmla="*/ 51594 w 1824831"/>
                <a:gd name="connsiteY11" fmla="*/ 214313 h 218689"/>
                <a:gd name="connsiteX12" fmla="*/ 0 w 1824831"/>
                <a:gd name="connsiteY12" fmla="*/ 34925 h 218689"/>
                <a:gd name="connsiteX0" fmla="*/ 0 w 1824831"/>
                <a:gd name="connsiteY0" fmla="*/ 34925 h 218330"/>
                <a:gd name="connsiteX1" fmla="*/ 1253331 w 1824831"/>
                <a:gd name="connsiteY1" fmla="*/ 30957 h 218330"/>
                <a:gd name="connsiteX2" fmla="*/ 1289050 w 1824831"/>
                <a:gd name="connsiteY2" fmla="*/ 16669 h 218330"/>
                <a:gd name="connsiteX3" fmla="*/ 1662906 w 1824831"/>
                <a:gd name="connsiteY3" fmla="*/ 4763 h 218330"/>
                <a:gd name="connsiteX4" fmla="*/ 1739106 w 1824831"/>
                <a:gd name="connsiteY4" fmla="*/ 2382 h 218330"/>
                <a:gd name="connsiteX5" fmla="*/ 1822450 w 1824831"/>
                <a:gd name="connsiteY5" fmla="*/ 0 h 218330"/>
                <a:gd name="connsiteX6" fmla="*/ 1824831 w 1824831"/>
                <a:gd name="connsiteY6" fmla="*/ 38100 h 218330"/>
                <a:gd name="connsiteX7" fmla="*/ 1679575 w 1824831"/>
                <a:gd name="connsiteY7" fmla="*/ 23812 h 218330"/>
                <a:gd name="connsiteX8" fmla="*/ 1279525 w 1824831"/>
                <a:gd name="connsiteY8" fmla="*/ 26194 h 218330"/>
                <a:gd name="connsiteX9" fmla="*/ 1184275 w 1824831"/>
                <a:gd name="connsiteY9" fmla="*/ 76200 h 218330"/>
                <a:gd name="connsiteX10" fmla="*/ 1167607 w 1824831"/>
                <a:gd name="connsiteY10" fmla="*/ 176213 h 218330"/>
                <a:gd name="connsiteX11" fmla="*/ 51594 w 1824831"/>
                <a:gd name="connsiteY11" fmla="*/ 214313 h 218330"/>
                <a:gd name="connsiteX12" fmla="*/ 0 w 1824831"/>
                <a:gd name="connsiteY12" fmla="*/ 34925 h 218330"/>
                <a:gd name="connsiteX0" fmla="*/ 0 w 1824831"/>
                <a:gd name="connsiteY0" fmla="*/ 34925 h 226486"/>
                <a:gd name="connsiteX1" fmla="*/ 1253331 w 1824831"/>
                <a:gd name="connsiteY1" fmla="*/ 30957 h 226486"/>
                <a:gd name="connsiteX2" fmla="*/ 1289050 w 1824831"/>
                <a:gd name="connsiteY2" fmla="*/ 16669 h 226486"/>
                <a:gd name="connsiteX3" fmla="*/ 1662906 w 1824831"/>
                <a:gd name="connsiteY3" fmla="*/ 4763 h 226486"/>
                <a:gd name="connsiteX4" fmla="*/ 1739106 w 1824831"/>
                <a:gd name="connsiteY4" fmla="*/ 2382 h 226486"/>
                <a:gd name="connsiteX5" fmla="*/ 1822450 w 1824831"/>
                <a:gd name="connsiteY5" fmla="*/ 0 h 226486"/>
                <a:gd name="connsiteX6" fmla="*/ 1824831 w 1824831"/>
                <a:gd name="connsiteY6" fmla="*/ 38100 h 226486"/>
                <a:gd name="connsiteX7" fmla="*/ 1679575 w 1824831"/>
                <a:gd name="connsiteY7" fmla="*/ 23812 h 226486"/>
                <a:gd name="connsiteX8" fmla="*/ 1279525 w 1824831"/>
                <a:gd name="connsiteY8" fmla="*/ 26194 h 226486"/>
                <a:gd name="connsiteX9" fmla="*/ 1184275 w 1824831"/>
                <a:gd name="connsiteY9" fmla="*/ 76200 h 226486"/>
                <a:gd name="connsiteX10" fmla="*/ 1167607 w 1824831"/>
                <a:gd name="connsiteY10" fmla="*/ 176213 h 226486"/>
                <a:gd name="connsiteX11" fmla="*/ 748506 w 1824831"/>
                <a:gd name="connsiteY11" fmla="*/ 211932 h 226486"/>
                <a:gd name="connsiteX12" fmla="*/ 51594 w 1824831"/>
                <a:gd name="connsiteY12" fmla="*/ 214313 h 226486"/>
                <a:gd name="connsiteX13" fmla="*/ 0 w 1824831"/>
                <a:gd name="connsiteY13" fmla="*/ 34925 h 226486"/>
                <a:gd name="connsiteX0" fmla="*/ 0 w 1824831"/>
                <a:gd name="connsiteY0" fmla="*/ 34925 h 225837"/>
                <a:gd name="connsiteX1" fmla="*/ 1253331 w 1824831"/>
                <a:gd name="connsiteY1" fmla="*/ 30957 h 225837"/>
                <a:gd name="connsiteX2" fmla="*/ 1289050 w 1824831"/>
                <a:gd name="connsiteY2" fmla="*/ 16669 h 225837"/>
                <a:gd name="connsiteX3" fmla="*/ 1662906 w 1824831"/>
                <a:gd name="connsiteY3" fmla="*/ 4763 h 225837"/>
                <a:gd name="connsiteX4" fmla="*/ 1739106 w 1824831"/>
                <a:gd name="connsiteY4" fmla="*/ 2382 h 225837"/>
                <a:gd name="connsiteX5" fmla="*/ 1822450 w 1824831"/>
                <a:gd name="connsiteY5" fmla="*/ 0 h 225837"/>
                <a:gd name="connsiteX6" fmla="*/ 1824831 w 1824831"/>
                <a:gd name="connsiteY6" fmla="*/ 38100 h 225837"/>
                <a:gd name="connsiteX7" fmla="*/ 1679575 w 1824831"/>
                <a:gd name="connsiteY7" fmla="*/ 23812 h 225837"/>
                <a:gd name="connsiteX8" fmla="*/ 1279525 w 1824831"/>
                <a:gd name="connsiteY8" fmla="*/ 26194 h 225837"/>
                <a:gd name="connsiteX9" fmla="*/ 1184275 w 1824831"/>
                <a:gd name="connsiteY9" fmla="*/ 76200 h 225837"/>
                <a:gd name="connsiteX10" fmla="*/ 1167607 w 1824831"/>
                <a:gd name="connsiteY10" fmla="*/ 176213 h 225837"/>
                <a:gd name="connsiteX11" fmla="*/ 727075 w 1824831"/>
                <a:gd name="connsiteY11" fmla="*/ 209551 h 225837"/>
                <a:gd name="connsiteX12" fmla="*/ 51594 w 1824831"/>
                <a:gd name="connsiteY12" fmla="*/ 214313 h 225837"/>
                <a:gd name="connsiteX13" fmla="*/ 0 w 1824831"/>
                <a:gd name="connsiteY13" fmla="*/ 34925 h 225837"/>
                <a:gd name="connsiteX0" fmla="*/ 0 w 1824831"/>
                <a:gd name="connsiteY0" fmla="*/ 34925 h 225837"/>
                <a:gd name="connsiteX1" fmla="*/ 1253331 w 1824831"/>
                <a:gd name="connsiteY1" fmla="*/ 30957 h 225837"/>
                <a:gd name="connsiteX2" fmla="*/ 1289050 w 1824831"/>
                <a:gd name="connsiteY2" fmla="*/ 16669 h 225837"/>
                <a:gd name="connsiteX3" fmla="*/ 1662906 w 1824831"/>
                <a:gd name="connsiteY3" fmla="*/ 4763 h 225837"/>
                <a:gd name="connsiteX4" fmla="*/ 1739106 w 1824831"/>
                <a:gd name="connsiteY4" fmla="*/ 2382 h 225837"/>
                <a:gd name="connsiteX5" fmla="*/ 1822450 w 1824831"/>
                <a:gd name="connsiteY5" fmla="*/ 0 h 225837"/>
                <a:gd name="connsiteX6" fmla="*/ 1824831 w 1824831"/>
                <a:gd name="connsiteY6" fmla="*/ 38100 h 225837"/>
                <a:gd name="connsiteX7" fmla="*/ 1679575 w 1824831"/>
                <a:gd name="connsiteY7" fmla="*/ 23812 h 225837"/>
                <a:gd name="connsiteX8" fmla="*/ 1279525 w 1824831"/>
                <a:gd name="connsiteY8" fmla="*/ 26194 h 225837"/>
                <a:gd name="connsiteX9" fmla="*/ 1184275 w 1824831"/>
                <a:gd name="connsiteY9" fmla="*/ 76200 h 225837"/>
                <a:gd name="connsiteX10" fmla="*/ 1167607 w 1824831"/>
                <a:gd name="connsiteY10" fmla="*/ 176213 h 225837"/>
                <a:gd name="connsiteX11" fmla="*/ 727075 w 1824831"/>
                <a:gd name="connsiteY11" fmla="*/ 209551 h 225837"/>
                <a:gd name="connsiteX12" fmla="*/ 51594 w 1824831"/>
                <a:gd name="connsiteY12" fmla="*/ 214313 h 225837"/>
                <a:gd name="connsiteX13" fmla="*/ 0 w 1824831"/>
                <a:gd name="connsiteY13" fmla="*/ 34925 h 225837"/>
                <a:gd name="connsiteX0" fmla="*/ 0 w 1824831"/>
                <a:gd name="connsiteY0" fmla="*/ 34925 h 222445"/>
                <a:gd name="connsiteX1" fmla="*/ 1253331 w 1824831"/>
                <a:gd name="connsiteY1" fmla="*/ 30957 h 222445"/>
                <a:gd name="connsiteX2" fmla="*/ 1289050 w 1824831"/>
                <a:gd name="connsiteY2" fmla="*/ 16669 h 222445"/>
                <a:gd name="connsiteX3" fmla="*/ 1662906 w 1824831"/>
                <a:gd name="connsiteY3" fmla="*/ 4763 h 222445"/>
                <a:gd name="connsiteX4" fmla="*/ 1739106 w 1824831"/>
                <a:gd name="connsiteY4" fmla="*/ 2382 h 222445"/>
                <a:gd name="connsiteX5" fmla="*/ 1822450 w 1824831"/>
                <a:gd name="connsiteY5" fmla="*/ 0 h 222445"/>
                <a:gd name="connsiteX6" fmla="*/ 1824831 w 1824831"/>
                <a:gd name="connsiteY6" fmla="*/ 38100 h 222445"/>
                <a:gd name="connsiteX7" fmla="*/ 1679575 w 1824831"/>
                <a:gd name="connsiteY7" fmla="*/ 23812 h 222445"/>
                <a:gd name="connsiteX8" fmla="*/ 1279525 w 1824831"/>
                <a:gd name="connsiteY8" fmla="*/ 26194 h 222445"/>
                <a:gd name="connsiteX9" fmla="*/ 1184275 w 1824831"/>
                <a:gd name="connsiteY9" fmla="*/ 76200 h 222445"/>
                <a:gd name="connsiteX10" fmla="*/ 1167607 w 1824831"/>
                <a:gd name="connsiteY10" fmla="*/ 176213 h 222445"/>
                <a:gd name="connsiteX11" fmla="*/ 727075 w 1824831"/>
                <a:gd name="connsiteY11" fmla="*/ 209551 h 222445"/>
                <a:gd name="connsiteX12" fmla="*/ 68262 w 1824831"/>
                <a:gd name="connsiteY12" fmla="*/ 209550 h 222445"/>
                <a:gd name="connsiteX13" fmla="*/ 0 w 1824831"/>
                <a:gd name="connsiteY13" fmla="*/ 34925 h 222445"/>
                <a:gd name="connsiteX0" fmla="*/ 0 w 1824831"/>
                <a:gd name="connsiteY0" fmla="*/ 34925 h 229477"/>
                <a:gd name="connsiteX1" fmla="*/ 1253331 w 1824831"/>
                <a:gd name="connsiteY1" fmla="*/ 30957 h 229477"/>
                <a:gd name="connsiteX2" fmla="*/ 1289050 w 1824831"/>
                <a:gd name="connsiteY2" fmla="*/ 16669 h 229477"/>
                <a:gd name="connsiteX3" fmla="*/ 1662906 w 1824831"/>
                <a:gd name="connsiteY3" fmla="*/ 4763 h 229477"/>
                <a:gd name="connsiteX4" fmla="*/ 1739106 w 1824831"/>
                <a:gd name="connsiteY4" fmla="*/ 2382 h 229477"/>
                <a:gd name="connsiteX5" fmla="*/ 1822450 w 1824831"/>
                <a:gd name="connsiteY5" fmla="*/ 0 h 229477"/>
                <a:gd name="connsiteX6" fmla="*/ 1824831 w 1824831"/>
                <a:gd name="connsiteY6" fmla="*/ 38100 h 229477"/>
                <a:gd name="connsiteX7" fmla="*/ 1679575 w 1824831"/>
                <a:gd name="connsiteY7" fmla="*/ 23812 h 229477"/>
                <a:gd name="connsiteX8" fmla="*/ 1279525 w 1824831"/>
                <a:gd name="connsiteY8" fmla="*/ 26194 h 229477"/>
                <a:gd name="connsiteX9" fmla="*/ 1184275 w 1824831"/>
                <a:gd name="connsiteY9" fmla="*/ 76200 h 229477"/>
                <a:gd name="connsiteX10" fmla="*/ 1167607 w 1824831"/>
                <a:gd name="connsiteY10" fmla="*/ 176213 h 229477"/>
                <a:gd name="connsiteX11" fmla="*/ 727075 w 1824831"/>
                <a:gd name="connsiteY11" fmla="*/ 209551 h 229477"/>
                <a:gd name="connsiteX12" fmla="*/ 51594 w 1824831"/>
                <a:gd name="connsiteY12" fmla="*/ 219075 h 229477"/>
                <a:gd name="connsiteX13" fmla="*/ 0 w 1824831"/>
                <a:gd name="connsiteY13" fmla="*/ 34925 h 229477"/>
                <a:gd name="connsiteX0" fmla="*/ 0 w 1824831"/>
                <a:gd name="connsiteY0" fmla="*/ 34925 h 229477"/>
                <a:gd name="connsiteX1" fmla="*/ 1253331 w 1824831"/>
                <a:gd name="connsiteY1" fmla="*/ 30957 h 229477"/>
                <a:gd name="connsiteX2" fmla="*/ 1289050 w 1824831"/>
                <a:gd name="connsiteY2" fmla="*/ 16669 h 229477"/>
                <a:gd name="connsiteX3" fmla="*/ 1662906 w 1824831"/>
                <a:gd name="connsiteY3" fmla="*/ 4763 h 229477"/>
                <a:gd name="connsiteX4" fmla="*/ 1739106 w 1824831"/>
                <a:gd name="connsiteY4" fmla="*/ 2382 h 229477"/>
                <a:gd name="connsiteX5" fmla="*/ 1822450 w 1824831"/>
                <a:gd name="connsiteY5" fmla="*/ 0 h 229477"/>
                <a:gd name="connsiteX6" fmla="*/ 1824831 w 1824831"/>
                <a:gd name="connsiteY6" fmla="*/ 38100 h 229477"/>
                <a:gd name="connsiteX7" fmla="*/ 1679575 w 1824831"/>
                <a:gd name="connsiteY7" fmla="*/ 23812 h 229477"/>
                <a:gd name="connsiteX8" fmla="*/ 1279525 w 1824831"/>
                <a:gd name="connsiteY8" fmla="*/ 26194 h 229477"/>
                <a:gd name="connsiteX9" fmla="*/ 1184275 w 1824831"/>
                <a:gd name="connsiteY9" fmla="*/ 76200 h 229477"/>
                <a:gd name="connsiteX10" fmla="*/ 1167607 w 1824831"/>
                <a:gd name="connsiteY10" fmla="*/ 176213 h 229477"/>
                <a:gd name="connsiteX11" fmla="*/ 727075 w 1824831"/>
                <a:gd name="connsiteY11" fmla="*/ 209551 h 229477"/>
                <a:gd name="connsiteX12" fmla="*/ 51594 w 1824831"/>
                <a:gd name="connsiteY12" fmla="*/ 219075 h 229477"/>
                <a:gd name="connsiteX13" fmla="*/ 0 w 1824831"/>
                <a:gd name="connsiteY13" fmla="*/ 34925 h 229477"/>
                <a:gd name="connsiteX0" fmla="*/ 0 w 1824831"/>
                <a:gd name="connsiteY0" fmla="*/ 34925 h 229477"/>
                <a:gd name="connsiteX1" fmla="*/ 1253331 w 1824831"/>
                <a:gd name="connsiteY1" fmla="*/ 30957 h 229477"/>
                <a:gd name="connsiteX2" fmla="*/ 1289050 w 1824831"/>
                <a:gd name="connsiteY2" fmla="*/ 16669 h 229477"/>
                <a:gd name="connsiteX3" fmla="*/ 1662906 w 1824831"/>
                <a:gd name="connsiteY3" fmla="*/ 4763 h 229477"/>
                <a:gd name="connsiteX4" fmla="*/ 1739106 w 1824831"/>
                <a:gd name="connsiteY4" fmla="*/ 2382 h 229477"/>
                <a:gd name="connsiteX5" fmla="*/ 1822450 w 1824831"/>
                <a:gd name="connsiteY5" fmla="*/ 0 h 229477"/>
                <a:gd name="connsiteX6" fmla="*/ 1824831 w 1824831"/>
                <a:gd name="connsiteY6" fmla="*/ 38100 h 229477"/>
                <a:gd name="connsiteX7" fmla="*/ 1679575 w 1824831"/>
                <a:gd name="connsiteY7" fmla="*/ 23812 h 229477"/>
                <a:gd name="connsiteX8" fmla="*/ 1279525 w 1824831"/>
                <a:gd name="connsiteY8" fmla="*/ 26194 h 229477"/>
                <a:gd name="connsiteX9" fmla="*/ 1184275 w 1824831"/>
                <a:gd name="connsiteY9" fmla="*/ 76200 h 229477"/>
                <a:gd name="connsiteX10" fmla="*/ 1167607 w 1824831"/>
                <a:gd name="connsiteY10" fmla="*/ 176213 h 229477"/>
                <a:gd name="connsiteX11" fmla="*/ 727075 w 1824831"/>
                <a:gd name="connsiteY11" fmla="*/ 209551 h 229477"/>
                <a:gd name="connsiteX12" fmla="*/ 51594 w 1824831"/>
                <a:gd name="connsiteY12" fmla="*/ 219075 h 229477"/>
                <a:gd name="connsiteX13" fmla="*/ 0 w 1824831"/>
                <a:gd name="connsiteY13" fmla="*/ 34925 h 22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4831" h="229477">
                  <a:moveTo>
                    <a:pt x="0" y="34925"/>
                  </a:moveTo>
                  <a:lnTo>
                    <a:pt x="1253331" y="30957"/>
                  </a:lnTo>
                  <a:lnTo>
                    <a:pt x="1289050" y="16669"/>
                  </a:lnTo>
                  <a:lnTo>
                    <a:pt x="1662906" y="4763"/>
                  </a:lnTo>
                  <a:lnTo>
                    <a:pt x="1739106" y="2382"/>
                  </a:lnTo>
                  <a:lnTo>
                    <a:pt x="1822450" y="0"/>
                  </a:lnTo>
                  <a:lnTo>
                    <a:pt x="1824831" y="38100"/>
                  </a:lnTo>
                  <a:cubicBezTo>
                    <a:pt x="1816497" y="42862"/>
                    <a:pt x="1779984" y="42465"/>
                    <a:pt x="1679575" y="23812"/>
                  </a:cubicBezTo>
                  <a:cubicBezTo>
                    <a:pt x="1610122" y="9922"/>
                    <a:pt x="1375172" y="19447"/>
                    <a:pt x="1279525" y="26194"/>
                  </a:cubicBezTo>
                  <a:cubicBezTo>
                    <a:pt x="1207294" y="35720"/>
                    <a:pt x="1216025" y="59531"/>
                    <a:pt x="1184275" y="76200"/>
                  </a:cubicBezTo>
                  <a:cubicBezTo>
                    <a:pt x="1178719" y="112712"/>
                    <a:pt x="1185069" y="142082"/>
                    <a:pt x="1167607" y="176213"/>
                  </a:cubicBezTo>
                  <a:cubicBezTo>
                    <a:pt x="1158082" y="199628"/>
                    <a:pt x="913077" y="203201"/>
                    <a:pt x="727075" y="209551"/>
                  </a:cubicBezTo>
                  <a:cubicBezTo>
                    <a:pt x="541073" y="215901"/>
                    <a:pt x="182298" y="244607"/>
                    <a:pt x="51594" y="219075"/>
                  </a:cubicBezTo>
                  <a:cubicBezTo>
                    <a:pt x="6351" y="188912"/>
                    <a:pt x="15081" y="119063"/>
                    <a:pt x="0" y="34925"/>
                  </a:cubicBezTo>
                  <a:close/>
                </a:path>
              </a:pathLst>
            </a:custGeom>
            <a:solidFill>
              <a:srgbClr val="3998D3"/>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73" name="Freeform 172"/>
            <p:cNvSpPr/>
            <p:nvPr/>
          </p:nvSpPr>
          <p:spPr>
            <a:xfrm>
              <a:off x="747791" y="2275298"/>
              <a:ext cx="5681583" cy="1237046"/>
            </a:xfrm>
            <a:custGeom>
              <a:avLst/>
              <a:gdLst>
                <a:gd name="connsiteX0" fmla="*/ 123825 w 5676900"/>
                <a:gd name="connsiteY0" fmla="*/ 0 h 1228725"/>
                <a:gd name="connsiteX1" fmla="*/ 0 w 5676900"/>
                <a:gd name="connsiteY1" fmla="*/ 114300 h 1228725"/>
                <a:gd name="connsiteX2" fmla="*/ 733425 w 5676900"/>
                <a:gd name="connsiteY2" fmla="*/ 647700 h 1228725"/>
                <a:gd name="connsiteX3" fmla="*/ 828675 w 5676900"/>
                <a:gd name="connsiteY3" fmla="*/ 752475 h 1228725"/>
                <a:gd name="connsiteX4" fmla="*/ 933450 w 5676900"/>
                <a:gd name="connsiteY4" fmla="*/ 857250 h 1228725"/>
                <a:gd name="connsiteX5" fmla="*/ 1028700 w 5676900"/>
                <a:gd name="connsiteY5" fmla="*/ 990600 h 1228725"/>
                <a:gd name="connsiteX6" fmla="*/ 1638300 w 5676900"/>
                <a:gd name="connsiteY6" fmla="*/ 1000125 h 1228725"/>
                <a:gd name="connsiteX7" fmla="*/ 2609850 w 5676900"/>
                <a:gd name="connsiteY7" fmla="*/ 1009650 h 1228725"/>
                <a:gd name="connsiteX8" fmla="*/ 3581400 w 5676900"/>
                <a:gd name="connsiteY8" fmla="*/ 1038225 h 1228725"/>
                <a:gd name="connsiteX9" fmla="*/ 4295775 w 5676900"/>
                <a:gd name="connsiteY9" fmla="*/ 1181100 h 1228725"/>
                <a:gd name="connsiteX10" fmla="*/ 4505325 w 5676900"/>
                <a:gd name="connsiteY10" fmla="*/ 1228725 h 1228725"/>
                <a:gd name="connsiteX11" fmla="*/ 4562475 w 5676900"/>
                <a:gd name="connsiteY11" fmla="*/ 1133475 h 1228725"/>
                <a:gd name="connsiteX12" fmla="*/ 4752975 w 5676900"/>
                <a:gd name="connsiteY12" fmla="*/ 1152525 h 1228725"/>
                <a:gd name="connsiteX13" fmla="*/ 5162550 w 5676900"/>
                <a:gd name="connsiteY13" fmla="*/ 1200150 h 1228725"/>
                <a:gd name="connsiteX14" fmla="*/ 5524500 w 5676900"/>
                <a:gd name="connsiteY14" fmla="*/ 1219200 h 1228725"/>
                <a:gd name="connsiteX15" fmla="*/ 5676900 w 5676900"/>
                <a:gd name="connsiteY15" fmla="*/ 1190625 h 1228725"/>
                <a:gd name="connsiteX16" fmla="*/ 5657850 w 5676900"/>
                <a:gd name="connsiteY16" fmla="*/ 1104900 h 1228725"/>
                <a:gd name="connsiteX17" fmla="*/ 4857750 w 5676900"/>
                <a:gd name="connsiteY17" fmla="*/ 942975 h 1228725"/>
                <a:gd name="connsiteX18" fmla="*/ 3752850 w 5676900"/>
                <a:gd name="connsiteY18" fmla="*/ 685800 h 1228725"/>
                <a:gd name="connsiteX19" fmla="*/ 2628900 w 5676900"/>
                <a:gd name="connsiteY19" fmla="*/ 447675 h 1228725"/>
                <a:gd name="connsiteX20" fmla="*/ 1181100 w 5676900"/>
                <a:gd name="connsiteY20" fmla="*/ 200025 h 1228725"/>
                <a:gd name="connsiteX21" fmla="*/ 409575 w 5676900"/>
                <a:gd name="connsiteY21" fmla="*/ 9525 h 1228725"/>
                <a:gd name="connsiteX22" fmla="*/ 123825 w 5676900"/>
                <a:gd name="connsiteY22" fmla="*/ 0 h 1228725"/>
                <a:gd name="connsiteX0" fmla="*/ 123825 w 5676900"/>
                <a:gd name="connsiteY0" fmla="*/ 0 h 1223962"/>
                <a:gd name="connsiteX1" fmla="*/ 0 w 5676900"/>
                <a:gd name="connsiteY1" fmla="*/ 114300 h 1223962"/>
                <a:gd name="connsiteX2" fmla="*/ 733425 w 5676900"/>
                <a:gd name="connsiteY2" fmla="*/ 647700 h 1223962"/>
                <a:gd name="connsiteX3" fmla="*/ 828675 w 5676900"/>
                <a:gd name="connsiteY3" fmla="*/ 752475 h 1223962"/>
                <a:gd name="connsiteX4" fmla="*/ 933450 w 5676900"/>
                <a:gd name="connsiteY4" fmla="*/ 857250 h 1223962"/>
                <a:gd name="connsiteX5" fmla="*/ 1028700 w 5676900"/>
                <a:gd name="connsiteY5" fmla="*/ 990600 h 1223962"/>
                <a:gd name="connsiteX6" fmla="*/ 1638300 w 5676900"/>
                <a:gd name="connsiteY6" fmla="*/ 1000125 h 1223962"/>
                <a:gd name="connsiteX7" fmla="*/ 2609850 w 5676900"/>
                <a:gd name="connsiteY7" fmla="*/ 1009650 h 1223962"/>
                <a:gd name="connsiteX8" fmla="*/ 3581400 w 5676900"/>
                <a:gd name="connsiteY8" fmla="*/ 1038225 h 1223962"/>
                <a:gd name="connsiteX9" fmla="*/ 4295775 w 5676900"/>
                <a:gd name="connsiteY9" fmla="*/ 1181100 h 1223962"/>
                <a:gd name="connsiteX10" fmla="*/ 4471987 w 5676900"/>
                <a:gd name="connsiteY10" fmla="*/ 1223962 h 1223962"/>
                <a:gd name="connsiteX11" fmla="*/ 4562475 w 5676900"/>
                <a:gd name="connsiteY11" fmla="*/ 1133475 h 1223962"/>
                <a:gd name="connsiteX12" fmla="*/ 4752975 w 5676900"/>
                <a:gd name="connsiteY12" fmla="*/ 1152525 h 1223962"/>
                <a:gd name="connsiteX13" fmla="*/ 5162550 w 5676900"/>
                <a:gd name="connsiteY13" fmla="*/ 1200150 h 1223962"/>
                <a:gd name="connsiteX14" fmla="*/ 5524500 w 5676900"/>
                <a:gd name="connsiteY14" fmla="*/ 1219200 h 1223962"/>
                <a:gd name="connsiteX15" fmla="*/ 5676900 w 5676900"/>
                <a:gd name="connsiteY15" fmla="*/ 1190625 h 1223962"/>
                <a:gd name="connsiteX16" fmla="*/ 5657850 w 5676900"/>
                <a:gd name="connsiteY16" fmla="*/ 1104900 h 1223962"/>
                <a:gd name="connsiteX17" fmla="*/ 4857750 w 5676900"/>
                <a:gd name="connsiteY17" fmla="*/ 942975 h 1223962"/>
                <a:gd name="connsiteX18" fmla="*/ 3752850 w 5676900"/>
                <a:gd name="connsiteY18" fmla="*/ 685800 h 1223962"/>
                <a:gd name="connsiteX19" fmla="*/ 2628900 w 5676900"/>
                <a:gd name="connsiteY19" fmla="*/ 447675 h 1223962"/>
                <a:gd name="connsiteX20" fmla="*/ 1181100 w 5676900"/>
                <a:gd name="connsiteY20" fmla="*/ 200025 h 1223962"/>
                <a:gd name="connsiteX21" fmla="*/ 409575 w 5676900"/>
                <a:gd name="connsiteY21" fmla="*/ 9525 h 1223962"/>
                <a:gd name="connsiteX22" fmla="*/ 123825 w 5676900"/>
                <a:gd name="connsiteY22" fmla="*/ 0 h 1223962"/>
                <a:gd name="connsiteX0" fmla="*/ 123825 w 5676900"/>
                <a:gd name="connsiteY0" fmla="*/ 0 h 1223962"/>
                <a:gd name="connsiteX1" fmla="*/ 0 w 5676900"/>
                <a:gd name="connsiteY1" fmla="*/ 114300 h 1223962"/>
                <a:gd name="connsiteX2" fmla="*/ 733425 w 5676900"/>
                <a:gd name="connsiteY2" fmla="*/ 647700 h 1223962"/>
                <a:gd name="connsiteX3" fmla="*/ 828675 w 5676900"/>
                <a:gd name="connsiteY3" fmla="*/ 752475 h 1223962"/>
                <a:gd name="connsiteX4" fmla="*/ 933450 w 5676900"/>
                <a:gd name="connsiteY4" fmla="*/ 857250 h 1223962"/>
                <a:gd name="connsiteX5" fmla="*/ 1028700 w 5676900"/>
                <a:gd name="connsiteY5" fmla="*/ 990600 h 1223962"/>
                <a:gd name="connsiteX6" fmla="*/ 1638300 w 5676900"/>
                <a:gd name="connsiteY6" fmla="*/ 1000125 h 1223962"/>
                <a:gd name="connsiteX7" fmla="*/ 2609850 w 5676900"/>
                <a:gd name="connsiteY7" fmla="*/ 1009650 h 1223962"/>
                <a:gd name="connsiteX8" fmla="*/ 3581400 w 5676900"/>
                <a:gd name="connsiteY8" fmla="*/ 1038225 h 1223962"/>
                <a:gd name="connsiteX9" fmla="*/ 4295775 w 5676900"/>
                <a:gd name="connsiteY9" fmla="*/ 1181100 h 1223962"/>
                <a:gd name="connsiteX10" fmla="*/ 4471987 w 5676900"/>
                <a:gd name="connsiteY10" fmla="*/ 1223962 h 1223962"/>
                <a:gd name="connsiteX11" fmla="*/ 4526756 w 5676900"/>
                <a:gd name="connsiteY11" fmla="*/ 1135856 h 1223962"/>
                <a:gd name="connsiteX12" fmla="*/ 4752975 w 5676900"/>
                <a:gd name="connsiteY12" fmla="*/ 1152525 h 1223962"/>
                <a:gd name="connsiteX13" fmla="*/ 5162550 w 5676900"/>
                <a:gd name="connsiteY13" fmla="*/ 1200150 h 1223962"/>
                <a:gd name="connsiteX14" fmla="*/ 5524500 w 5676900"/>
                <a:gd name="connsiteY14" fmla="*/ 1219200 h 1223962"/>
                <a:gd name="connsiteX15" fmla="*/ 5676900 w 5676900"/>
                <a:gd name="connsiteY15" fmla="*/ 1190625 h 1223962"/>
                <a:gd name="connsiteX16" fmla="*/ 5657850 w 5676900"/>
                <a:gd name="connsiteY16" fmla="*/ 1104900 h 1223962"/>
                <a:gd name="connsiteX17" fmla="*/ 4857750 w 5676900"/>
                <a:gd name="connsiteY17" fmla="*/ 942975 h 1223962"/>
                <a:gd name="connsiteX18" fmla="*/ 3752850 w 5676900"/>
                <a:gd name="connsiteY18" fmla="*/ 685800 h 1223962"/>
                <a:gd name="connsiteX19" fmla="*/ 2628900 w 5676900"/>
                <a:gd name="connsiteY19" fmla="*/ 447675 h 1223962"/>
                <a:gd name="connsiteX20" fmla="*/ 1181100 w 5676900"/>
                <a:gd name="connsiteY20" fmla="*/ 200025 h 1223962"/>
                <a:gd name="connsiteX21" fmla="*/ 409575 w 5676900"/>
                <a:gd name="connsiteY21" fmla="*/ 9525 h 1223962"/>
                <a:gd name="connsiteX22" fmla="*/ 123825 w 5676900"/>
                <a:gd name="connsiteY22" fmla="*/ 0 h 1223962"/>
                <a:gd name="connsiteX0" fmla="*/ 123825 w 5676900"/>
                <a:gd name="connsiteY0" fmla="*/ 0 h 1235869"/>
                <a:gd name="connsiteX1" fmla="*/ 0 w 5676900"/>
                <a:gd name="connsiteY1" fmla="*/ 114300 h 1235869"/>
                <a:gd name="connsiteX2" fmla="*/ 733425 w 5676900"/>
                <a:gd name="connsiteY2" fmla="*/ 647700 h 1235869"/>
                <a:gd name="connsiteX3" fmla="*/ 828675 w 5676900"/>
                <a:gd name="connsiteY3" fmla="*/ 752475 h 1235869"/>
                <a:gd name="connsiteX4" fmla="*/ 933450 w 5676900"/>
                <a:gd name="connsiteY4" fmla="*/ 857250 h 1235869"/>
                <a:gd name="connsiteX5" fmla="*/ 1028700 w 5676900"/>
                <a:gd name="connsiteY5" fmla="*/ 990600 h 1235869"/>
                <a:gd name="connsiteX6" fmla="*/ 1638300 w 5676900"/>
                <a:gd name="connsiteY6" fmla="*/ 1000125 h 1235869"/>
                <a:gd name="connsiteX7" fmla="*/ 2609850 w 5676900"/>
                <a:gd name="connsiteY7" fmla="*/ 1009650 h 1235869"/>
                <a:gd name="connsiteX8" fmla="*/ 3581400 w 5676900"/>
                <a:gd name="connsiteY8" fmla="*/ 1038225 h 1235869"/>
                <a:gd name="connsiteX9" fmla="*/ 4295775 w 5676900"/>
                <a:gd name="connsiteY9" fmla="*/ 1181100 h 1235869"/>
                <a:gd name="connsiteX10" fmla="*/ 4471987 w 5676900"/>
                <a:gd name="connsiteY10" fmla="*/ 1223962 h 1235869"/>
                <a:gd name="connsiteX11" fmla="*/ 4526756 w 5676900"/>
                <a:gd name="connsiteY11" fmla="*/ 1135856 h 1235869"/>
                <a:gd name="connsiteX12" fmla="*/ 4752975 w 5676900"/>
                <a:gd name="connsiteY12" fmla="*/ 1152525 h 1235869"/>
                <a:gd name="connsiteX13" fmla="*/ 5162550 w 5676900"/>
                <a:gd name="connsiteY13" fmla="*/ 1200150 h 1235869"/>
                <a:gd name="connsiteX14" fmla="*/ 5364956 w 5676900"/>
                <a:gd name="connsiteY14" fmla="*/ 1235869 h 1235869"/>
                <a:gd name="connsiteX15" fmla="*/ 5524500 w 5676900"/>
                <a:gd name="connsiteY15" fmla="*/ 1219200 h 1235869"/>
                <a:gd name="connsiteX16" fmla="*/ 5676900 w 5676900"/>
                <a:gd name="connsiteY16" fmla="*/ 1190625 h 1235869"/>
                <a:gd name="connsiteX17" fmla="*/ 5657850 w 5676900"/>
                <a:gd name="connsiteY17" fmla="*/ 1104900 h 1235869"/>
                <a:gd name="connsiteX18" fmla="*/ 4857750 w 5676900"/>
                <a:gd name="connsiteY18" fmla="*/ 942975 h 1235869"/>
                <a:gd name="connsiteX19" fmla="*/ 3752850 w 5676900"/>
                <a:gd name="connsiteY19" fmla="*/ 685800 h 1235869"/>
                <a:gd name="connsiteX20" fmla="*/ 2628900 w 5676900"/>
                <a:gd name="connsiteY20" fmla="*/ 447675 h 1235869"/>
                <a:gd name="connsiteX21" fmla="*/ 1181100 w 5676900"/>
                <a:gd name="connsiteY21" fmla="*/ 200025 h 1235869"/>
                <a:gd name="connsiteX22" fmla="*/ 409575 w 5676900"/>
                <a:gd name="connsiteY22" fmla="*/ 9525 h 1235869"/>
                <a:gd name="connsiteX23" fmla="*/ 123825 w 5676900"/>
                <a:gd name="connsiteY23" fmla="*/ 0 h 1235869"/>
                <a:gd name="connsiteX0" fmla="*/ 123825 w 5676900"/>
                <a:gd name="connsiteY0" fmla="*/ 0 h 1235869"/>
                <a:gd name="connsiteX1" fmla="*/ 0 w 5676900"/>
                <a:gd name="connsiteY1" fmla="*/ 114300 h 1235869"/>
                <a:gd name="connsiteX2" fmla="*/ 733425 w 5676900"/>
                <a:gd name="connsiteY2" fmla="*/ 647700 h 1235869"/>
                <a:gd name="connsiteX3" fmla="*/ 828675 w 5676900"/>
                <a:gd name="connsiteY3" fmla="*/ 752475 h 1235869"/>
                <a:gd name="connsiteX4" fmla="*/ 933450 w 5676900"/>
                <a:gd name="connsiteY4" fmla="*/ 857250 h 1235869"/>
                <a:gd name="connsiteX5" fmla="*/ 1028700 w 5676900"/>
                <a:gd name="connsiteY5" fmla="*/ 990600 h 1235869"/>
                <a:gd name="connsiteX6" fmla="*/ 1638300 w 5676900"/>
                <a:gd name="connsiteY6" fmla="*/ 1000125 h 1235869"/>
                <a:gd name="connsiteX7" fmla="*/ 2609850 w 5676900"/>
                <a:gd name="connsiteY7" fmla="*/ 1009650 h 1235869"/>
                <a:gd name="connsiteX8" fmla="*/ 3581400 w 5676900"/>
                <a:gd name="connsiteY8" fmla="*/ 1038225 h 1235869"/>
                <a:gd name="connsiteX9" fmla="*/ 4295775 w 5676900"/>
                <a:gd name="connsiteY9" fmla="*/ 1181100 h 1235869"/>
                <a:gd name="connsiteX10" fmla="*/ 4471987 w 5676900"/>
                <a:gd name="connsiteY10" fmla="*/ 1223962 h 1235869"/>
                <a:gd name="connsiteX11" fmla="*/ 4526756 w 5676900"/>
                <a:gd name="connsiteY11" fmla="*/ 1135856 h 1235869"/>
                <a:gd name="connsiteX12" fmla="*/ 4752975 w 5676900"/>
                <a:gd name="connsiteY12" fmla="*/ 1152525 h 1235869"/>
                <a:gd name="connsiteX13" fmla="*/ 5162550 w 5676900"/>
                <a:gd name="connsiteY13" fmla="*/ 1200150 h 1235869"/>
                <a:gd name="connsiteX14" fmla="*/ 5364956 w 5676900"/>
                <a:gd name="connsiteY14" fmla="*/ 1235869 h 1235869"/>
                <a:gd name="connsiteX15" fmla="*/ 5524500 w 5676900"/>
                <a:gd name="connsiteY15" fmla="*/ 1219200 h 1235869"/>
                <a:gd name="connsiteX16" fmla="*/ 5676900 w 5676900"/>
                <a:gd name="connsiteY16" fmla="*/ 1190625 h 1235869"/>
                <a:gd name="connsiteX17" fmla="*/ 5657850 w 5676900"/>
                <a:gd name="connsiteY17" fmla="*/ 1104900 h 1235869"/>
                <a:gd name="connsiteX18" fmla="*/ 4857750 w 5676900"/>
                <a:gd name="connsiteY18" fmla="*/ 942975 h 1235869"/>
                <a:gd name="connsiteX19" fmla="*/ 3752850 w 5676900"/>
                <a:gd name="connsiteY19" fmla="*/ 685800 h 1235869"/>
                <a:gd name="connsiteX20" fmla="*/ 2628900 w 5676900"/>
                <a:gd name="connsiteY20" fmla="*/ 447675 h 1235869"/>
                <a:gd name="connsiteX21" fmla="*/ 1181100 w 5676900"/>
                <a:gd name="connsiteY21" fmla="*/ 200025 h 1235869"/>
                <a:gd name="connsiteX22" fmla="*/ 409575 w 5676900"/>
                <a:gd name="connsiteY22" fmla="*/ 9525 h 1235869"/>
                <a:gd name="connsiteX23" fmla="*/ 123825 w 5676900"/>
                <a:gd name="connsiteY23" fmla="*/ 0 h 1235869"/>
                <a:gd name="connsiteX0" fmla="*/ 123825 w 5676900"/>
                <a:gd name="connsiteY0" fmla="*/ 0 h 1235869"/>
                <a:gd name="connsiteX1" fmla="*/ 0 w 5676900"/>
                <a:gd name="connsiteY1" fmla="*/ 114300 h 1235869"/>
                <a:gd name="connsiteX2" fmla="*/ 733425 w 5676900"/>
                <a:gd name="connsiteY2" fmla="*/ 647700 h 1235869"/>
                <a:gd name="connsiteX3" fmla="*/ 828675 w 5676900"/>
                <a:gd name="connsiteY3" fmla="*/ 752475 h 1235869"/>
                <a:gd name="connsiteX4" fmla="*/ 933450 w 5676900"/>
                <a:gd name="connsiteY4" fmla="*/ 857250 h 1235869"/>
                <a:gd name="connsiteX5" fmla="*/ 1028700 w 5676900"/>
                <a:gd name="connsiteY5" fmla="*/ 990600 h 1235869"/>
                <a:gd name="connsiteX6" fmla="*/ 1638300 w 5676900"/>
                <a:gd name="connsiteY6" fmla="*/ 1000125 h 1235869"/>
                <a:gd name="connsiteX7" fmla="*/ 2609850 w 5676900"/>
                <a:gd name="connsiteY7" fmla="*/ 1009650 h 1235869"/>
                <a:gd name="connsiteX8" fmla="*/ 3581400 w 5676900"/>
                <a:gd name="connsiteY8" fmla="*/ 1038225 h 1235869"/>
                <a:gd name="connsiteX9" fmla="*/ 4295775 w 5676900"/>
                <a:gd name="connsiteY9" fmla="*/ 1181100 h 1235869"/>
                <a:gd name="connsiteX10" fmla="*/ 4441031 w 5676900"/>
                <a:gd name="connsiteY10" fmla="*/ 1219200 h 1235869"/>
                <a:gd name="connsiteX11" fmla="*/ 4526756 w 5676900"/>
                <a:gd name="connsiteY11" fmla="*/ 1135856 h 1235869"/>
                <a:gd name="connsiteX12" fmla="*/ 4752975 w 5676900"/>
                <a:gd name="connsiteY12" fmla="*/ 1152525 h 1235869"/>
                <a:gd name="connsiteX13" fmla="*/ 5162550 w 5676900"/>
                <a:gd name="connsiteY13" fmla="*/ 1200150 h 1235869"/>
                <a:gd name="connsiteX14" fmla="*/ 5364956 w 5676900"/>
                <a:gd name="connsiteY14" fmla="*/ 1235869 h 1235869"/>
                <a:gd name="connsiteX15" fmla="*/ 5524500 w 5676900"/>
                <a:gd name="connsiteY15" fmla="*/ 1219200 h 1235869"/>
                <a:gd name="connsiteX16" fmla="*/ 5676900 w 5676900"/>
                <a:gd name="connsiteY16" fmla="*/ 1190625 h 1235869"/>
                <a:gd name="connsiteX17" fmla="*/ 5657850 w 5676900"/>
                <a:gd name="connsiteY17" fmla="*/ 1104900 h 1235869"/>
                <a:gd name="connsiteX18" fmla="*/ 4857750 w 5676900"/>
                <a:gd name="connsiteY18" fmla="*/ 942975 h 1235869"/>
                <a:gd name="connsiteX19" fmla="*/ 3752850 w 5676900"/>
                <a:gd name="connsiteY19" fmla="*/ 685800 h 1235869"/>
                <a:gd name="connsiteX20" fmla="*/ 2628900 w 5676900"/>
                <a:gd name="connsiteY20" fmla="*/ 447675 h 1235869"/>
                <a:gd name="connsiteX21" fmla="*/ 1181100 w 5676900"/>
                <a:gd name="connsiteY21" fmla="*/ 200025 h 1235869"/>
                <a:gd name="connsiteX22" fmla="*/ 409575 w 5676900"/>
                <a:gd name="connsiteY22" fmla="*/ 9525 h 1235869"/>
                <a:gd name="connsiteX23" fmla="*/ 123825 w 5676900"/>
                <a:gd name="connsiteY23" fmla="*/ 0 h 1235869"/>
                <a:gd name="connsiteX0" fmla="*/ 123825 w 5676900"/>
                <a:gd name="connsiteY0" fmla="*/ 0 h 1235869"/>
                <a:gd name="connsiteX1" fmla="*/ 0 w 5676900"/>
                <a:gd name="connsiteY1" fmla="*/ 114300 h 1235869"/>
                <a:gd name="connsiteX2" fmla="*/ 733425 w 5676900"/>
                <a:gd name="connsiteY2" fmla="*/ 647700 h 1235869"/>
                <a:gd name="connsiteX3" fmla="*/ 828675 w 5676900"/>
                <a:gd name="connsiteY3" fmla="*/ 752475 h 1235869"/>
                <a:gd name="connsiteX4" fmla="*/ 933450 w 5676900"/>
                <a:gd name="connsiteY4" fmla="*/ 857250 h 1235869"/>
                <a:gd name="connsiteX5" fmla="*/ 1028700 w 5676900"/>
                <a:gd name="connsiteY5" fmla="*/ 990600 h 1235869"/>
                <a:gd name="connsiteX6" fmla="*/ 1638300 w 5676900"/>
                <a:gd name="connsiteY6" fmla="*/ 1000125 h 1235869"/>
                <a:gd name="connsiteX7" fmla="*/ 2609850 w 5676900"/>
                <a:gd name="connsiteY7" fmla="*/ 1009650 h 1235869"/>
                <a:gd name="connsiteX8" fmla="*/ 3581400 w 5676900"/>
                <a:gd name="connsiteY8" fmla="*/ 1038225 h 1235869"/>
                <a:gd name="connsiteX9" fmla="*/ 4295775 w 5676900"/>
                <a:gd name="connsiteY9" fmla="*/ 1181100 h 1235869"/>
                <a:gd name="connsiteX10" fmla="*/ 4441031 w 5676900"/>
                <a:gd name="connsiteY10" fmla="*/ 1219200 h 1235869"/>
                <a:gd name="connsiteX11" fmla="*/ 4526756 w 5676900"/>
                <a:gd name="connsiteY11" fmla="*/ 1135856 h 1235869"/>
                <a:gd name="connsiteX12" fmla="*/ 4752975 w 5676900"/>
                <a:gd name="connsiteY12" fmla="*/ 1152525 h 1235869"/>
                <a:gd name="connsiteX13" fmla="*/ 5162550 w 5676900"/>
                <a:gd name="connsiteY13" fmla="*/ 1200150 h 1235869"/>
                <a:gd name="connsiteX14" fmla="*/ 5364956 w 5676900"/>
                <a:gd name="connsiteY14" fmla="*/ 1235869 h 1235869"/>
                <a:gd name="connsiteX15" fmla="*/ 5524500 w 5676900"/>
                <a:gd name="connsiteY15" fmla="*/ 1219200 h 1235869"/>
                <a:gd name="connsiteX16" fmla="*/ 5676900 w 5676900"/>
                <a:gd name="connsiteY16" fmla="*/ 1190625 h 1235869"/>
                <a:gd name="connsiteX17" fmla="*/ 5657850 w 5676900"/>
                <a:gd name="connsiteY17" fmla="*/ 1104900 h 1235869"/>
                <a:gd name="connsiteX18" fmla="*/ 4857750 w 5676900"/>
                <a:gd name="connsiteY18" fmla="*/ 942975 h 1235869"/>
                <a:gd name="connsiteX19" fmla="*/ 3752850 w 5676900"/>
                <a:gd name="connsiteY19" fmla="*/ 685800 h 1235869"/>
                <a:gd name="connsiteX20" fmla="*/ 2628900 w 5676900"/>
                <a:gd name="connsiteY20" fmla="*/ 447675 h 1235869"/>
                <a:gd name="connsiteX21" fmla="*/ 1181100 w 5676900"/>
                <a:gd name="connsiteY21" fmla="*/ 200025 h 1235869"/>
                <a:gd name="connsiteX22" fmla="*/ 409575 w 5676900"/>
                <a:gd name="connsiteY22" fmla="*/ 9525 h 1235869"/>
                <a:gd name="connsiteX23" fmla="*/ 123825 w 5676900"/>
                <a:gd name="connsiteY23" fmla="*/ 0 h 1235869"/>
                <a:gd name="connsiteX0" fmla="*/ 123825 w 5676900"/>
                <a:gd name="connsiteY0" fmla="*/ 0 h 1235869"/>
                <a:gd name="connsiteX1" fmla="*/ 0 w 5676900"/>
                <a:gd name="connsiteY1" fmla="*/ 114300 h 1235869"/>
                <a:gd name="connsiteX2" fmla="*/ 733425 w 5676900"/>
                <a:gd name="connsiteY2" fmla="*/ 647700 h 1235869"/>
                <a:gd name="connsiteX3" fmla="*/ 828675 w 5676900"/>
                <a:gd name="connsiteY3" fmla="*/ 752475 h 1235869"/>
                <a:gd name="connsiteX4" fmla="*/ 933450 w 5676900"/>
                <a:gd name="connsiteY4" fmla="*/ 857250 h 1235869"/>
                <a:gd name="connsiteX5" fmla="*/ 1028700 w 5676900"/>
                <a:gd name="connsiteY5" fmla="*/ 990600 h 1235869"/>
                <a:gd name="connsiteX6" fmla="*/ 1638300 w 5676900"/>
                <a:gd name="connsiteY6" fmla="*/ 1000125 h 1235869"/>
                <a:gd name="connsiteX7" fmla="*/ 2609850 w 5676900"/>
                <a:gd name="connsiteY7" fmla="*/ 1009650 h 1235869"/>
                <a:gd name="connsiteX8" fmla="*/ 3581400 w 5676900"/>
                <a:gd name="connsiteY8" fmla="*/ 1038225 h 1235869"/>
                <a:gd name="connsiteX9" fmla="*/ 4295775 w 5676900"/>
                <a:gd name="connsiteY9" fmla="*/ 1181100 h 1235869"/>
                <a:gd name="connsiteX10" fmla="*/ 4421981 w 5676900"/>
                <a:gd name="connsiteY10" fmla="*/ 1212057 h 1235869"/>
                <a:gd name="connsiteX11" fmla="*/ 4526756 w 5676900"/>
                <a:gd name="connsiteY11" fmla="*/ 1135856 h 1235869"/>
                <a:gd name="connsiteX12" fmla="*/ 4752975 w 5676900"/>
                <a:gd name="connsiteY12" fmla="*/ 1152525 h 1235869"/>
                <a:gd name="connsiteX13" fmla="*/ 5162550 w 5676900"/>
                <a:gd name="connsiteY13" fmla="*/ 1200150 h 1235869"/>
                <a:gd name="connsiteX14" fmla="*/ 5364956 w 5676900"/>
                <a:gd name="connsiteY14" fmla="*/ 1235869 h 1235869"/>
                <a:gd name="connsiteX15" fmla="*/ 5524500 w 5676900"/>
                <a:gd name="connsiteY15" fmla="*/ 1219200 h 1235869"/>
                <a:gd name="connsiteX16" fmla="*/ 5676900 w 5676900"/>
                <a:gd name="connsiteY16" fmla="*/ 1190625 h 1235869"/>
                <a:gd name="connsiteX17" fmla="*/ 5657850 w 5676900"/>
                <a:gd name="connsiteY17" fmla="*/ 1104900 h 1235869"/>
                <a:gd name="connsiteX18" fmla="*/ 4857750 w 5676900"/>
                <a:gd name="connsiteY18" fmla="*/ 942975 h 1235869"/>
                <a:gd name="connsiteX19" fmla="*/ 3752850 w 5676900"/>
                <a:gd name="connsiteY19" fmla="*/ 685800 h 1235869"/>
                <a:gd name="connsiteX20" fmla="*/ 2628900 w 5676900"/>
                <a:gd name="connsiteY20" fmla="*/ 447675 h 1235869"/>
                <a:gd name="connsiteX21" fmla="*/ 1181100 w 5676900"/>
                <a:gd name="connsiteY21" fmla="*/ 200025 h 1235869"/>
                <a:gd name="connsiteX22" fmla="*/ 409575 w 5676900"/>
                <a:gd name="connsiteY22" fmla="*/ 9525 h 1235869"/>
                <a:gd name="connsiteX23" fmla="*/ 123825 w 5676900"/>
                <a:gd name="connsiteY23" fmla="*/ 0 h 1235869"/>
                <a:gd name="connsiteX0" fmla="*/ 127069 w 5680144"/>
                <a:gd name="connsiteY0" fmla="*/ 0 h 1235869"/>
                <a:gd name="connsiteX1" fmla="*/ 3244 w 5680144"/>
                <a:gd name="connsiteY1" fmla="*/ 114300 h 1235869"/>
                <a:gd name="connsiteX2" fmla="*/ 736669 w 5680144"/>
                <a:gd name="connsiteY2" fmla="*/ 647700 h 1235869"/>
                <a:gd name="connsiteX3" fmla="*/ 831919 w 5680144"/>
                <a:gd name="connsiteY3" fmla="*/ 752475 h 1235869"/>
                <a:gd name="connsiteX4" fmla="*/ 936694 w 5680144"/>
                <a:gd name="connsiteY4" fmla="*/ 857250 h 1235869"/>
                <a:gd name="connsiteX5" fmla="*/ 1031944 w 5680144"/>
                <a:gd name="connsiteY5" fmla="*/ 990600 h 1235869"/>
                <a:gd name="connsiteX6" fmla="*/ 1641544 w 5680144"/>
                <a:gd name="connsiteY6" fmla="*/ 1000125 h 1235869"/>
                <a:gd name="connsiteX7" fmla="*/ 2613094 w 5680144"/>
                <a:gd name="connsiteY7" fmla="*/ 1009650 h 1235869"/>
                <a:gd name="connsiteX8" fmla="*/ 3584644 w 5680144"/>
                <a:gd name="connsiteY8" fmla="*/ 1038225 h 1235869"/>
                <a:gd name="connsiteX9" fmla="*/ 4299019 w 5680144"/>
                <a:gd name="connsiteY9" fmla="*/ 1181100 h 1235869"/>
                <a:gd name="connsiteX10" fmla="*/ 4425225 w 5680144"/>
                <a:gd name="connsiteY10" fmla="*/ 1212057 h 1235869"/>
                <a:gd name="connsiteX11" fmla="*/ 4530000 w 5680144"/>
                <a:gd name="connsiteY11" fmla="*/ 1135856 h 1235869"/>
                <a:gd name="connsiteX12" fmla="*/ 4756219 w 5680144"/>
                <a:gd name="connsiteY12" fmla="*/ 1152525 h 1235869"/>
                <a:gd name="connsiteX13" fmla="*/ 5165794 w 5680144"/>
                <a:gd name="connsiteY13" fmla="*/ 1200150 h 1235869"/>
                <a:gd name="connsiteX14" fmla="*/ 5368200 w 5680144"/>
                <a:gd name="connsiteY14" fmla="*/ 1235869 h 1235869"/>
                <a:gd name="connsiteX15" fmla="*/ 5527744 w 5680144"/>
                <a:gd name="connsiteY15" fmla="*/ 1219200 h 1235869"/>
                <a:gd name="connsiteX16" fmla="*/ 5680144 w 5680144"/>
                <a:gd name="connsiteY16" fmla="*/ 1190625 h 1235869"/>
                <a:gd name="connsiteX17" fmla="*/ 5661094 w 5680144"/>
                <a:gd name="connsiteY17" fmla="*/ 1104900 h 1235869"/>
                <a:gd name="connsiteX18" fmla="*/ 4860994 w 5680144"/>
                <a:gd name="connsiteY18" fmla="*/ 942975 h 1235869"/>
                <a:gd name="connsiteX19" fmla="*/ 3756094 w 5680144"/>
                <a:gd name="connsiteY19" fmla="*/ 685800 h 1235869"/>
                <a:gd name="connsiteX20" fmla="*/ 2632144 w 5680144"/>
                <a:gd name="connsiteY20" fmla="*/ 447675 h 1235869"/>
                <a:gd name="connsiteX21" fmla="*/ 1184344 w 5680144"/>
                <a:gd name="connsiteY21" fmla="*/ 200025 h 1235869"/>
                <a:gd name="connsiteX22" fmla="*/ 412819 w 5680144"/>
                <a:gd name="connsiteY22" fmla="*/ 9525 h 1235869"/>
                <a:gd name="connsiteX23" fmla="*/ 127069 w 5680144"/>
                <a:gd name="connsiteY23" fmla="*/ 0 h 1235869"/>
                <a:gd name="connsiteX0" fmla="*/ 128508 w 5681583"/>
                <a:gd name="connsiteY0" fmla="*/ 1177 h 1237046"/>
                <a:gd name="connsiteX1" fmla="*/ 4683 w 5681583"/>
                <a:gd name="connsiteY1" fmla="*/ 115477 h 1237046"/>
                <a:gd name="connsiteX2" fmla="*/ 738108 w 5681583"/>
                <a:gd name="connsiteY2" fmla="*/ 648877 h 1237046"/>
                <a:gd name="connsiteX3" fmla="*/ 833358 w 5681583"/>
                <a:gd name="connsiteY3" fmla="*/ 753652 h 1237046"/>
                <a:gd name="connsiteX4" fmla="*/ 938133 w 5681583"/>
                <a:gd name="connsiteY4" fmla="*/ 858427 h 1237046"/>
                <a:gd name="connsiteX5" fmla="*/ 1033383 w 5681583"/>
                <a:gd name="connsiteY5" fmla="*/ 991777 h 1237046"/>
                <a:gd name="connsiteX6" fmla="*/ 1642983 w 5681583"/>
                <a:gd name="connsiteY6" fmla="*/ 1001302 h 1237046"/>
                <a:gd name="connsiteX7" fmla="*/ 2614533 w 5681583"/>
                <a:gd name="connsiteY7" fmla="*/ 1010827 h 1237046"/>
                <a:gd name="connsiteX8" fmla="*/ 3586083 w 5681583"/>
                <a:gd name="connsiteY8" fmla="*/ 1039402 h 1237046"/>
                <a:gd name="connsiteX9" fmla="*/ 4300458 w 5681583"/>
                <a:gd name="connsiteY9" fmla="*/ 1182277 h 1237046"/>
                <a:gd name="connsiteX10" fmla="*/ 4426664 w 5681583"/>
                <a:gd name="connsiteY10" fmla="*/ 1213234 h 1237046"/>
                <a:gd name="connsiteX11" fmla="*/ 4531439 w 5681583"/>
                <a:gd name="connsiteY11" fmla="*/ 1137033 h 1237046"/>
                <a:gd name="connsiteX12" fmla="*/ 4757658 w 5681583"/>
                <a:gd name="connsiteY12" fmla="*/ 1153702 h 1237046"/>
                <a:gd name="connsiteX13" fmla="*/ 5167233 w 5681583"/>
                <a:gd name="connsiteY13" fmla="*/ 1201327 h 1237046"/>
                <a:gd name="connsiteX14" fmla="*/ 5369639 w 5681583"/>
                <a:gd name="connsiteY14" fmla="*/ 1237046 h 1237046"/>
                <a:gd name="connsiteX15" fmla="*/ 5529183 w 5681583"/>
                <a:gd name="connsiteY15" fmla="*/ 1220377 h 1237046"/>
                <a:gd name="connsiteX16" fmla="*/ 5681583 w 5681583"/>
                <a:gd name="connsiteY16" fmla="*/ 1191802 h 1237046"/>
                <a:gd name="connsiteX17" fmla="*/ 5662533 w 5681583"/>
                <a:gd name="connsiteY17" fmla="*/ 1106077 h 1237046"/>
                <a:gd name="connsiteX18" fmla="*/ 4862433 w 5681583"/>
                <a:gd name="connsiteY18" fmla="*/ 944152 h 1237046"/>
                <a:gd name="connsiteX19" fmla="*/ 3757533 w 5681583"/>
                <a:gd name="connsiteY19" fmla="*/ 686977 h 1237046"/>
                <a:gd name="connsiteX20" fmla="*/ 2633583 w 5681583"/>
                <a:gd name="connsiteY20" fmla="*/ 448852 h 1237046"/>
                <a:gd name="connsiteX21" fmla="*/ 1185783 w 5681583"/>
                <a:gd name="connsiteY21" fmla="*/ 201202 h 1237046"/>
                <a:gd name="connsiteX22" fmla="*/ 414258 w 5681583"/>
                <a:gd name="connsiteY22" fmla="*/ 10702 h 1237046"/>
                <a:gd name="connsiteX23" fmla="*/ 128508 w 5681583"/>
                <a:gd name="connsiteY23" fmla="*/ 1177 h 1237046"/>
                <a:gd name="connsiteX0" fmla="*/ 128508 w 5681583"/>
                <a:gd name="connsiteY0" fmla="*/ 1177 h 1237046"/>
                <a:gd name="connsiteX1" fmla="*/ 4683 w 5681583"/>
                <a:gd name="connsiteY1" fmla="*/ 115477 h 1237046"/>
                <a:gd name="connsiteX2" fmla="*/ 738108 w 5681583"/>
                <a:gd name="connsiteY2" fmla="*/ 648877 h 1237046"/>
                <a:gd name="connsiteX3" fmla="*/ 833358 w 5681583"/>
                <a:gd name="connsiteY3" fmla="*/ 753652 h 1237046"/>
                <a:gd name="connsiteX4" fmla="*/ 938133 w 5681583"/>
                <a:gd name="connsiteY4" fmla="*/ 858427 h 1237046"/>
                <a:gd name="connsiteX5" fmla="*/ 1033383 w 5681583"/>
                <a:gd name="connsiteY5" fmla="*/ 991777 h 1237046"/>
                <a:gd name="connsiteX6" fmla="*/ 1642983 w 5681583"/>
                <a:gd name="connsiteY6" fmla="*/ 1001302 h 1237046"/>
                <a:gd name="connsiteX7" fmla="*/ 2614533 w 5681583"/>
                <a:gd name="connsiteY7" fmla="*/ 1010827 h 1237046"/>
                <a:gd name="connsiteX8" fmla="*/ 3586083 w 5681583"/>
                <a:gd name="connsiteY8" fmla="*/ 1039402 h 1237046"/>
                <a:gd name="connsiteX9" fmla="*/ 4300458 w 5681583"/>
                <a:gd name="connsiteY9" fmla="*/ 1182277 h 1237046"/>
                <a:gd name="connsiteX10" fmla="*/ 4426664 w 5681583"/>
                <a:gd name="connsiteY10" fmla="*/ 1213234 h 1237046"/>
                <a:gd name="connsiteX11" fmla="*/ 4531439 w 5681583"/>
                <a:gd name="connsiteY11" fmla="*/ 1137033 h 1237046"/>
                <a:gd name="connsiteX12" fmla="*/ 4757658 w 5681583"/>
                <a:gd name="connsiteY12" fmla="*/ 1153702 h 1237046"/>
                <a:gd name="connsiteX13" fmla="*/ 5167233 w 5681583"/>
                <a:gd name="connsiteY13" fmla="*/ 1201327 h 1237046"/>
                <a:gd name="connsiteX14" fmla="*/ 5369639 w 5681583"/>
                <a:gd name="connsiteY14" fmla="*/ 1237046 h 1237046"/>
                <a:gd name="connsiteX15" fmla="*/ 5529183 w 5681583"/>
                <a:gd name="connsiteY15" fmla="*/ 1220377 h 1237046"/>
                <a:gd name="connsiteX16" fmla="*/ 5681583 w 5681583"/>
                <a:gd name="connsiteY16" fmla="*/ 1191802 h 1237046"/>
                <a:gd name="connsiteX17" fmla="*/ 5662533 w 5681583"/>
                <a:gd name="connsiteY17" fmla="*/ 1106077 h 1237046"/>
                <a:gd name="connsiteX18" fmla="*/ 4862433 w 5681583"/>
                <a:gd name="connsiteY18" fmla="*/ 944152 h 1237046"/>
                <a:gd name="connsiteX19" fmla="*/ 3757533 w 5681583"/>
                <a:gd name="connsiteY19" fmla="*/ 686977 h 1237046"/>
                <a:gd name="connsiteX20" fmla="*/ 2633583 w 5681583"/>
                <a:gd name="connsiteY20" fmla="*/ 448852 h 1237046"/>
                <a:gd name="connsiteX21" fmla="*/ 1185783 w 5681583"/>
                <a:gd name="connsiteY21" fmla="*/ 201202 h 1237046"/>
                <a:gd name="connsiteX22" fmla="*/ 414258 w 5681583"/>
                <a:gd name="connsiteY22" fmla="*/ 10702 h 1237046"/>
                <a:gd name="connsiteX23" fmla="*/ 128508 w 5681583"/>
                <a:gd name="connsiteY23" fmla="*/ 1177 h 1237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81583" h="1237046">
                  <a:moveTo>
                    <a:pt x="128508" y="1177"/>
                  </a:moveTo>
                  <a:cubicBezTo>
                    <a:pt x="46752" y="-5966"/>
                    <a:pt x="-18335" y="17846"/>
                    <a:pt x="4683" y="115477"/>
                  </a:cubicBezTo>
                  <a:cubicBezTo>
                    <a:pt x="30083" y="171833"/>
                    <a:pt x="493633" y="471077"/>
                    <a:pt x="738108" y="648877"/>
                  </a:cubicBezTo>
                  <a:lnTo>
                    <a:pt x="833358" y="753652"/>
                  </a:lnTo>
                  <a:lnTo>
                    <a:pt x="938133" y="858427"/>
                  </a:lnTo>
                  <a:lnTo>
                    <a:pt x="1033383" y="991777"/>
                  </a:lnTo>
                  <a:lnTo>
                    <a:pt x="1642983" y="1001302"/>
                  </a:lnTo>
                  <a:lnTo>
                    <a:pt x="2614533" y="1010827"/>
                  </a:lnTo>
                  <a:lnTo>
                    <a:pt x="3586083" y="1039402"/>
                  </a:lnTo>
                  <a:lnTo>
                    <a:pt x="4300458" y="1182277"/>
                  </a:lnTo>
                  <a:lnTo>
                    <a:pt x="4426664" y="1213234"/>
                  </a:lnTo>
                  <a:cubicBezTo>
                    <a:pt x="4474289" y="1225935"/>
                    <a:pt x="4502864" y="1164814"/>
                    <a:pt x="4531439" y="1137033"/>
                  </a:cubicBezTo>
                  <a:cubicBezTo>
                    <a:pt x="4606845" y="1142589"/>
                    <a:pt x="4651692" y="1142986"/>
                    <a:pt x="4757658" y="1153702"/>
                  </a:cubicBezTo>
                  <a:cubicBezTo>
                    <a:pt x="4863624" y="1164418"/>
                    <a:pt x="5054917" y="1191008"/>
                    <a:pt x="5167233" y="1201327"/>
                  </a:cubicBezTo>
                  <a:cubicBezTo>
                    <a:pt x="5255339" y="1206090"/>
                    <a:pt x="5281533" y="1232283"/>
                    <a:pt x="5369639" y="1237046"/>
                  </a:cubicBezTo>
                  <a:lnTo>
                    <a:pt x="5529183" y="1220377"/>
                  </a:lnTo>
                  <a:cubicBezTo>
                    <a:pt x="5579983" y="1210852"/>
                    <a:pt x="5673646" y="1220377"/>
                    <a:pt x="5681583" y="1191802"/>
                  </a:cubicBezTo>
                  <a:lnTo>
                    <a:pt x="5662533" y="1106077"/>
                  </a:lnTo>
                  <a:lnTo>
                    <a:pt x="4862433" y="944152"/>
                  </a:lnTo>
                  <a:lnTo>
                    <a:pt x="3757533" y="686977"/>
                  </a:lnTo>
                  <a:lnTo>
                    <a:pt x="2633583" y="448852"/>
                  </a:lnTo>
                  <a:lnTo>
                    <a:pt x="1185783" y="201202"/>
                  </a:lnTo>
                  <a:lnTo>
                    <a:pt x="414258" y="10702"/>
                  </a:lnTo>
                  <a:lnTo>
                    <a:pt x="128508" y="1177"/>
                  </a:lnTo>
                  <a:close/>
                </a:path>
              </a:pathLst>
            </a:custGeom>
            <a:solidFill>
              <a:srgbClr val="49452A">
                <a:alpha val="50000"/>
              </a:srgbClr>
            </a:solidFill>
            <a:ln w="12700" cap="flat" cmpd="sng" algn="ctr">
              <a:solidFill>
                <a:srgbClr val="01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74" name="Freeform 173"/>
            <p:cNvSpPr/>
            <p:nvPr/>
          </p:nvSpPr>
          <p:spPr>
            <a:xfrm>
              <a:off x="-528" y="2257425"/>
              <a:ext cx="9144527" cy="4605337"/>
            </a:xfrm>
            <a:custGeom>
              <a:avLst/>
              <a:gdLst>
                <a:gd name="connsiteX0" fmla="*/ 6457950 w 9172575"/>
                <a:gd name="connsiteY0" fmla="*/ 1457325 h 4000500"/>
                <a:gd name="connsiteX1" fmla="*/ 4991100 w 9172575"/>
                <a:gd name="connsiteY1" fmla="*/ 1390650 h 4000500"/>
                <a:gd name="connsiteX2" fmla="*/ 4314825 w 9172575"/>
                <a:gd name="connsiteY2" fmla="*/ 1304925 h 4000500"/>
                <a:gd name="connsiteX3" fmla="*/ 3095625 w 9172575"/>
                <a:gd name="connsiteY3" fmla="*/ 1257300 h 4000500"/>
                <a:gd name="connsiteX4" fmla="*/ 1905000 w 9172575"/>
                <a:gd name="connsiteY4" fmla="*/ 1181100 h 4000500"/>
                <a:gd name="connsiteX5" fmla="*/ 1685925 w 9172575"/>
                <a:gd name="connsiteY5" fmla="*/ 1152525 h 4000500"/>
                <a:gd name="connsiteX6" fmla="*/ 1504950 w 9172575"/>
                <a:gd name="connsiteY6" fmla="*/ 1114425 h 4000500"/>
                <a:gd name="connsiteX7" fmla="*/ 1371600 w 9172575"/>
                <a:gd name="connsiteY7" fmla="*/ 962025 h 4000500"/>
                <a:gd name="connsiteX8" fmla="*/ 1200150 w 9172575"/>
                <a:gd name="connsiteY8" fmla="*/ 885825 h 4000500"/>
                <a:gd name="connsiteX9" fmla="*/ 676275 w 9172575"/>
                <a:gd name="connsiteY9" fmla="*/ 428625 h 4000500"/>
                <a:gd name="connsiteX10" fmla="*/ 552450 w 9172575"/>
                <a:gd name="connsiteY10" fmla="*/ 371475 h 4000500"/>
                <a:gd name="connsiteX11" fmla="*/ 485775 w 9172575"/>
                <a:gd name="connsiteY11" fmla="*/ 219075 h 4000500"/>
                <a:gd name="connsiteX12" fmla="*/ 238125 w 9172575"/>
                <a:gd name="connsiteY12" fmla="*/ 0 h 4000500"/>
                <a:gd name="connsiteX13" fmla="*/ 19050 w 9172575"/>
                <a:gd name="connsiteY13" fmla="*/ 0 h 4000500"/>
                <a:gd name="connsiteX14" fmla="*/ 0 w 9172575"/>
                <a:gd name="connsiteY14" fmla="*/ 3971925 h 4000500"/>
                <a:gd name="connsiteX15" fmla="*/ 9172575 w 9172575"/>
                <a:gd name="connsiteY15" fmla="*/ 4000500 h 4000500"/>
                <a:gd name="connsiteX16" fmla="*/ 9163050 w 9172575"/>
                <a:gd name="connsiteY16" fmla="*/ 2876550 h 4000500"/>
                <a:gd name="connsiteX17" fmla="*/ 8858250 w 9172575"/>
                <a:gd name="connsiteY17" fmla="*/ 2781300 h 4000500"/>
                <a:gd name="connsiteX18" fmla="*/ 8696325 w 9172575"/>
                <a:gd name="connsiteY18" fmla="*/ 2628900 h 4000500"/>
                <a:gd name="connsiteX19" fmla="*/ 8601075 w 9172575"/>
                <a:gd name="connsiteY19" fmla="*/ 2362200 h 4000500"/>
                <a:gd name="connsiteX20" fmla="*/ 8429625 w 9172575"/>
                <a:gd name="connsiteY20" fmla="*/ 2333625 h 4000500"/>
                <a:gd name="connsiteX21" fmla="*/ 8458200 w 9172575"/>
                <a:gd name="connsiteY21" fmla="*/ 2714625 h 4000500"/>
                <a:gd name="connsiteX22" fmla="*/ 8267700 w 9172575"/>
                <a:gd name="connsiteY22" fmla="*/ 2686050 h 4000500"/>
                <a:gd name="connsiteX23" fmla="*/ 7896225 w 9172575"/>
                <a:gd name="connsiteY23" fmla="*/ 2695575 h 4000500"/>
                <a:gd name="connsiteX24" fmla="*/ 7820025 w 9172575"/>
                <a:gd name="connsiteY24" fmla="*/ 2743200 h 4000500"/>
                <a:gd name="connsiteX25" fmla="*/ 7791450 w 9172575"/>
                <a:gd name="connsiteY25" fmla="*/ 2857500 h 4000500"/>
                <a:gd name="connsiteX26" fmla="*/ 7305675 w 9172575"/>
                <a:gd name="connsiteY26" fmla="*/ 2876550 h 4000500"/>
                <a:gd name="connsiteX27" fmla="*/ 7229475 w 9172575"/>
                <a:gd name="connsiteY27" fmla="*/ 2809875 h 4000500"/>
                <a:gd name="connsiteX28" fmla="*/ 7153275 w 9172575"/>
                <a:gd name="connsiteY28" fmla="*/ 2705100 h 4000500"/>
                <a:gd name="connsiteX29" fmla="*/ 7115175 w 9172575"/>
                <a:gd name="connsiteY29" fmla="*/ 2371725 h 4000500"/>
                <a:gd name="connsiteX30" fmla="*/ 6600825 w 9172575"/>
                <a:gd name="connsiteY30" fmla="*/ 2333625 h 4000500"/>
                <a:gd name="connsiteX31" fmla="*/ 6457950 w 9172575"/>
                <a:gd name="connsiteY31" fmla="*/ 1457325 h 4000500"/>
                <a:gd name="connsiteX0" fmla="*/ 6457950 w 9163050"/>
                <a:gd name="connsiteY0" fmla="*/ 1457325 h 4181475"/>
                <a:gd name="connsiteX1" fmla="*/ 4991100 w 9163050"/>
                <a:gd name="connsiteY1" fmla="*/ 1390650 h 4181475"/>
                <a:gd name="connsiteX2" fmla="*/ 4314825 w 9163050"/>
                <a:gd name="connsiteY2" fmla="*/ 1304925 h 4181475"/>
                <a:gd name="connsiteX3" fmla="*/ 3095625 w 9163050"/>
                <a:gd name="connsiteY3" fmla="*/ 1257300 h 4181475"/>
                <a:gd name="connsiteX4" fmla="*/ 1905000 w 9163050"/>
                <a:gd name="connsiteY4" fmla="*/ 1181100 h 4181475"/>
                <a:gd name="connsiteX5" fmla="*/ 1685925 w 9163050"/>
                <a:gd name="connsiteY5" fmla="*/ 1152525 h 4181475"/>
                <a:gd name="connsiteX6" fmla="*/ 1504950 w 9163050"/>
                <a:gd name="connsiteY6" fmla="*/ 1114425 h 4181475"/>
                <a:gd name="connsiteX7" fmla="*/ 1371600 w 9163050"/>
                <a:gd name="connsiteY7" fmla="*/ 962025 h 4181475"/>
                <a:gd name="connsiteX8" fmla="*/ 1200150 w 9163050"/>
                <a:gd name="connsiteY8" fmla="*/ 885825 h 4181475"/>
                <a:gd name="connsiteX9" fmla="*/ 676275 w 9163050"/>
                <a:gd name="connsiteY9" fmla="*/ 428625 h 4181475"/>
                <a:gd name="connsiteX10" fmla="*/ 552450 w 9163050"/>
                <a:gd name="connsiteY10" fmla="*/ 371475 h 4181475"/>
                <a:gd name="connsiteX11" fmla="*/ 485775 w 9163050"/>
                <a:gd name="connsiteY11" fmla="*/ 219075 h 4181475"/>
                <a:gd name="connsiteX12" fmla="*/ 238125 w 9163050"/>
                <a:gd name="connsiteY12" fmla="*/ 0 h 4181475"/>
                <a:gd name="connsiteX13" fmla="*/ 19050 w 9163050"/>
                <a:gd name="connsiteY13" fmla="*/ 0 h 4181475"/>
                <a:gd name="connsiteX14" fmla="*/ 0 w 9163050"/>
                <a:gd name="connsiteY14" fmla="*/ 3971925 h 4181475"/>
                <a:gd name="connsiteX15" fmla="*/ 9163050 w 9163050"/>
                <a:gd name="connsiteY15" fmla="*/ 4181475 h 4181475"/>
                <a:gd name="connsiteX16" fmla="*/ 9163050 w 9163050"/>
                <a:gd name="connsiteY16" fmla="*/ 2876550 h 4181475"/>
                <a:gd name="connsiteX17" fmla="*/ 8858250 w 9163050"/>
                <a:gd name="connsiteY17" fmla="*/ 2781300 h 4181475"/>
                <a:gd name="connsiteX18" fmla="*/ 8696325 w 9163050"/>
                <a:gd name="connsiteY18" fmla="*/ 2628900 h 4181475"/>
                <a:gd name="connsiteX19" fmla="*/ 8601075 w 9163050"/>
                <a:gd name="connsiteY19" fmla="*/ 2362200 h 4181475"/>
                <a:gd name="connsiteX20" fmla="*/ 8429625 w 9163050"/>
                <a:gd name="connsiteY20" fmla="*/ 2333625 h 4181475"/>
                <a:gd name="connsiteX21" fmla="*/ 8458200 w 9163050"/>
                <a:gd name="connsiteY21" fmla="*/ 2714625 h 4181475"/>
                <a:gd name="connsiteX22" fmla="*/ 8267700 w 9163050"/>
                <a:gd name="connsiteY22" fmla="*/ 2686050 h 4181475"/>
                <a:gd name="connsiteX23" fmla="*/ 7896225 w 9163050"/>
                <a:gd name="connsiteY23" fmla="*/ 2695575 h 4181475"/>
                <a:gd name="connsiteX24" fmla="*/ 7820025 w 9163050"/>
                <a:gd name="connsiteY24" fmla="*/ 2743200 h 4181475"/>
                <a:gd name="connsiteX25" fmla="*/ 7791450 w 9163050"/>
                <a:gd name="connsiteY25" fmla="*/ 2857500 h 4181475"/>
                <a:gd name="connsiteX26" fmla="*/ 7305675 w 9163050"/>
                <a:gd name="connsiteY26" fmla="*/ 2876550 h 4181475"/>
                <a:gd name="connsiteX27" fmla="*/ 7229475 w 9163050"/>
                <a:gd name="connsiteY27" fmla="*/ 2809875 h 4181475"/>
                <a:gd name="connsiteX28" fmla="*/ 7153275 w 9163050"/>
                <a:gd name="connsiteY28" fmla="*/ 2705100 h 4181475"/>
                <a:gd name="connsiteX29" fmla="*/ 7115175 w 9163050"/>
                <a:gd name="connsiteY29" fmla="*/ 2371725 h 4181475"/>
                <a:gd name="connsiteX30" fmla="*/ 6600825 w 9163050"/>
                <a:gd name="connsiteY30" fmla="*/ 2333625 h 4181475"/>
                <a:gd name="connsiteX31" fmla="*/ 6457950 w 9163050"/>
                <a:gd name="connsiteY31" fmla="*/ 1457325 h 4181475"/>
                <a:gd name="connsiteX0" fmla="*/ 6448425 w 9153525"/>
                <a:gd name="connsiteY0" fmla="*/ 1457325 h 4191000"/>
                <a:gd name="connsiteX1" fmla="*/ 4981575 w 9153525"/>
                <a:gd name="connsiteY1" fmla="*/ 1390650 h 4191000"/>
                <a:gd name="connsiteX2" fmla="*/ 4305300 w 9153525"/>
                <a:gd name="connsiteY2" fmla="*/ 1304925 h 4191000"/>
                <a:gd name="connsiteX3" fmla="*/ 3086100 w 9153525"/>
                <a:gd name="connsiteY3" fmla="*/ 1257300 h 4191000"/>
                <a:gd name="connsiteX4" fmla="*/ 1895475 w 9153525"/>
                <a:gd name="connsiteY4" fmla="*/ 1181100 h 4191000"/>
                <a:gd name="connsiteX5" fmla="*/ 1676400 w 9153525"/>
                <a:gd name="connsiteY5" fmla="*/ 1152525 h 4191000"/>
                <a:gd name="connsiteX6" fmla="*/ 1495425 w 9153525"/>
                <a:gd name="connsiteY6" fmla="*/ 1114425 h 4191000"/>
                <a:gd name="connsiteX7" fmla="*/ 1362075 w 9153525"/>
                <a:gd name="connsiteY7" fmla="*/ 962025 h 4191000"/>
                <a:gd name="connsiteX8" fmla="*/ 1190625 w 9153525"/>
                <a:gd name="connsiteY8" fmla="*/ 885825 h 4191000"/>
                <a:gd name="connsiteX9" fmla="*/ 666750 w 9153525"/>
                <a:gd name="connsiteY9" fmla="*/ 428625 h 4191000"/>
                <a:gd name="connsiteX10" fmla="*/ 542925 w 9153525"/>
                <a:gd name="connsiteY10" fmla="*/ 371475 h 4191000"/>
                <a:gd name="connsiteX11" fmla="*/ 476250 w 9153525"/>
                <a:gd name="connsiteY11" fmla="*/ 219075 h 4191000"/>
                <a:gd name="connsiteX12" fmla="*/ 228600 w 9153525"/>
                <a:gd name="connsiteY12" fmla="*/ 0 h 4191000"/>
                <a:gd name="connsiteX13" fmla="*/ 9525 w 9153525"/>
                <a:gd name="connsiteY13" fmla="*/ 0 h 4191000"/>
                <a:gd name="connsiteX14" fmla="*/ 0 w 9153525"/>
                <a:gd name="connsiteY14" fmla="*/ 4191000 h 4191000"/>
                <a:gd name="connsiteX15" fmla="*/ 9153525 w 9153525"/>
                <a:gd name="connsiteY15" fmla="*/ 4181475 h 4191000"/>
                <a:gd name="connsiteX16" fmla="*/ 9153525 w 9153525"/>
                <a:gd name="connsiteY16" fmla="*/ 2876550 h 4191000"/>
                <a:gd name="connsiteX17" fmla="*/ 8848725 w 9153525"/>
                <a:gd name="connsiteY17" fmla="*/ 2781300 h 4191000"/>
                <a:gd name="connsiteX18" fmla="*/ 8686800 w 9153525"/>
                <a:gd name="connsiteY18" fmla="*/ 2628900 h 4191000"/>
                <a:gd name="connsiteX19" fmla="*/ 8591550 w 9153525"/>
                <a:gd name="connsiteY19" fmla="*/ 2362200 h 4191000"/>
                <a:gd name="connsiteX20" fmla="*/ 8420100 w 9153525"/>
                <a:gd name="connsiteY20" fmla="*/ 2333625 h 4191000"/>
                <a:gd name="connsiteX21" fmla="*/ 8448675 w 9153525"/>
                <a:gd name="connsiteY21" fmla="*/ 2714625 h 4191000"/>
                <a:gd name="connsiteX22" fmla="*/ 8258175 w 9153525"/>
                <a:gd name="connsiteY22" fmla="*/ 2686050 h 4191000"/>
                <a:gd name="connsiteX23" fmla="*/ 7886700 w 9153525"/>
                <a:gd name="connsiteY23" fmla="*/ 2695575 h 4191000"/>
                <a:gd name="connsiteX24" fmla="*/ 7810500 w 9153525"/>
                <a:gd name="connsiteY24" fmla="*/ 2743200 h 4191000"/>
                <a:gd name="connsiteX25" fmla="*/ 7781925 w 9153525"/>
                <a:gd name="connsiteY25" fmla="*/ 2857500 h 4191000"/>
                <a:gd name="connsiteX26" fmla="*/ 7296150 w 9153525"/>
                <a:gd name="connsiteY26" fmla="*/ 2876550 h 4191000"/>
                <a:gd name="connsiteX27" fmla="*/ 7219950 w 9153525"/>
                <a:gd name="connsiteY27" fmla="*/ 2809875 h 4191000"/>
                <a:gd name="connsiteX28" fmla="*/ 7143750 w 9153525"/>
                <a:gd name="connsiteY28" fmla="*/ 2705100 h 4191000"/>
                <a:gd name="connsiteX29" fmla="*/ 7105650 w 9153525"/>
                <a:gd name="connsiteY29" fmla="*/ 2371725 h 4191000"/>
                <a:gd name="connsiteX30" fmla="*/ 6591300 w 9153525"/>
                <a:gd name="connsiteY30" fmla="*/ 2333625 h 4191000"/>
                <a:gd name="connsiteX31" fmla="*/ 6448425 w 9153525"/>
                <a:gd name="connsiteY31" fmla="*/ 1457325 h 4191000"/>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219950 w 9153525"/>
                <a:gd name="connsiteY27" fmla="*/ 2819400 h 4200525"/>
                <a:gd name="connsiteX28" fmla="*/ 7143750 w 9153525"/>
                <a:gd name="connsiteY28" fmla="*/ 2714625 h 4200525"/>
                <a:gd name="connsiteX29" fmla="*/ 7105650 w 9153525"/>
                <a:gd name="connsiteY29" fmla="*/ 2381250 h 4200525"/>
                <a:gd name="connsiteX30" fmla="*/ 6591300 w 9153525"/>
                <a:gd name="connsiteY30" fmla="*/ 2343150 h 4200525"/>
                <a:gd name="connsiteX31" fmla="*/ 6448425 w 9153525"/>
                <a:gd name="connsiteY31"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219950 w 9153525"/>
                <a:gd name="connsiteY27" fmla="*/ 2819400 h 4200525"/>
                <a:gd name="connsiteX28" fmla="*/ 7143750 w 9153525"/>
                <a:gd name="connsiteY28" fmla="*/ 2714625 h 4200525"/>
                <a:gd name="connsiteX29" fmla="*/ 7105650 w 9153525"/>
                <a:gd name="connsiteY29" fmla="*/ 2381250 h 4200525"/>
                <a:gd name="connsiteX30" fmla="*/ 6591300 w 9153525"/>
                <a:gd name="connsiteY30" fmla="*/ 2343150 h 4200525"/>
                <a:gd name="connsiteX31" fmla="*/ 6448425 w 9153525"/>
                <a:gd name="connsiteY31"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219950 w 9153525"/>
                <a:gd name="connsiteY27" fmla="*/ 2819400 h 4200525"/>
                <a:gd name="connsiteX28" fmla="*/ 7143750 w 9153525"/>
                <a:gd name="connsiteY28" fmla="*/ 2714625 h 4200525"/>
                <a:gd name="connsiteX29" fmla="*/ 7091363 w 9153525"/>
                <a:gd name="connsiteY29" fmla="*/ 2381250 h 4200525"/>
                <a:gd name="connsiteX30" fmla="*/ 6591300 w 9153525"/>
                <a:gd name="connsiteY30" fmla="*/ 2343150 h 4200525"/>
                <a:gd name="connsiteX31" fmla="*/ 6448425 w 9153525"/>
                <a:gd name="connsiteY31"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219950 w 9153525"/>
                <a:gd name="connsiteY27" fmla="*/ 2819400 h 4200525"/>
                <a:gd name="connsiteX28" fmla="*/ 7143750 w 9153525"/>
                <a:gd name="connsiteY28" fmla="*/ 2714625 h 4200525"/>
                <a:gd name="connsiteX29" fmla="*/ 7091363 w 9153525"/>
                <a:gd name="connsiteY29" fmla="*/ 2381250 h 4200525"/>
                <a:gd name="connsiteX30" fmla="*/ 6591300 w 9153525"/>
                <a:gd name="connsiteY30" fmla="*/ 2343150 h 4200525"/>
                <a:gd name="connsiteX31" fmla="*/ 6448425 w 9153525"/>
                <a:gd name="connsiteY31"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219950 w 9153525"/>
                <a:gd name="connsiteY27" fmla="*/ 2819400 h 4200525"/>
                <a:gd name="connsiteX28" fmla="*/ 7143750 w 9153525"/>
                <a:gd name="connsiteY28" fmla="*/ 2714625 h 4200525"/>
                <a:gd name="connsiteX29" fmla="*/ 7091363 w 9153525"/>
                <a:gd name="connsiteY29" fmla="*/ 2381250 h 4200525"/>
                <a:gd name="connsiteX30" fmla="*/ 6591300 w 9153525"/>
                <a:gd name="connsiteY30" fmla="*/ 2343150 h 4200525"/>
                <a:gd name="connsiteX31" fmla="*/ 6448425 w 9153525"/>
                <a:gd name="connsiteY31"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143750 w 9153525"/>
                <a:gd name="connsiteY27" fmla="*/ 2714625 h 4200525"/>
                <a:gd name="connsiteX28" fmla="*/ 7091363 w 9153525"/>
                <a:gd name="connsiteY28" fmla="*/ 2381250 h 4200525"/>
                <a:gd name="connsiteX29" fmla="*/ 6591300 w 9153525"/>
                <a:gd name="connsiteY29" fmla="*/ 2343150 h 4200525"/>
                <a:gd name="connsiteX30" fmla="*/ 6448425 w 9153525"/>
                <a:gd name="connsiteY30"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143750 w 9153525"/>
                <a:gd name="connsiteY27" fmla="*/ 2714625 h 4200525"/>
                <a:gd name="connsiteX28" fmla="*/ 7091363 w 9153525"/>
                <a:gd name="connsiteY28" fmla="*/ 2381250 h 4200525"/>
                <a:gd name="connsiteX29" fmla="*/ 6591300 w 9153525"/>
                <a:gd name="connsiteY29" fmla="*/ 2343150 h 4200525"/>
                <a:gd name="connsiteX30" fmla="*/ 6448425 w 9153525"/>
                <a:gd name="connsiteY30"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143750 w 9153525"/>
                <a:gd name="connsiteY27" fmla="*/ 2714625 h 4200525"/>
                <a:gd name="connsiteX28" fmla="*/ 7091363 w 9153525"/>
                <a:gd name="connsiteY28" fmla="*/ 2381250 h 4200525"/>
                <a:gd name="connsiteX29" fmla="*/ 6591300 w 9153525"/>
                <a:gd name="connsiteY29" fmla="*/ 2343150 h 4200525"/>
                <a:gd name="connsiteX30" fmla="*/ 6448425 w 9153525"/>
                <a:gd name="connsiteY30"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143750 w 9153525"/>
                <a:gd name="connsiteY27" fmla="*/ 2714625 h 4200525"/>
                <a:gd name="connsiteX28" fmla="*/ 7091363 w 9153525"/>
                <a:gd name="connsiteY28" fmla="*/ 2381250 h 4200525"/>
                <a:gd name="connsiteX29" fmla="*/ 6591300 w 9153525"/>
                <a:gd name="connsiteY29" fmla="*/ 2343150 h 4200525"/>
                <a:gd name="connsiteX30" fmla="*/ 6448425 w 9153525"/>
                <a:gd name="connsiteY30"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143750 w 9153525"/>
                <a:gd name="connsiteY27" fmla="*/ 2714625 h 4200525"/>
                <a:gd name="connsiteX28" fmla="*/ 7091363 w 9153525"/>
                <a:gd name="connsiteY28" fmla="*/ 2381250 h 4200525"/>
                <a:gd name="connsiteX29" fmla="*/ 6591300 w 9153525"/>
                <a:gd name="connsiteY29" fmla="*/ 2343150 h 4200525"/>
                <a:gd name="connsiteX30" fmla="*/ 6448425 w 9153525"/>
                <a:gd name="connsiteY30"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143750 w 9153525"/>
                <a:gd name="connsiteY27" fmla="*/ 2714625 h 4200525"/>
                <a:gd name="connsiteX28" fmla="*/ 7091363 w 9153525"/>
                <a:gd name="connsiteY28" fmla="*/ 2381250 h 4200525"/>
                <a:gd name="connsiteX29" fmla="*/ 6591300 w 9153525"/>
                <a:gd name="connsiteY29" fmla="*/ 2343150 h 4200525"/>
                <a:gd name="connsiteX30" fmla="*/ 6448425 w 9153525"/>
                <a:gd name="connsiteY30"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7143750 w 9153525"/>
                <a:gd name="connsiteY27" fmla="*/ 2714625 h 4200525"/>
                <a:gd name="connsiteX28" fmla="*/ 6634163 w 9153525"/>
                <a:gd name="connsiteY28" fmla="*/ 2759075 h 4200525"/>
                <a:gd name="connsiteX29" fmla="*/ 6591300 w 9153525"/>
                <a:gd name="connsiteY29" fmla="*/ 2343150 h 4200525"/>
                <a:gd name="connsiteX30" fmla="*/ 6448425 w 9153525"/>
                <a:gd name="connsiteY30"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6664325 w 9153525"/>
                <a:gd name="connsiteY27" fmla="*/ 2889250 h 4200525"/>
                <a:gd name="connsiteX28" fmla="*/ 6634163 w 9153525"/>
                <a:gd name="connsiteY28" fmla="*/ 2759075 h 4200525"/>
                <a:gd name="connsiteX29" fmla="*/ 6591300 w 9153525"/>
                <a:gd name="connsiteY29" fmla="*/ 2343150 h 4200525"/>
                <a:gd name="connsiteX30" fmla="*/ 6448425 w 9153525"/>
                <a:gd name="connsiteY30"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6664325 w 9153525"/>
                <a:gd name="connsiteY27" fmla="*/ 2889250 h 4200525"/>
                <a:gd name="connsiteX28" fmla="*/ 6591300 w 9153525"/>
                <a:gd name="connsiteY28" fmla="*/ 2343150 h 4200525"/>
                <a:gd name="connsiteX29" fmla="*/ 6448425 w 9153525"/>
                <a:gd name="connsiteY29"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6664325 w 9153525"/>
                <a:gd name="connsiteY27" fmla="*/ 2889250 h 4200525"/>
                <a:gd name="connsiteX28" fmla="*/ 6591300 w 9153525"/>
                <a:gd name="connsiteY28" fmla="*/ 2343150 h 4200525"/>
                <a:gd name="connsiteX29" fmla="*/ 6448425 w 9153525"/>
                <a:gd name="connsiteY29" fmla="*/ 1466850 h 4200525"/>
                <a:gd name="connsiteX0" fmla="*/ 6448425 w 9153525"/>
                <a:gd name="connsiteY0" fmla="*/ 1466850 h 4200525"/>
                <a:gd name="connsiteX1" fmla="*/ 4981575 w 9153525"/>
                <a:gd name="connsiteY1" fmla="*/ 1400175 h 4200525"/>
                <a:gd name="connsiteX2" fmla="*/ 4305300 w 9153525"/>
                <a:gd name="connsiteY2" fmla="*/ 1314450 h 4200525"/>
                <a:gd name="connsiteX3" fmla="*/ 3086100 w 9153525"/>
                <a:gd name="connsiteY3" fmla="*/ 1266825 h 4200525"/>
                <a:gd name="connsiteX4" fmla="*/ 1895475 w 9153525"/>
                <a:gd name="connsiteY4" fmla="*/ 1190625 h 4200525"/>
                <a:gd name="connsiteX5" fmla="*/ 1676400 w 9153525"/>
                <a:gd name="connsiteY5" fmla="*/ 1162050 h 4200525"/>
                <a:gd name="connsiteX6" fmla="*/ 1495425 w 9153525"/>
                <a:gd name="connsiteY6" fmla="*/ 1123950 h 4200525"/>
                <a:gd name="connsiteX7" fmla="*/ 1362075 w 9153525"/>
                <a:gd name="connsiteY7" fmla="*/ 971550 h 4200525"/>
                <a:gd name="connsiteX8" fmla="*/ 1190625 w 9153525"/>
                <a:gd name="connsiteY8" fmla="*/ 895350 h 4200525"/>
                <a:gd name="connsiteX9" fmla="*/ 666750 w 9153525"/>
                <a:gd name="connsiteY9" fmla="*/ 438150 h 4200525"/>
                <a:gd name="connsiteX10" fmla="*/ 542925 w 9153525"/>
                <a:gd name="connsiteY10" fmla="*/ 381000 h 4200525"/>
                <a:gd name="connsiteX11" fmla="*/ 476250 w 9153525"/>
                <a:gd name="connsiteY11" fmla="*/ 228600 h 4200525"/>
                <a:gd name="connsiteX12" fmla="*/ 228600 w 9153525"/>
                <a:gd name="connsiteY12" fmla="*/ 9525 h 4200525"/>
                <a:gd name="connsiteX13" fmla="*/ 0 w 9153525"/>
                <a:gd name="connsiteY13" fmla="*/ 0 h 4200525"/>
                <a:gd name="connsiteX14" fmla="*/ 0 w 9153525"/>
                <a:gd name="connsiteY14" fmla="*/ 4200525 h 4200525"/>
                <a:gd name="connsiteX15" fmla="*/ 9153525 w 9153525"/>
                <a:gd name="connsiteY15" fmla="*/ 4191000 h 4200525"/>
                <a:gd name="connsiteX16" fmla="*/ 9153525 w 9153525"/>
                <a:gd name="connsiteY16" fmla="*/ 2886075 h 4200525"/>
                <a:gd name="connsiteX17" fmla="*/ 8848725 w 9153525"/>
                <a:gd name="connsiteY17" fmla="*/ 2790825 h 4200525"/>
                <a:gd name="connsiteX18" fmla="*/ 8686800 w 9153525"/>
                <a:gd name="connsiteY18" fmla="*/ 2638425 h 4200525"/>
                <a:gd name="connsiteX19" fmla="*/ 8591550 w 9153525"/>
                <a:gd name="connsiteY19" fmla="*/ 2371725 h 4200525"/>
                <a:gd name="connsiteX20" fmla="*/ 8420100 w 9153525"/>
                <a:gd name="connsiteY20" fmla="*/ 2343150 h 4200525"/>
                <a:gd name="connsiteX21" fmla="*/ 8448675 w 9153525"/>
                <a:gd name="connsiteY21" fmla="*/ 2724150 h 4200525"/>
                <a:gd name="connsiteX22" fmla="*/ 8258175 w 9153525"/>
                <a:gd name="connsiteY22" fmla="*/ 2695575 h 4200525"/>
                <a:gd name="connsiteX23" fmla="*/ 7886700 w 9153525"/>
                <a:gd name="connsiteY23" fmla="*/ 2705100 h 4200525"/>
                <a:gd name="connsiteX24" fmla="*/ 7810500 w 9153525"/>
                <a:gd name="connsiteY24" fmla="*/ 2752725 h 4200525"/>
                <a:gd name="connsiteX25" fmla="*/ 7781925 w 9153525"/>
                <a:gd name="connsiteY25" fmla="*/ 2867025 h 4200525"/>
                <a:gd name="connsiteX26" fmla="*/ 7296150 w 9153525"/>
                <a:gd name="connsiteY26" fmla="*/ 2886075 h 4200525"/>
                <a:gd name="connsiteX27" fmla="*/ 6664325 w 9153525"/>
                <a:gd name="connsiteY27" fmla="*/ 2889250 h 4200525"/>
                <a:gd name="connsiteX28" fmla="*/ 6591300 w 9153525"/>
                <a:gd name="connsiteY28" fmla="*/ 2343150 h 4200525"/>
                <a:gd name="connsiteX29" fmla="*/ 6448425 w 9153525"/>
                <a:gd name="connsiteY29" fmla="*/ 1466850 h 4200525"/>
                <a:gd name="connsiteX0" fmla="*/ 6448425 w 9153525"/>
                <a:gd name="connsiteY0" fmla="*/ 1466850 h 4191000"/>
                <a:gd name="connsiteX1" fmla="*/ 4981575 w 9153525"/>
                <a:gd name="connsiteY1" fmla="*/ 1400175 h 4191000"/>
                <a:gd name="connsiteX2" fmla="*/ 4305300 w 9153525"/>
                <a:gd name="connsiteY2" fmla="*/ 1314450 h 4191000"/>
                <a:gd name="connsiteX3" fmla="*/ 3086100 w 9153525"/>
                <a:gd name="connsiteY3" fmla="*/ 1266825 h 4191000"/>
                <a:gd name="connsiteX4" fmla="*/ 1895475 w 9153525"/>
                <a:gd name="connsiteY4" fmla="*/ 1190625 h 4191000"/>
                <a:gd name="connsiteX5" fmla="*/ 1676400 w 9153525"/>
                <a:gd name="connsiteY5" fmla="*/ 1162050 h 4191000"/>
                <a:gd name="connsiteX6" fmla="*/ 1495425 w 9153525"/>
                <a:gd name="connsiteY6" fmla="*/ 1123950 h 4191000"/>
                <a:gd name="connsiteX7" fmla="*/ 1362075 w 9153525"/>
                <a:gd name="connsiteY7" fmla="*/ 971550 h 4191000"/>
                <a:gd name="connsiteX8" fmla="*/ 1190625 w 9153525"/>
                <a:gd name="connsiteY8" fmla="*/ 895350 h 4191000"/>
                <a:gd name="connsiteX9" fmla="*/ 666750 w 9153525"/>
                <a:gd name="connsiteY9" fmla="*/ 438150 h 4191000"/>
                <a:gd name="connsiteX10" fmla="*/ 542925 w 9153525"/>
                <a:gd name="connsiteY10" fmla="*/ 381000 h 4191000"/>
                <a:gd name="connsiteX11" fmla="*/ 476250 w 9153525"/>
                <a:gd name="connsiteY11" fmla="*/ 228600 h 4191000"/>
                <a:gd name="connsiteX12" fmla="*/ 228600 w 9153525"/>
                <a:gd name="connsiteY12" fmla="*/ 9525 h 4191000"/>
                <a:gd name="connsiteX13" fmla="*/ 0 w 9153525"/>
                <a:gd name="connsiteY13" fmla="*/ 0 h 4191000"/>
                <a:gd name="connsiteX14" fmla="*/ 12700 w 9153525"/>
                <a:gd name="connsiteY14" fmla="*/ 3832225 h 4191000"/>
                <a:gd name="connsiteX15" fmla="*/ 9153525 w 9153525"/>
                <a:gd name="connsiteY15" fmla="*/ 4191000 h 4191000"/>
                <a:gd name="connsiteX16" fmla="*/ 9153525 w 9153525"/>
                <a:gd name="connsiteY16" fmla="*/ 2886075 h 4191000"/>
                <a:gd name="connsiteX17" fmla="*/ 8848725 w 9153525"/>
                <a:gd name="connsiteY17" fmla="*/ 2790825 h 4191000"/>
                <a:gd name="connsiteX18" fmla="*/ 8686800 w 9153525"/>
                <a:gd name="connsiteY18" fmla="*/ 2638425 h 4191000"/>
                <a:gd name="connsiteX19" fmla="*/ 8591550 w 9153525"/>
                <a:gd name="connsiteY19" fmla="*/ 2371725 h 4191000"/>
                <a:gd name="connsiteX20" fmla="*/ 8420100 w 9153525"/>
                <a:gd name="connsiteY20" fmla="*/ 2343150 h 4191000"/>
                <a:gd name="connsiteX21" fmla="*/ 8448675 w 9153525"/>
                <a:gd name="connsiteY21" fmla="*/ 2724150 h 4191000"/>
                <a:gd name="connsiteX22" fmla="*/ 8258175 w 9153525"/>
                <a:gd name="connsiteY22" fmla="*/ 2695575 h 4191000"/>
                <a:gd name="connsiteX23" fmla="*/ 7886700 w 9153525"/>
                <a:gd name="connsiteY23" fmla="*/ 2705100 h 4191000"/>
                <a:gd name="connsiteX24" fmla="*/ 7810500 w 9153525"/>
                <a:gd name="connsiteY24" fmla="*/ 2752725 h 4191000"/>
                <a:gd name="connsiteX25" fmla="*/ 7781925 w 9153525"/>
                <a:gd name="connsiteY25" fmla="*/ 2867025 h 4191000"/>
                <a:gd name="connsiteX26" fmla="*/ 7296150 w 9153525"/>
                <a:gd name="connsiteY26" fmla="*/ 2886075 h 4191000"/>
                <a:gd name="connsiteX27" fmla="*/ 6664325 w 9153525"/>
                <a:gd name="connsiteY27" fmla="*/ 2889250 h 4191000"/>
                <a:gd name="connsiteX28" fmla="*/ 6591300 w 9153525"/>
                <a:gd name="connsiteY28" fmla="*/ 2343150 h 4191000"/>
                <a:gd name="connsiteX29" fmla="*/ 6448425 w 9153525"/>
                <a:gd name="connsiteY29" fmla="*/ 1466850 h 4191000"/>
                <a:gd name="connsiteX0" fmla="*/ 6448425 w 9153525"/>
                <a:gd name="connsiteY0" fmla="*/ 1466850 h 4605337"/>
                <a:gd name="connsiteX1" fmla="*/ 4981575 w 9153525"/>
                <a:gd name="connsiteY1" fmla="*/ 1400175 h 4605337"/>
                <a:gd name="connsiteX2" fmla="*/ 4305300 w 9153525"/>
                <a:gd name="connsiteY2" fmla="*/ 1314450 h 4605337"/>
                <a:gd name="connsiteX3" fmla="*/ 3086100 w 9153525"/>
                <a:gd name="connsiteY3" fmla="*/ 1266825 h 4605337"/>
                <a:gd name="connsiteX4" fmla="*/ 1895475 w 9153525"/>
                <a:gd name="connsiteY4" fmla="*/ 1190625 h 4605337"/>
                <a:gd name="connsiteX5" fmla="*/ 1676400 w 9153525"/>
                <a:gd name="connsiteY5" fmla="*/ 1162050 h 4605337"/>
                <a:gd name="connsiteX6" fmla="*/ 1495425 w 9153525"/>
                <a:gd name="connsiteY6" fmla="*/ 1123950 h 4605337"/>
                <a:gd name="connsiteX7" fmla="*/ 1362075 w 9153525"/>
                <a:gd name="connsiteY7" fmla="*/ 971550 h 4605337"/>
                <a:gd name="connsiteX8" fmla="*/ 1190625 w 9153525"/>
                <a:gd name="connsiteY8" fmla="*/ 895350 h 4605337"/>
                <a:gd name="connsiteX9" fmla="*/ 666750 w 9153525"/>
                <a:gd name="connsiteY9" fmla="*/ 438150 h 4605337"/>
                <a:gd name="connsiteX10" fmla="*/ 542925 w 9153525"/>
                <a:gd name="connsiteY10" fmla="*/ 381000 h 4605337"/>
                <a:gd name="connsiteX11" fmla="*/ 476250 w 9153525"/>
                <a:gd name="connsiteY11" fmla="*/ 228600 h 4605337"/>
                <a:gd name="connsiteX12" fmla="*/ 228600 w 9153525"/>
                <a:gd name="connsiteY12" fmla="*/ 9525 h 4605337"/>
                <a:gd name="connsiteX13" fmla="*/ 0 w 9153525"/>
                <a:gd name="connsiteY13" fmla="*/ 0 h 4605337"/>
                <a:gd name="connsiteX14" fmla="*/ 12700 w 9153525"/>
                <a:gd name="connsiteY14" fmla="*/ 3832225 h 4605337"/>
                <a:gd name="connsiteX15" fmla="*/ 9144000 w 9153525"/>
                <a:gd name="connsiteY15" fmla="*/ 4605337 h 4605337"/>
                <a:gd name="connsiteX16" fmla="*/ 9153525 w 9153525"/>
                <a:gd name="connsiteY16" fmla="*/ 2886075 h 4605337"/>
                <a:gd name="connsiteX17" fmla="*/ 8848725 w 9153525"/>
                <a:gd name="connsiteY17" fmla="*/ 2790825 h 4605337"/>
                <a:gd name="connsiteX18" fmla="*/ 8686800 w 9153525"/>
                <a:gd name="connsiteY18" fmla="*/ 2638425 h 4605337"/>
                <a:gd name="connsiteX19" fmla="*/ 8591550 w 9153525"/>
                <a:gd name="connsiteY19" fmla="*/ 2371725 h 4605337"/>
                <a:gd name="connsiteX20" fmla="*/ 8420100 w 9153525"/>
                <a:gd name="connsiteY20" fmla="*/ 2343150 h 4605337"/>
                <a:gd name="connsiteX21" fmla="*/ 8448675 w 9153525"/>
                <a:gd name="connsiteY21" fmla="*/ 2724150 h 4605337"/>
                <a:gd name="connsiteX22" fmla="*/ 8258175 w 9153525"/>
                <a:gd name="connsiteY22" fmla="*/ 2695575 h 4605337"/>
                <a:gd name="connsiteX23" fmla="*/ 7886700 w 9153525"/>
                <a:gd name="connsiteY23" fmla="*/ 2705100 h 4605337"/>
                <a:gd name="connsiteX24" fmla="*/ 7810500 w 9153525"/>
                <a:gd name="connsiteY24" fmla="*/ 2752725 h 4605337"/>
                <a:gd name="connsiteX25" fmla="*/ 7781925 w 9153525"/>
                <a:gd name="connsiteY25" fmla="*/ 2867025 h 4605337"/>
                <a:gd name="connsiteX26" fmla="*/ 7296150 w 9153525"/>
                <a:gd name="connsiteY26" fmla="*/ 2886075 h 4605337"/>
                <a:gd name="connsiteX27" fmla="*/ 6664325 w 9153525"/>
                <a:gd name="connsiteY27" fmla="*/ 2889250 h 4605337"/>
                <a:gd name="connsiteX28" fmla="*/ 6591300 w 9153525"/>
                <a:gd name="connsiteY28" fmla="*/ 2343150 h 4605337"/>
                <a:gd name="connsiteX29" fmla="*/ 6448425 w 9153525"/>
                <a:gd name="connsiteY29" fmla="*/ 1466850 h 4605337"/>
                <a:gd name="connsiteX0" fmla="*/ 6448952 w 9154052"/>
                <a:gd name="connsiteY0" fmla="*/ 1466850 h 4605337"/>
                <a:gd name="connsiteX1" fmla="*/ 4982102 w 9154052"/>
                <a:gd name="connsiteY1" fmla="*/ 1400175 h 4605337"/>
                <a:gd name="connsiteX2" fmla="*/ 4305827 w 9154052"/>
                <a:gd name="connsiteY2" fmla="*/ 1314450 h 4605337"/>
                <a:gd name="connsiteX3" fmla="*/ 3086627 w 9154052"/>
                <a:gd name="connsiteY3" fmla="*/ 1266825 h 4605337"/>
                <a:gd name="connsiteX4" fmla="*/ 1896002 w 9154052"/>
                <a:gd name="connsiteY4" fmla="*/ 1190625 h 4605337"/>
                <a:gd name="connsiteX5" fmla="*/ 1676927 w 9154052"/>
                <a:gd name="connsiteY5" fmla="*/ 1162050 h 4605337"/>
                <a:gd name="connsiteX6" fmla="*/ 1495952 w 9154052"/>
                <a:gd name="connsiteY6" fmla="*/ 1123950 h 4605337"/>
                <a:gd name="connsiteX7" fmla="*/ 1362602 w 9154052"/>
                <a:gd name="connsiteY7" fmla="*/ 971550 h 4605337"/>
                <a:gd name="connsiteX8" fmla="*/ 1191152 w 9154052"/>
                <a:gd name="connsiteY8" fmla="*/ 895350 h 4605337"/>
                <a:gd name="connsiteX9" fmla="*/ 667277 w 9154052"/>
                <a:gd name="connsiteY9" fmla="*/ 438150 h 4605337"/>
                <a:gd name="connsiteX10" fmla="*/ 543452 w 9154052"/>
                <a:gd name="connsiteY10" fmla="*/ 381000 h 4605337"/>
                <a:gd name="connsiteX11" fmla="*/ 476777 w 9154052"/>
                <a:gd name="connsiteY11" fmla="*/ 228600 h 4605337"/>
                <a:gd name="connsiteX12" fmla="*/ 229127 w 9154052"/>
                <a:gd name="connsiteY12" fmla="*/ 9525 h 4605337"/>
                <a:gd name="connsiteX13" fmla="*/ 527 w 9154052"/>
                <a:gd name="connsiteY13" fmla="*/ 0 h 4605337"/>
                <a:gd name="connsiteX14" fmla="*/ 1321 w 9154052"/>
                <a:gd name="connsiteY14" fmla="*/ 4598988 h 4605337"/>
                <a:gd name="connsiteX15" fmla="*/ 9144527 w 9154052"/>
                <a:gd name="connsiteY15" fmla="*/ 4605337 h 4605337"/>
                <a:gd name="connsiteX16" fmla="*/ 9154052 w 9154052"/>
                <a:gd name="connsiteY16" fmla="*/ 2886075 h 4605337"/>
                <a:gd name="connsiteX17" fmla="*/ 8849252 w 9154052"/>
                <a:gd name="connsiteY17" fmla="*/ 2790825 h 4605337"/>
                <a:gd name="connsiteX18" fmla="*/ 8687327 w 9154052"/>
                <a:gd name="connsiteY18" fmla="*/ 2638425 h 4605337"/>
                <a:gd name="connsiteX19" fmla="*/ 8592077 w 9154052"/>
                <a:gd name="connsiteY19" fmla="*/ 2371725 h 4605337"/>
                <a:gd name="connsiteX20" fmla="*/ 8420627 w 9154052"/>
                <a:gd name="connsiteY20" fmla="*/ 2343150 h 4605337"/>
                <a:gd name="connsiteX21" fmla="*/ 8449202 w 9154052"/>
                <a:gd name="connsiteY21" fmla="*/ 2724150 h 4605337"/>
                <a:gd name="connsiteX22" fmla="*/ 8258702 w 9154052"/>
                <a:gd name="connsiteY22" fmla="*/ 2695575 h 4605337"/>
                <a:gd name="connsiteX23" fmla="*/ 7887227 w 9154052"/>
                <a:gd name="connsiteY23" fmla="*/ 2705100 h 4605337"/>
                <a:gd name="connsiteX24" fmla="*/ 7811027 w 9154052"/>
                <a:gd name="connsiteY24" fmla="*/ 2752725 h 4605337"/>
                <a:gd name="connsiteX25" fmla="*/ 7782452 w 9154052"/>
                <a:gd name="connsiteY25" fmla="*/ 2867025 h 4605337"/>
                <a:gd name="connsiteX26" fmla="*/ 7296677 w 9154052"/>
                <a:gd name="connsiteY26" fmla="*/ 2886075 h 4605337"/>
                <a:gd name="connsiteX27" fmla="*/ 6664852 w 9154052"/>
                <a:gd name="connsiteY27" fmla="*/ 2889250 h 4605337"/>
                <a:gd name="connsiteX28" fmla="*/ 6591827 w 9154052"/>
                <a:gd name="connsiteY28" fmla="*/ 2343150 h 4605337"/>
                <a:gd name="connsiteX29" fmla="*/ 6448952 w 9154052"/>
                <a:gd name="connsiteY29" fmla="*/ 1466850 h 4605337"/>
                <a:gd name="connsiteX0" fmla="*/ 6448952 w 9144527"/>
                <a:gd name="connsiteY0" fmla="*/ 1466850 h 4605337"/>
                <a:gd name="connsiteX1" fmla="*/ 4982102 w 9144527"/>
                <a:gd name="connsiteY1" fmla="*/ 1400175 h 4605337"/>
                <a:gd name="connsiteX2" fmla="*/ 4305827 w 9144527"/>
                <a:gd name="connsiteY2" fmla="*/ 1314450 h 4605337"/>
                <a:gd name="connsiteX3" fmla="*/ 3086627 w 9144527"/>
                <a:gd name="connsiteY3" fmla="*/ 1266825 h 4605337"/>
                <a:gd name="connsiteX4" fmla="*/ 1896002 w 9144527"/>
                <a:gd name="connsiteY4" fmla="*/ 1190625 h 4605337"/>
                <a:gd name="connsiteX5" fmla="*/ 1676927 w 9144527"/>
                <a:gd name="connsiteY5" fmla="*/ 1162050 h 4605337"/>
                <a:gd name="connsiteX6" fmla="*/ 1495952 w 9144527"/>
                <a:gd name="connsiteY6" fmla="*/ 1123950 h 4605337"/>
                <a:gd name="connsiteX7" fmla="*/ 1362602 w 9144527"/>
                <a:gd name="connsiteY7" fmla="*/ 971550 h 4605337"/>
                <a:gd name="connsiteX8" fmla="*/ 1191152 w 9144527"/>
                <a:gd name="connsiteY8" fmla="*/ 895350 h 4605337"/>
                <a:gd name="connsiteX9" fmla="*/ 667277 w 9144527"/>
                <a:gd name="connsiteY9" fmla="*/ 438150 h 4605337"/>
                <a:gd name="connsiteX10" fmla="*/ 543452 w 9144527"/>
                <a:gd name="connsiteY10" fmla="*/ 381000 h 4605337"/>
                <a:gd name="connsiteX11" fmla="*/ 476777 w 9144527"/>
                <a:gd name="connsiteY11" fmla="*/ 228600 h 4605337"/>
                <a:gd name="connsiteX12" fmla="*/ 229127 w 9144527"/>
                <a:gd name="connsiteY12" fmla="*/ 9525 h 4605337"/>
                <a:gd name="connsiteX13" fmla="*/ 527 w 9144527"/>
                <a:gd name="connsiteY13" fmla="*/ 0 h 4605337"/>
                <a:gd name="connsiteX14" fmla="*/ 1321 w 9144527"/>
                <a:gd name="connsiteY14" fmla="*/ 4598988 h 4605337"/>
                <a:gd name="connsiteX15" fmla="*/ 9144527 w 9144527"/>
                <a:gd name="connsiteY15" fmla="*/ 4605337 h 4605337"/>
                <a:gd name="connsiteX16" fmla="*/ 9139764 w 9144527"/>
                <a:gd name="connsiteY16" fmla="*/ 2881313 h 4605337"/>
                <a:gd name="connsiteX17" fmla="*/ 8849252 w 9144527"/>
                <a:gd name="connsiteY17" fmla="*/ 2790825 h 4605337"/>
                <a:gd name="connsiteX18" fmla="*/ 8687327 w 9144527"/>
                <a:gd name="connsiteY18" fmla="*/ 2638425 h 4605337"/>
                <a:gd name="connsiteX19" fmla="*/ 8592077 w 9144527"/>
                <a:gd name="connsiteY19" fmla="*/ 2371725 h 4605337"/>
                <a:gd name="connsiteX20" fmla="*/ 8420627 w 9144527"/>
                <a:gd name="connsiteY20" fmla="*/ 2343150 h 4605337"/>
                <a:gd name="connsiteX21" fmla="*/ 8449202 w 9144527"/>
                <a:gd name="connsiteY21" fmla="*/ 2724150 h 4605337"/>
                <a:gd name="connsiteX22" fmla="*/ 8258702 w 9144527"/>
                <a:gd name="connsiteY22" fmla="*/ 2695575 h 4605337"/>
                <a:gd name="connsiteX23" fmla="*/ 7887227 w 9144527"/>
                <a:gd name="connsiteY23" fmla="*/ 2705100 h 4605337"/>
                <a:gd name="connsiteX24" fmla="*/ 7811027 w 9144527"/>
                <a:gd name="connsiteY24" fmla="*/ 2752725 h 4605337"/>
                <a:gd name="connsiteX25" fmla="*/ 7782452 w 9144527"/>
                <a:gd name="connsiteY25" fmla="*/ 2867025 h 4605337"/>
                <a:gd name="connsiteX26" fmla="*/ 7296677 w 9144527"/>
                <a:gd name="connsiteY26" fmla="*/ 2886075 h 4605337"/>
                <a:gd name="connsiteX27" fmla="*/ 6664852 w 9144527"/>
                <a:gd name="connsiteY27" fmla="*/ 2889250 h 4605337"/>
                <a:gd name="connsiteX28" fmla="*/ 6591827 w 9144527"/>
                <a:gd name="connsiteY28" fmla="*/ 2343150 h 4605337"/>
                <a:gd name="connsiteX29" fmla="*/ 6448952 w 9144527"/>
                <a:gd name="connsiteY29" fmla="*/ 1466850 h 4605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4527" h="4605337">
                  <a:moveTo>
                    <a:pt x="6448952" y="1466850"/>
                  </a:moveTo>
                  <a:lnTo>
                    <a:pt x="4982102" y="1400175"/>
                  </a:lnTo>
                  <a:lnTo>
                    <a:pt x="4305827" y="1314450"/>
                  </a:lnTo>
                  <a:lnTo>
                    <a:pt x="3086627" y="1266825"/>
                  </a:lnTo>
                  <a:lnTo>
                    <a:pt x="1896002" y="1190625"/>
                  </a:lnTo>
                  <a:lnTo>
                    <a:pt x="1676927" y="1162050"/>
                  </a:lnTo>
                  <a:lnTo>
                    <a:pt x="1495952" y="1123950"/>
                  </a:lnTo>
                  <a:lnTo>
                    <a:pt x="1362602" y="971550"/>
                  </a:lnTo>
                  <a:lnTo>
                    <a:pt x="1191152" y="895350"/>
                  </a:lnTo>
                  <a:lnTo>
                    <a:pt x="667277" y="438150"/>
                  </a:lnTo>
                  <a:lnTo>
                    <a:pt x="543452" y="381000"/>
                  </a:lnTo>
                  <a:lnTo>
                    <a:pt x="476777" y="228600"/>
                  </a:lnTo>
                  <a:lnTo>
                    <a:pt x="229127" y="9525"/>
                  </a:lnTo>
                  <a:lnTo>
                    <a:pt x="527" y="0"/>
                  </a:lnTo>
                  <a:cubicBezTo>
                    <a:pt x="4760" y="1277408"/>
                    <a:pt x="-2912" y="3321580"/>
                    <a:pt x="1321" y="4598988"/>
                  </a:cubicBezTo>
                  <a:lnTo>
                    <a:pt x="9144527" y="4605337"/>
                  </a:lnTo>
                  <a:cubicBezTo>
                    <a:pt x="9142939" y="4030662"/>
                    <a:pt x="9141352" y="3455988"/>
                    <a:pt x="9139764" y="2881313"/>
                  </a:cubicBezTo>
                  <a:lnTo>
                    <a:pt x="8849252" y="2790825"/>
                  </a:lnTo>
                  <a:lnTo>
                    <a:pt x="8687327" y="2638425"/>
                  </a:lnTo>
                  <a:lnTo>
                    <a:pt x="8592077" y="2371725"/>
                  </a:lnTo>
                  <a:lnTo>
                    <a:pt x="8420627" y="2343150"/>
                  </a:lnTo>
                  <a:lnTo>
                    <a:pt x="8449202" y="2724150"/>
                  </a:lnTo>
                  <a:lnTo>
                    <a:pt x="8258702" y="2695575"/>
                  </a:lnTo>
                  <a:lnTo>
                    <a:pt x="7887227" y="2705100"/>
                  </a:lnTo>
                  <a:cubicBezTo>
                    <a:pt x="7852302" y="2716212"/>
                    <a:pt x="7829284" y="2727325"/>
                    <a:pt x="7811027" y="2752725"/>
                  </a:cubicBezTo>
                  <a:cubicBezTo>
                    <a:pt x="7801502" y="2790825"/>
                    <a:pt x="7803884" y="2859882"/>
                    <a:pt x="7782452" y="2867025"/>
                  </a:cubicBezTo>
                  <a:lnTo>
                    <a:pt x="7296677" y="2886075"/>
                  </a:lnTo>
                  <a:cubicBezTo>
                    <a:pt x="7241115" y="2883694"/>
                    <a:pt x="6683108" y="2927350"/>
                    <a:pt x="6664852" y="2889250"/>
                  </a:cubicBezTo>
                  <a:cubicBezTo>
                    <a:pt x="6607702" y="2792413"/>
                    <a:pt x="6627810" y="2580217"/>
                    <a:pt x="6591827" y="2343150"/>
                  </a:cubicBezTo>
                  <a:cubicBezTo>
                    <a:pt x="6544202" y="2051050"/>
                    <a:pt x="6510865" y="1523206"/>
                    <a:pt x="6448952" y="1466850"/>
                  </a:cubicBezTo>
                  <a:close/>
                </a:path>
              </a:pathLst>
            </a:custGeom>
            <a:solidFill>
              <a:srgbClr val="49452A">
                <a:alpha val="50000"/>
              </a:srgbClr>
            </a:solidFill>
            <a:ln w="12700" cap="flat" cmpd="sng" algn="ctr">
              <a:solidFill>
                <a:srgbClr val="01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75" name="Freeform 174"/>
            <p:cNvSpPr/>
            <p:nvPr/>
          </p:nvSpPr>
          <p:spPr>
            <a:xfrm>
              <a:off x="7891463" y="4319588"/>
              <a:ext cx="445294" cy="576262"/>
            </a:xfrm>
            <a:custGeom>
              <a:avLst/>
              <a:gdLst>
                <a:gd name="connsiteX0" fmla="*/ 0 w 447675"/>
                <a:gd name="connsiteY0" fmla="*/ 557212 h 576262"/>
                <a:gd name="connsiteX1" fmla="*/ 123825 w 447675"/>
                <a:gd name="connsiteY1" fmla="*/ 571500 h 576262"/>
                <a:gd name="connsiteX2" fmla="*/ 138112 w 447675"/>
                <a:gd name="connsiteY2" fmla="*/ 561975 h 576262"/>
                <a:gd name="connsiteX3" fmla="*/ 204787 w 447675"/>
                <a:gd name="connsiteY3" fmla="*/ 576262 h 576262"/>
                <a:gd name="connsiteX4" fmla="*/ 271462 w 447675"/>
                <a:gd name="connsiteY4" fmla="*/ 500062 h 576262"/>
                <a:gd name="connsiteX5" fmla="*/ 442912 w 447675"/>
                <a:gd name="connsiteY5" fmla="*/ 500062 h 576262"/>
                <a:gd name="connsiteX6" fmla="*/ 447675 w 447675"/>
                <a:gd name="connsiteY6" fmla="*/ 233362 h 576262"/>
                <a:gd name="connsiteX7" fmla="*/ 314325 w 447675"/>
                <a:gd name="connsiteY7" fmla="*/ 157162 h 576262"/>
                <a:gd name="connsiteX8" fmla="*/ 171450 w 447675"/>
                <a:gd name="connsiteY8" fmla="*/ 109537 h 576262"/>
                <a:gd name="connsiteX9" fmla="*/ 171450 w 447675"/>
                <a:gd name="connsiteY9" fmla="*/ 23812 h 576262"/>
                <a:gd name="connsiteX10" fmla="*/ 95250 w 447675"/>
                <a:gd name="connsiteY10" fmla="*/ 0 h 576262"/>
                <a:gd name="connsiteX11" fmla="*/ 42862 w 447675"/>
                <a:gd name="connsiteY11" fmla="*/ 352425 h 576262"/>
                <a:gd name="connsiteX12" fmla="*/ 0 w 447675"/>
                <a:gd name="connsiteY12" fmla="*/ 557212 h 576262"/>
                <a:gd name="connsiteX0" fmla="*/ 0 w 447675"/>
                <a:gd name="connsiteY0" fmla="*/ 557212 h 576262"/>
                <a:gd name="connsiteX1" fmla="*/ 123825 w 447675"/>
                <a:gd name="connsiteY1" fmla="*/ 571500 h 576262"/>
                <a:gd name="connsiteX2" fmla="*/ 138112 w 447675"/>
                <a:gd name="connsiteY2" fmla="*/ 561975 h 576262"/>
                <a:gd name="connsiteX3" fmla="*/ 204787 w 447675"/>
                <a:gd name="connsiteY3" fmla="*/ 576262 h 576262"/>
                <a:gd name="connsiteX4" fmla="*/ 271462 w 447675"/>
                <a:gd name="connsiteY4" fmla="*/ 500062 h 576262"/>
                <a:gd name="connsiteX5" fmla="*/ 442912 w 447675"/>
                <a:gd name="connsiteY5" fmla="*/ 500062 h 576262"/>
                <a:gd name="connsiteX6" fmla="*/ 447675 w 447675"/>
                <a:gd name="connsiteY6" fmla="*/ 233362 h 576262"/>
                <a:gd name="connsiteX7" fmla="*/ 338137 w 447675"/>
                <a:gd name="connsiteY7" fmla="*/ 147637 h 576262"/>
                <a:gd name="connsiteX8" fmla="*/ 171450 w 447675"/>
                <a:gd name="connsiteY8" fmla="*/ 109537 h 576262"/>
                <a:gd name="connsiteX9" fmla="*/ 171450 w 447675"/>
                <a:gd name="connsiteY9" fmla="*/ 23812 h 576262"/>
                <a:gd name="connsiteX10" fmla="*/ 95250 w 447675"/>
                <a:gd name="connsiteY10" fmla="*/ 0 h 576262"/>
                <a:gd name="connsiteX11" fmla="*/ 42862 w 447675"/>
                <a:gd name="connsiteY11" fmla="*/ 352425 h 576262"/>
                <a:gd name="connsiteX12" fmla="*/ 0 w 447675"/>
                <a:gd name="connsiteY12" fmla="*/ 557212 h 576262"/>
                <a:gd name="connsiteX0" fmla="*/ 0 w 445294"/>
                <a:gd name="connsiteY0" fmla="*/ 557212 h 576262"/>
                <a:gd name="connsiteX1" fmla="*/ 123825 w 445294"/>
                <a:gd name="connsiteY1" fmla="*/ 571500 h 576262"/>
                <a:gd name="connsiteX2" fmla="*/ 138112 w 445294"/>
                <a:gd name="connsiteY2" fmla="*/ 561975 h 576262"/>
                <a:gd name="connsiteX3" fmla="*/ 204787 w 445294"/>
                <a:gd name="connsiteY3" fmla="*/ 576262 h 576262"/>
                <a:gd name="connsiteX4" fmla="*/ 271462 w 445294"/>
                <a:gd name="connsiteY4" fmla="*/ 500062 h 576262"/>
                <a:gd name="connsiteX5" fmla="*/ 442912 w 445294"/>
                <a:gd name="connsiteY5" fmla="*/ 500062 h 576262"/>
                <a:gd name="connsiteX6" fmla="*/ 445294 w 445294"/>
                <a:gd name="connsiteY6" fmla="*/ 195262 h 576262"/>
                <a:gd name="connsiteX7" fmla="*/ 338137 w 445294"/>
                <a:gd name="connsiteY7" fmla="*/ 147637 h 576262"/>
                <a:gd name="connsiteX8" fmla="*/ 171450 w 445294"/>
                <a:gd name="connsiteY8" fmla="*/ 109537 h 576262"/>
                <a:gd name="connsiteX9" fmla="*/ 171450 w 445294"/>
                <a:gd name="connsiteY9" fmla="*/ 23812 h 576262"/>
                <a:gd name="connsiteX10" fmla="*/ 95250 w 445294"/>
                <a:gd name="connsiteY10" fmla="*/ 0 h 576262"/>
                <a:gd name="connsiteX11" fmla="*/ 42862 w 445294"/>
                <a:gd name="connsiteY11" fmla="*/ 352425 h 576262"/>
                <a:gd name="connsiteX12" fmla="*/ 0 w 445294"/>
                <a:gd name="connsiteY12" fmla="*/ 557212 h 576262"/>
                <a:gd name="connsiteX0" fmla="*/ 0 w 445294"/>
                <a:gd name="connsiteY0" fmla="*/ 557212 h 576262"/>
                <a:gd name="connsiteX1" fmla="*/ 123825 w 445294"/>
                <a:gd name="connsiteY1" fmla="*/ 571500 h 576262"/>
                <a:gd name="connsiteX2" fmla="*/ 138112 w 445294"/>
                <a:gd name="connsiteY2" fmla="*/ 561975 h 576262"/>
                <a:gd name="connsiteX3" fmla="*/ 204787 w 445294"/>
                <a:gd name="connsiteY3" fmla="*/ 576262 h 576262"/>
                <a:gd name="connsiteX4" fmla="*/ 271462 w 445294"/>
                <a:gd name="connsiteY4" fmla="*/ 500062 h 576262"/>
                <a:gd name="connsiteX5" fmla="*/ 442912 w 445294"/>
                <a:gd name="connsiteY5" fmla="*/ 500062 h 576262"/>
                <a:gd name="connsiteX6" fmla="*/ 445294 w 445294"/>
                <a:gd name="connsiteY6" fmla="*/ 195262 h 576262"/>
                <a:gd name="connsiteX7" fmla="*/ 338137 w 445294"/>
                <a:gd name="connsiteY7" fmla="*/ 147637 h 576262"/>
                <a:gd name="connsiteX8" fmla="*/ 171450 w 445294"/>
                <a:gd name="connsiteY8" fmla="*/ 109537 h 576262"/>
                <a:gd name="connsiteX9" fmla="*/ 178594 w 445294"/>
                <a:gd name="connsiteY9" fmla="*/ 19049 h 576262"/>
                <a:gd name="connsiteX10" fmla="*/ 95250 w 445294"/>
                <a:gd name="connsiteY10" fmla="*/ 0 h 576262"/>
                <a:gd name="connsiteX11" fmla="*/ 42862 w 445294"/>
                <a:gd name="connsiteY11" fmla="*/ 352425 h 576262"/>
                <a:gd name="connsiteX12" fmla="*/ 0 w 445294"/>
                <a:gd name="connsiteY12" fmla="*/ 557212 h 576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5294" h="576262">
                  <a:moveTo>
                    <a:pt x="0" y="557212"/>
                  </a:moveTo>
                  <a:lnTo>
                    <a:pt x="123825" y="571500"/>
                  </a:lnTo>
                  <a:lnTo>
                    <a:pt x="138112" y="561975"/>
                  </a:lnTo>
                  <a:lnTo>
                    <a:pt x="204787" y="576262"/>
                  </a:lnTo>
                  <a:lnTo>
                    <a:pt x="271462" y="500062"/>
                  </a:lnTo>
                  <a:lnTo>
                    <a:pt x="442912" y="500062"/>
                  </a:lnTo>
                  <a:cubicBezTo>
                    <a:pt x="444500" y="411162"/>
                    <a:pt x="443706" y="284162"/>
                    <a:pt x="445294" y="195262"/>
                  </a:cubicBezTo>
                  <a:lnTo>
                    <a:pt x="338137" y="147637"/>
                  </a:lnTo>
                  <a:lnTo>
                    <a:pt x="171450" y="109537"/>
                  </a:lnTo>
                  <a:lnTo>
                    <a:pt x="178594" y="19049"/>
                  </a:lnTo>
                  <a:lnTo>
                    <a:pt x="95250" y="0"/>
                  </a:lnTo>
                  <a:lnTo>
                    <a:pt x="42862" y="352425"/>
                  </a:lnTo>
                  <a:lnTo>
                    <a:pt x="0" y="557212"/>
                  </a:lnTo>
                  <a:close/>
                </a:path>
              </a:pathLst>
            </a:custGeom>
            <a:solidFill>
              <a:srgbClr val="49452A">
                <a:alpha val="50000"/>
              </a:srgbClr>
            </a:solidFill>
            <a:ln w="12700" cap="flat" cmpd="sng" algn="ctr">
              <a:solidFill>
                <a:srgbClr val="01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76" name="Freeform 175"/>
            <p:cNvSpPr/>
            <p:nvPr/>
          </p:nvSpPr>
          <p:spPr>
            <a:xfrm>
              <a:off x="1938338" y="3457575"/>
              <a:ext cx="3043237" cy="538163"/>
            </a:xfrm>
            <a:custGeom>
              <a:avLst/>
              <a:gdLst>
                <a:gd name="connsiteX0" fmla="*/ 0 w 3043237"/>
                <a:gd name="connsiteY0" fmla="*/ 0 h 538163"/>
                <a:gd name="connsiteX1" fmla="*/ 276225 w 3043237"/>
                <a:gd name="connsiteY1" fmla="*/ 71438 h 538163"/>
                <a:gd name="connsiteX2" fmla="*/ 1195387 w 3043237"/>
                <a:gd name="connsiteY2" fmla="*/ 204788 h 538163"/>
                <a:gd name="connsiteX3" fmla="*/ 2085975 w 3043237"/>
                <a:gd name="connsiteY3" fmla="*/ 333375 h 538163"/>
                <a:gd name="connsiteX4" fmla="*/ 2462212 w 3043237"/>
                <a:gd name="connsiteY4" fmla="*/ 442913 h 538163"/>
                <a:gd name="connsiteX5" fmla="*/ 2695575 w 3043237"/>
                <a:gd name="connsiteY5" fmla="*/ 523875 h 538163"/>
                <a:gd name="connsiteX6" fmla="*/ 2867025 w 3043237"/>
                <a:gd name="connsiteY6" fmla="*/ 538163 h 538163"/>
                <a:gd name="connsiteX7" fmla="*/ 2986087 w 3043237"/>
                <a:gd name="connsiteY7" fmla="*/ 500063 h 538163"/>
                <a:gd name="connsiteX8" fmla="*/ 3043237 w 3043237"/>
                <a:gd name="connsiteY8" fmla="*/ 200025 h 538163"/>
                <a:gd name="connsiteX9" fmla="*/ 2371725 w 3043237"/>
                <a:gd name="connsiteY9" fmla="*/ 119063 h 538163"/>
                <a:gd name="connsiteX10" fmla="*/ 1066800 w 3043237"/>
                <a:gd name="connsiteY10" fmla="*/ 57150 h 538163"/>
                <a:gd name="connsiteX11" fmla="*/ 0 w 3043237"/>
                <a:gd name="connsiteY11" fmla="*/ 0 h 538163"/>
                <a:gd name="connsiteX0" fmla="*/ 0 w 3043237"/>
                <a:gd name="connsiteY0" fmla="*/ 0 h 538163"/>
                <a:gd name="connsiteX1" fmla="*/ 276225 w 3043237"/>
                <a:gd name="connsiteY1" fmla="*/ 71438 h 538163"/>
                <a:gd name="connsiteX2" fmla="*/ 1195387 w 3043237"/>
                <a:gd name="connsiteY2" fmla="*/ 204788 h 538163"/>
                <a:gd name="connsiteX3" fmla="*/ 2085975 w 3043237"/>
                <a:gd name="connsiteY3" fmla="*/ 333375 h 538163"/>
                <a:gd name="connsiteX4" fmla="*/ 2462212 w 3043237"/>
                <a:gd name="connsiteY4" fmla="*/ 442913 h 538163"/>
                <a:gd name="connsiteX5" fmla="*/ 2695575 w 3043237"/>
                <a:gd name="connsiteY5" fmla="*/ 523875 h 538163"/>
                <a:gd name="connsiteX6" fmla="*/ 2867025 w 3043237"/>
                <a:gd name="connsiteY6" fmla="*/ 538163 h 538163"/>
                <a:gd name="connsiteX7" fmla="*/ 2986087 w 3043237"/>
                <a:gd name="connsiteY7" fmla="*/ 500063 h 538163"/>
                <a:gd name="connsiteX8" fmla="*/ 3043237 w 3043237"/>
                <a:gd name="connsiteY8" fmla="*/ 200025 h 538163"/>
                <a:gd name="connsiteX9" fmla="*/ 2350293 w 3043237"/>
                <a:gd name="connsiteY9" fmla="*/ 116682 h 538163"/>
                <a:gd name="connsiteX10" fmla="*/ 1066800 w 3043237"/>
                <a:gd name="connsiteY10" fmla="*/ 57150 h 538163"/>
                <a:gd name="connsiteX11" fmla="*/ 0 w 3043237"/>
                <a:gd name="connsiteY11" fmla="*/ 0 h 538163"/>
                <a:gd name="connsiteX0" fmla="*/ 0 w 3043237"/>
                <a:gd name="connsiteY0" fmla="*/ 0 h 538163"/>
                <a:gd name="connsiteX1" fmla="*/ 276225 w 3043237"/>
                <a:gd name="connsiteY1" fmla="*/ 71438 h 538163"/>
                <a:gd name="connsiteX2" fmla="*/ 1195387 w 3043237"/>
                <a:gd name="connsiteY2" fmla="*/ 204788 h 538163"/>
                <a:gd name="connsiteX3" fmla="*/ 2085975 w 3043237"/>
                <a:gd name="connsiteY3" fmla="*/ 333375 h 538163"/>
                <a:gd name="connsiteX4" fmla="*/ 2462212 w 3043237"/>
                <a:gd name="connsiteY4" fmla="*/ 442913 h 538163"/>
                <a:gd name="connsiteX5" fmla="*/ 2695575 w 3043237"/>
                <a:gd name="connsiteY5" fmla="*/ 523875 h 538163"/>
                <a:gd name="connsiteX6" fmla="*/ 2867025 w 3043237"/>
                <a:gd name="connsiteY6" fmla="*/ 538163 h 538163"/>
                <a:gd name="connsiteX7" fmla="*/ 2986087 w 3043237"/>
                <a:gd name="connsiteY7" fmla="*/ 500063 h 538163"/>
                <a:gd name="connsiteX8" fmla="*/ 3043237 w 3043237"/>
                <a:gd name="connsiteY8" fmla="*/ 200025 h 538163"/>
                <a:gd name="connsiteX9" fmla="*/ 2371724 w 3043237"/>
                <a:gd name="connsiteY9" fmla="*/ 111920 h 538163"/>
                <a:gd name="connsiteX10" fmla="*/ 1066800 w 3043237"/>
                <a:gd name="connsiteY10" fmla="*/ 57150 h 538163"/>
                <a:gd name="connsiteX11" fmla="*/ 0 w 3043237"/>
                <a:gd name="connsiteY11" fmla="*/ 0 h 538163"/>
                <a:gd name="connsiteX0" fmla="*/ 0 w 3043237"/>
                <a:gd name="connsiteY0" fmla="*/ 0 h 538163"/>
                <a:gd name="connsiteX1" fmla="*/ 276225 w 3043237"/>
                <a:gd name="connsiteY1" fmla="*/ 71438 h 538163"/>
                <a:gd name="connsiteX2" fmla="*/ 1195387 w 3043237"/>
                <a:gd name="connsiteY2" fmla="*/ 204788 h 538163"/>
                <a:gd name="connsiteX3" fmla="*/ 2085975 w 3043237"/>
                <a:gd name="connsiteY3" fmla="*/ 333375 h 538163"/>
                <a:gd name="connsiteX4" fmla="*/ 2462212 w 3043237"/>
                <a:gd name="connsiteY4" fmla="*/ 442913 h 538163"/>
                <a:gd name="connsiteX5" fmla="*/ 2695575 w 3043237"/>
                <a:gd name="connsiteY5" fmla="*/ 523875 h 538163"/>
                <a:gd name="connsiteX6" fmla="*/ 2867025 w 3043237"/>
                <a:gd name="connsiteY6" fmla="*/ 538163 h 538163"/>
                <a:gd name="connsiteX7" fmla="*/ 2986087 w 3043237"/>
                <a:gd name="connsiteY7" fmla="*/ 500063 h 538163"/>
                <a:gd name="connsiteX8" fmla="*/ 3043237 w 3043237"/>
                <a:gd name="connsiteY8" fmla="*/ 200025 h 538163"/>
                <a:gd name="connsiteX9" fmla="*/ 2371724 w 3043237"/>
                <a:gd name="connsiteY9" fmla="*/ 111920 h 538163"/>
                <a:gd name="connsiteX10" fmla="*/ 1102519 w 3043237"/>
                <a:gd name="connsiteY10" fmla="*/ 66675 h 538163"/>
                <a:gd name="connsiteX11" fmla="*/ 0 w 3043237"/>
                <a:gd name="connsiteY11" fmla="*/ 0 h 538163"/>
                <a:gd name="connsiteX0" fmla="*/ 0 w 3043237"/>
                <a:gd name="connsiteY0" fmla="*/ 0 h 538163"/>
                <a:gd name="connsiteX1" fmla="*/ 276225 w 3043237"/>
                <a:gd name="connsiteY1" fmla="*/ 71438 h 538163"/>
                <a:gd name="connsiteX2" fmla="*/ 1195387 w 3043237"/>
                <a:gd name="connsiteY2" fmla="*/ 204788 h 538163"/>
                <a:gd name="connsiteX3" fmla="*/ 2085975 w 3043237"/>
                <a:gd name="connsiteY3" fmla="*/ 333375 h 538163"/>
                <a:gd name="connsiteX4" fmla="*/ 2462212 w 3043237"/>
                <a:gd name="connsiteY4" fmla="*/ 442913 h 538163"/>
                <a:gd name="connsiteX5" fmla="*/ 2695575 w 3043237"/>
                <a:gd name="connsiteY5" fmla="*/ 523875 h 538163"/>
                <a:gd name="connsiteX6" fmla="*/ 2867025 w 3043237"/>
                <a:gd name="connsiteY6" fmla="*/ 538163 h 538163"/>
                <a:gd name="connsiteX7" fmla="*/ 2986087 w 3043237"/>
                <a:gd name="connsiteY7" fmla="*/ 500063 h 538163"/>
                <a:gd name="connsiteX8" fmla="*/ 3043237 w 3043237"/>
                <a:gd name="connsiteY8" fmla="*/ 200025 h 538163"/>
                <a:gd name="connsiteX9" fmla="*/ 2362199 w 3043237"/>
                <a:gd name="connsiteY9" fmla="*/ 119064 h 538163"/>
                <a:gd name="connsiteX10" fmla="*/ 1102519 w 3043237"/>
                <a:gd name="connsiteY10" fmla="*/ 66675 h 538163"/>
                <a:gd name="connsiteX11" fmla="*/ 0 w 3043237"/>
                <a:gd name="connsiteY11" fmla="*/ 0 h 53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43237" h="538163">
                  <a:moveTo>
                    <a:pt x="0" y="0"/>
                  </a:moveTo>
                  <a:lnTo>
                    <a:pt x="276225" y="71438"/>
                  </a:lnTo>
                  <a:lnTo>
                    <a:pt x="1195387" y="204788"/>
                  </a:lnTo>
                  <a:lnTo>
                    <a:pt x="2085975" y="333375"/>
                  </a:lnTo>
                  <a:lnTo>
                    <a:pt x="2462212" y="442913"/>
                  </a:lnTo>
                  <a:lnTo>
                    <a:pt x="2695575" y="523875"/>
                  </a:lnTo>
                  <a:lnTo>
                    <a:pt x="2867025" y="538163"/>
                  </a:lnTo>
                  <a:lnTo>
                    <a:pt x="2986087" y="500063"/>
                  </a:lnTo>
                  <a:lnTo>
                    <a:pt x="3043237" y="200025"/>
                  </a:lnTo>
                  <a:lnTo>
                    <a:pt x="2362199" y="119064"/>
                  </a:lnTo>
                  <a:lnTo>
                    <a:pt x="1102519" y="66675"/>
                  </a:lnTo>
                  <a:lnTo>
                    <a:pt x="0" y="0"/>
                  </a:lnTo>
                  <a:close/>
                </a:path>
              </a:pathLst>
            </a:custGeom>
            <a:solidFill>
              <a:sysClr val="window" lastClr="FFFFFF">
                <a:alpha val="23000"/>
              </a:sysClr>
            </a:solidFill>
            <a:ln w="12700" cap="flat" cmpd="sng" algn="ctr">
              <a:solidFill>
                <a:srgbClr val="010000"/>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77" name="Freeform 176"/>
            <p:cNvSpPr/>
            <p:nvPr/>
          </p:nvSpPr>
          <p:spPr>
            <a:xfrm>
              <a:off x="4591050" y="3762375"/>
              <a:ext cx="314325" cy="1671638"/>
            </a:xfrm>
            <a:custGeom>
              <a:avLst/>
              <a:gdLst>
                <a:gd name="connsiteX0" fmla="*/ 223838 w 314325"/>
                <a:gd name="connsiteY0" fmla="*/ 19050 h 1671638"/>
                <a:gd name="connsiteX1" fmla="*/ 38100 w 314325"/>
                <a:gd name="connsiteY1" fmla="*/ 0 h 1671638"/>
                <a:gd name="connsiteX2" fmla="*/ 0 w 314325"/>
                <a:gd name="connsiteY2" fmla="*/ 171450 h 1671638"/>
                <a:gd name="connsiteX3" fmla="*/ 52388 w 314325"/>
                <a:gd name="connsiteY3" fmla="*/ 195263 h 1671638"/>
                <a:gd name="connsiteX4" fmla="*/ 47625 w 314325"/>
                <a:gd name="connsiteY4" fmla="*/ 361950 h 1671638"/>
                <a:gd name="connsiteX5" fmla="*/ 47625 w 314325"/>
                <a:gd name="connsiteY5" fmla="*/ 533400 h 1671638"/>
                <a:gd name="connsiteX6" fmla="*/ 66675 w 314325"/>
                <a:gd name="connsiteY6" fmla="*/ 590550 h 1671638"/>
                <a:gd name="connsiteX7" fmla="*/ 104775 w 314325"/>
                <a:gd name="connsiteY7" fmla="*/ 752475 h 1671638"/>
                <a:gd name="connsiteX8" fmla="*/ 123825 w 314325"/>
                <a:gd name="connsiteY8" fmla="*/ 809625 h 1671638"/>
                <a:gd name="connsiteX9" fmla="*/ 128588 w 314325"/>
                <a:gd name="connsiteY9" fmla="*/ 833438 h 1671638"/>
                <a:gd name="connsiteX10" fmla="*/ 128588 w 314325"/>
                <a:gd name="connsiteY10" fmla="*/ 862013 h 1671638"/>
                <a:gd name="connsiteX11" fmla="*/ 114300 w 314325"/>
                <a:gd name="connsiteY11" fmla="*/ 923925 h 1671638"/>
                <a:gd name="connsiteX12" fmla="*/ 114300 w 314325"/>
                <a:gd name="connsiteY12" fmla="*/ 1128713 h 1671638"/>
                <a:gd name="connsiteX13" fmla="*/ 95250 w 314325"/>
                <a:gd name="connsiteY13" fmla="*/ 1147763 h 1671638"/>
                <a:gd name="connsiteX14" fmla="*/ 100013 w 314325"/>
                <a:gd name="connsiteY14" fmla="*/ 1219200 h 1671638"/>
                <a:gd name="connsiteX15" fmla="*/ 114300 w 314325"/>
                <a:gd name="connsiteY15" fmla="*/ 1262063 h 1671638"/>
                <a:gd name="connsiteX16" fmla="*/ 128588 w 314325"/>
                <a:gd name="connsiteY16" fmla="*/ 1314450 h 1671638"/>
                <a:gd name="connsiteX17" fmla="*/ 138113 w 314325"/>
                <a:gd name="connsiteY17" fmla="*/ 1328738 h 1671638"/>
                <a:gd name="connsiteX18" fmla="*/ 147638 w 314325"/>
                <a:gd name="connsiteY18" fmla="*/ 1366838 h 1671638"/>
                <a:gd name="connsiteX19" fmla="*/ 157163 w 314325"/>
                <a:gd name="connsiteY19" fmla="*/ 1423988 h 1671638"/>
                <a:gd name="connsiteX20" fmla="*/ 161925 w 314325"/>
                <a:gd name="connsiteY20" fmla="*/ 1438275 h 1671638"/>
                <a:gd name="connsiteX21" fmla="*/ 176213 w 314325"/>
                <a:gd name="connsiteY21" fmla="*/ 1485900 h 1671638"/>
                <a:gd name="connsiteX22" fmla="*/ 185738 w 314325"/>
                <a:gd name="connsiteY22" fmla="*/ 1500188 h 1671638"/>
                <a:gd name="connsiteX23" fmla="*/ 204788 w 314325"/>
                <a:gd name="connsiteY23" fmla="*/ 1557338 h 1671638"/>
                <a:gd name="connsiteX24" fmla="*/ 214313 w 314325"/>
                <a:gd name="connsiteY24" fmla="*/ 1585913 h 1671638"/>
                <a:gd name="connsiteX25" fmla="*/ 233363 w 314325"/>
                <a:gd name="connsiteY25" fmla="*/ 1614488 h 1671638"/>
                <a:gd name="connsiteX26" fmla="*/ 252413 w 314325"/>
                <a:gd name="connsiteY26" fmla="*/ 1643063 h 1671638"/>
                <a:gd name="connsiteX27" fmla="*/ 261938 w 314325"/>
                <a:gd name="connsiteY27" fmla="*/ 1657350 h 1671638"/>
                <a:gd name="connsiteX28" fmla="*/ 276225 w 314325"/>
                <a:gd name="connsiteY28" fmla="*/ 1671638 h 1671638"/>
                <a:gd name="connsiteX29" fmla="*/ 314325 w 314325"/>
                <a:gd name="connsiteY29" fmla="*/ 1657350 h 1671638"/>
                <a:gd name="connsiteX30" fmla="*/ 285750 w 314325"/>
                <a:gd name="connsiteY30" fmla="*/ 1624013 h 1671638"/>
                <a:gd name="connsiteX31" fmla="*/ 271463 w 314325"/>
                <a:gd name="connsiteY31" fmla="*/ 1609725 h 1671638"/>
                <a:gd name="connsiteX32" fmla="*/ 266700 w 314325"/>
                <a:gd name="connsiteY32" fmla="*/ 1595438 h 1671638"/>
                <a:gd name="connsiteX33" fmla="*/ 280988 w 314325"/>
                <a:gd name="connsiteY33" fmla="*/ 1500188 h 1671638"/>
                <a:gd name="connsiteX34" fmla="*/ 285750 w 314325"/>
                <a:gd name="connsiteY34" fmla="*/ 1471613 h 1671638"/>
                <a:gd name="connsiteX35" fmla="*/ 290513 w 314325"/>
                <a:gd name="connsiteY35" fmla="*/ 1457325 h 1671638"/>
                <a:gd name="connsiteX36" fmla="*/ 295275 w 314325"/>
                <a:gd name="connsiteY36" fmla="*/ 1433513 h 1671638"/>
                <a:gd name="connsiteX37" fmla="*/ 300038 w 314325"/>
                <a:gd name="connsiteY37" fmla="*/ 1414463 h 1671638"/>
                <a:gd name="connsiteX38" fmla="*/ 295275 w 314325"/>
                <a:gd name="connsiteY38" fmla="*/ 1233488 h 1671638"/>
                <a:gd name="connsiteX39" fmla="*/ 285750 w 314325"/>
                <a:gd name="connsiteY39" fmla="*/ 1200150 h 1671638"/>
                <a:gd name="connsiteX40" fmla="*/ 280988 w 314325"/>
                <a:gd name="connsiteY40" fmla="*/ 1195388 h 1671638"/>
                <a:gd name="connsiteX41" fmla="*/ 271463 w 314325"/>
                <a:gd name="connsiteY41" fmla="*/ 1138238 h 1671638"/>
                <a:gd name="connsiteX42" fmla="*/ 257175 w 314325"/>
                <a:gd name="connsiteY42" fmla="*/ 1100138 h 1671638"/>
                <a:gd name="connsiteX43" fmla="*/ 252413 w 314325"/>
                <a:gd name="connsiteY43" fmla="*/ 1085850 h 1671638"/>
                <a:gd name="connsiteX44" fmla="*/ 242888 w 314325"/>
                <a:gd name="connsiteY44" fmla="*/ 1071563 h 1671638"/>
                <a:gd name="connsiteX45" fmla="*/ 228600 w 314325"/>
                <a:gd name="connsiteY45" fmla="*/ 1023938 h 1671638"/>
                <a:gd name="connsiteX46" fmla="*/ 228600 w 314325"/>
                <a:gd name="connsiteY46" fmla="*/ 885825 h 1671638"/>
                <a:gd name="connsiteX47" fmla="*/ 214313 w 314325"/>
                <a:gd name="connsiteY47" fmla="*/ 857250 h 1671638"/>
                <a:gd name="connsiteX48" fmla="*/ 209550 w 314325"/>
                <a:gd name="connsiteY48" fmla="*/ 842963 h 1671638"/>
                <a:gd name="connsiteX49" fmla="*/ 214313 w 314325"/>
                <a:gd name="connsiteY49" fmla="*/ 800100 h 1671638"/>
                <a:gd name="connsiteX50" fmla="*/ 219075 w 314325"/>
                <a:gd name="connsiteY50" fmla="*/ 781050 h 1671638"/>
                <a:gd name="connsiteX51" fmla="*/ 214313 w 314325"/>
                <a:gd name="connsiteY51" fmla="*/ 709613 h 1671638"/>
                <a:gd name="connsiteX52" fmla="*/ 204788 w 314325"/>
                <a:gd name="connsiteY52" fmla="*/ 681038 h 1671638"/>
                <a:gd name="connsiteX53" fmla="*/ 200025 w 314325"/>
                <a:gd name="connsiteY53" fmla="*/ 657225 h 1671638"/>
                <a:gd name="connsiteX54" fmla="*/ 204788 w 314325"/>
                <a:gd name="connsiteY54" fmla="*/ 576263 h 1671638"/>
                <a:gd name="connsiteX55" fmla="*/ 214313 w 314325"/>
                <a:gd name="connsiteY55" fmla="*/ 561975 h 1671638"/>
                <a:gd name="connsiteX56" fmla="*/ 219075 w 314325"/>
                <a:gd name="connsiteY56" fmla="*/ 547688 h 1671638"/>
                <a:gd name="connsiteX57" fmla="*/ 228600 w 314325"/>
                <a:gd name="connsiteY57" fmla="*/ 533400 h 1671638"/>
                <a:gd name="connsiteX58" fmla="*/ 238125 w 314325"/>
                <a:gd name="connsiteY58" fmla="*/ 495300 h 1671638"/>
                <a:gd name="connsiteX59" fmla="*/ 228600 w 314325"/>
                <a:gd name="connsiteY59" fmla="*/ 428625 h 1671638"/>
                <a:gd name="connsiteX60" fmla="*/ 219075 w 314325"/>
                <a:gd name="connsiteY60" fmla="*/ 414338 h 1671638"/>
                <a:gd name="connsiteX61" fmla="*/ 209550 w 314325"/>
                <a:gd name="connsiteY61" fmla="*/ 385763 h 1671638"/>
                <a:gd name="connsiteX62" fmla="*/ 204788 w 314325"/>
                <a:gd name="connsiteY62" fmla="*/ 371475 h 1671638"/>
                <a:gd name="connsiteX63" fmla="*/ 200025 w 314325"/>
                <a:gd name="connsiteY63" fmla="*/ 238125 h 1671638"/>
                <a:gd name="connsiteX64" fmla="*/ 200025 w 314325"/>
                <a:gd name="connsiteY64" fmla="*/ 238125 h 1671638"/>
                <a:gd name="connsiteX65" fmla="*/ 223838 w 314325"/>
                <a:gd name="connsiteY65" fmla="*/ 19050 h 1671638"/>
                <a:gd name="connsiteX0" fmla="*/ 223838 w 314325"/>
                <a:gd name="connsiteY0" fmla="*/ 19050 h 1671638"/>
                <a:gd name="connsiteX1" fmla="*/ 38100 w 314325"/>
                <a:gd name="connsiteY1" fmla="*/ 0 h 1671638"/>
                <a:gd name="connsiteX2" fmla="*/ 0 w 314325"/>
                <a:gd name="connsiteY2" fmla="*/ 171450 h 1671638"/>
                <a:gd name="connsiteX3" fmla="*/ 38100 w 314325"/>
                <a:gd name="connsiteY3" fmla="*/ 240507 h 1671638"/>
                <a:gd name="connsiteX4" fmla="*/ 47625 w 314325"/>
                <a:gd name="connsiteY4" fmla="*/ 361950 h 1671638"/>
                <a:gd name="connsiteX5" fmla="*/ 47625 w 314325"/>
                <a:gd name="connsiteY5" fmla="*/ 533400 h 1671638"/>
                <a:gd name="connsiteX6" fmla="*/ 66675 w 314325"/>
                <a:gd name="connsiteY6" fmla="*/ 590550 h 1671638"/>
                <a:gd name="connsiteX7" fmla="*/ 104775 w 314325"/>
                <a:gd name="connsiteY7" fmla="*/ 752475 h 1671638"/>
                <a:gd name="connsiteX8" fmla="*/ 123825 w 314325"/>
                <a:gd name="connsiteY8" fmla="*/ 809625 h 1671638"/>
                <a:gd name="connsiteX9" fmla="*/ 128588 w 314325"/>
                <a:gd name="connsiteY9" fmla="*/ 833438 h 1671638"/>
                <a:gd name="connsiteX10" fmla="*/ 128588 w 314325"/>
                <a:gd name="connsiteY10" fmla="*/ 862013 h 1671638"/>
                <a:gd name="connsiteX11" fmla="*/ 114300 w 314325"/>
                <a:gd name="connsiteY11" fmla="*/ 923925 h 1671638"/>
                <a:gd name="connsiteX12" fmla="*/ 114300 w 314325"/>
                <a:gd name="connsiteY12" fmla="*/ 1128713 h 1671638"/>
                <a:gd name="connsiteX13" fmla="*/ 95250 w 314325"/>
                <a:gd name="connsiteY13" fmla="*/ 1147763 h 1671638"/>
                <a:gd name="connsiteX14" fmla="*/ 100013 w 314325"/>
                <a:gd name="connsiteY14" fmla="*/ 1219200 h 1671638"/>
                <a:gd name="connsiteX15" fmla="*/ 114300 w 314325"/>
                <a:gd name="connsiteY15" fmla="*/ 1262063 h 1671638"/>
                <a:gd name="connsiteX16" fmla="*/ 128588 w 314325"/>
                <a:gd name="connsiteY16" fmla="*/ 1314450 h 1671638"/>
                <a:gd name="connsiteX17" fmla="*/ 138113 w 314325"/>
                <a:gd name="connsiteY17" fmla="*/ 1328738 h 1671638"/>
                <a:gd name="connsiteX18" fmla="*/ 147638 w 314325"/>
                <a:gd name="connsiteY18" fmla="*/ 1366838 h 1671638"/>
                <a:gd name="connsiteX19" fmla="*/ 157163 w 314325"/>
                <a:gd name="connsiteY19" fmla="*/ 1423988 h 1671638"/>
                <a:gd name="connsiteX20" fmla="*/ 161925 w 314325"/>
                <a:gd name="connsiteY20" fmla="*/ 1438275 h 1671638"/>
                <a:gd name="connsiteX21" fmla="*/ 176213 w 314325"/>
                <a:gd name="connsiteY21" fmla="*/ 1485900 h 1671638"/>
                <a:gd name="connsiteX22" fmla="*/ 185738 w 314325"/>
                <a:gd name="connsiteY22" fmla="*/ 1500188 h 1671638"/>
                <a:gd name="connsiteX23" fmla="*/ 204788 w 314325"/>
                <a:gd name="connsiteY23" fmla="*/ 1557338 h 1671638"/>
                <a:gd name="connsiteX24" fmla="*/ 214313 w 314325"/>
                <a:gd name="connsiteY24" fmla="*/ 1585913 h 1671638"/>
                <a:gd name="connsiteX25" fmla="*/ 233363 w 314325"/>
                <a:gd name="connsiteY25" fmla="*/ 1614488 h 1671638"/>
                <a:gd name="connsiteX26" fmla="*/ 252413 w 314325"/>
                <a:gd name="connsiteY26" fmla="*/ 1643063 h 1671638"/>
                <a:gd name="connsiteX27" fmla="*/ 261938 w 314325"/>
                <a:gd name="connsiteY27" fmla="*/ 1657350 h 1671638"/>
                <a:gd name="connsiteX28" fmla="*/ 276225 w 314325"/>
                <a:gd name="connsiteY28" fmla="*/ 1671638 h 1671638"/>
                <a:gd name="connsiteX29" fmla="*/ 314325 w 314325"/>
                <a:gd name="connsiteY29" fmla="*/ 1657350 h 1671638"/>
                <a:gd name="connsiteX30" fmla="*/ 285750 w 314325"/>
                <a:gd name="connsiteY30" fmla="*/ 1624013 h 1671638"/>
                <a:gd name="connsiteX31" fmla="*/ 271463 w 314325"/>
                <a:gd name="connsiteY31" fmla="*/ 1609725 h 1671638"/>
                <a:gd name="connsiteX32" fmla="*/ 266700 w 314325"/>
                <a:gd name="connsiteY32" fmla="*/ 1595438 h 1671638"/>
                <a:gd name="connsiteX33" fmla="*/ 280988 w 314325"/>
                <a:gd name="connsiteY33" fmla="*/ 1500188 h 1671638"/>
                <a:gd name="connsiteX34" fmla="*/ 285750 w 314325"/>
                <a:gd name="connsiteY34" fmla="*/ 1471613 h 1671638"/>
                <a:gd name="connsiteX35" fmla="*/ 290513 w 314325"/>
                <a:gd name="connsiteY35" fmla="*/ 1457325 h 1671638"/>
                <a:gd name="connsiteX36" fmla="*/ 295275 w 314325"/>
                <a:gd name="connsiteY36" fmla="*/ 1433513 h 1671638"/>
                <a:gd name="connsiteX37" fmla="*/ 300038 w 314325"/>
                <a:gd name="connsiteY37" fmla="*/ 1414463 h 1671638"/>
                <a:gd name="connsiteX38" fmla="*/ 295275 w 314325"/>
                <a:gd name="connsiteY38" fmla="*/ 1233488 h 1671638"/>
                <a:gd name="connsiteX39" fmla="*/ 285750 w 314325"/>
                <a:gd name="connsiteY39" fmla="*/ 1200150 h 1671638"/>
                <a:gd name="connsiteX40" fmla="*/ 280988 w 314325"/>
                <a:gd name="connsiteY40" fmla="*/ 1195388 h 1671638"/>
                <a:gd name="connsiteX41" fmla="*/ 271463 w 314325"/>
                <a:gd name="connsiteY41" fmla="*/ 1138238 h 1671638"/>
                <a:gd name="connsiteX42" fmla="*/ 257175 w 314325"/>
                <a:gd name="connsiteY42" fmla="*/ 1100138 h 1671638"/>
                <a:gd name="connsiteX43" fmla="*/ 252413 w 314325"/>
                <a:gd name="connsiteY43" fmla="*/ 1085850 h 1671638"/>
                <a:gd name="connsiteX44" fmla="*/ 242888 w 314325"/>
                <a:gd name="connsiteY44" fmla="*/ 1071563 h 1671638"/>
                <a:gd name="connsiteX45" fmla="*/ 228600 w 314325"/>
                <a:gd name="connsiteY45" fmla="*/ 1023938 h 1671638"/>
                <a:gd name="connsiteX46" fmla="*/ 228600 w 314325"/>
                <a:gd name="connsiteY46" fmla="*/ 885825 h 1671638"/>
                <a:gd name="connsiteX47" fmla="*/ 214313 w 314325"/>
                <a:gd name="connsiteY47" fmla="*/ 857250 h 1671638"/>
                <a:gd name="connsiteX48" fmla="*/ 209550 w 314325"/>
                <a:gd name="connsiteY48" fmla="*/ 842963 h 1671638"/>
                <a:gd name="connsiteX49" fmla="*/ 214313 w 314325"/>
                <a:gd name="connsiteY49" fmla="*/ 800100 h 1671638"/>
                <a:gd name="connsiteX50" fmla="*/ 219075 w 314325"/>
                <a:gd name="connsiteY50" fmla="*/ 781050 h 1671638"/>
                <a:gd name="connsiteX51" fmla="*/ 214313 w 314325"/>
                <a:gd name="connsiteY51" fmla="*/ 709613 h 1671638"/>
                <a:gd name="connsiteX52" fmla="*/ 204788 w 314325"/>
                <a:gd name="connsiteY52" fmla="*/ 681038 h 1671638"/>
                <a:gd name="connsiteX53" fmla="*/ 200025 w 314325"/>
                <a:gd name="connsiteY53" fmla="*/ 657225 h 1671638"/>
                <a:gd name="connsiteX54" fmla="*/ 204788 w 314325"/>
                <a:gd name="connsiteY54" fmla="*/ 576263 h 1671638"/>
                <a:gd name="connsiteX55" fmla="*/ 214313 w 314325"/>
                <a:gd name="connsiteY55" fmla="*/ 561975 h 1671638"/>
                <a:gd name="connsiteX56" fmla="*/ 219075 w 314325"/>
                <a:gd name="connsiteY56" fmla="*/ 547688 h 1671638"/>
                <a:gd name="connsiteX57" fmla="*/ 228600 w 314325"/>
                <a:gd name="connsiteY57" fmla="*/ 533400 h 1671638"/>
                <a:gd name="connsiteX58" fmla="*/ 238125 w 314325"/>
                <a:gd name="connsiteY58" fmla="*/ 495300 h 1671638"/>
                <a:gd name="connsiteX59" fmla="*/ 228600 w 314325"/>
                <a:gd name="connsiteY59" fmla="*/ 428625 h 1671638"/>
                <a:gd name="connsiteX60" fmla="*/ 219075 w 314325"/>
                <a:gd name="connsiteY60" fmla="*/ 414338 h 1671638"/>
                <a:gd name="connsiteX61" fmla="*/ 209550 w 314325"/>
                <a:gd name="connsiteY61" fmla="*/ 385763 h 1671638"/>
                <a:gd name="connsiteX62" fmla="*/ 204788 w 314325"/>
                <a:gd name="connsiteY62" fmla="*/ 371475 h 1671638"/>
                <a:gd name="connsiteX63" fmla="*/ 200025 w 314325"/>
                <a:gd name="connsiteY63" fmla="*/ 238125 h 1671638"/>
                <a:gd name="connsiteX64" fmla="*/ 200025 w 314325"/>
                <a:gd name="connsiteY64" fmla="*/ 238125 h 1671638"/>
                <a:gd name="connsiteX65" fmla="*/ 223838 w 314325"/>
                <a:gd name="connsiteY65" fmla="*/ 19050 h 1671638"/>
                <a:gd name="connsiteX0" fmla="*/ 223838 w 314325"/>
                <a:gd name="connsiteY0" fmla="*/ 19050 h 1671638"/>
                <a:gd name="connsiteX1" fmla="*/ 38100 w 314325"/>
                <a:gd name="connsiteY1" fmla="*/ 0 h 1671638"/>
                <a:gd name="connsiteX2" fmla="*/ 0 w 314325"/>
                <a:gd name="connsiteY2" fmla="*/ 171450 h 1671638"/>
                <a:gd name="connsiteX3" fmla="*/ 38100 w 314325"/>
                <a:gd name="connsiteY3" fmla="*/ 240507 h 1671638"/>
                <a:gd name="connsiteX4" fmla="*/ 47625 w 314325"/>
                <a:gd name="connsiteY4" fmla="*/ 361950 h 1671638"/>
                <a:gd name="connsiteX5" fmla="*/ 47625 w 314325"/>
                <a:gd name="connsiteY5" fmla="*/ 533400 h 1671638"/>
                <a:gd name="connsiteX6" fmla="*/ 66675 w 314325"/>
                <a:gd name="connsiteY6" fmla="*/ 590550 h 1671638"/>
                <a:gd name="connsiteX7" fmla="*/ 104775 w 314325"/>
                <a:gd name="connsiteY7" fmla="*/ 752475 h 1671638"/>
                <a:gd name="connsiteX8" fmla="*/ 123825 w 314325"/>
                <a:gd name="connsiteY8" fmla="*/ 809625 h 1671638"/>
                <a:gd name="connsiteX9" fmla="*/ 128588 w 314325"/>
                <a:gd name="connsiteY9" fmla="*/ 833438 h 1671638"/>
                <a:gd name="connsiteX10" fmla="*/ 128588 w 314325"/>
                <a:gd name="connsiteY10" fmla="*/ 862013 h 1671638"/>
                <a:gd name="connsiteX11" fmla="*/ 114300 w 314325"/>
                <a:gd name="connsiteY11" fmla="*/ 923925 h 1671638"/>
                <a:gd name="connsiteX12" fmla="*/ 114300 w 314325"/>
                <a:gd name="connsiteY12" fmla="*/ 1128713 h 1671638"/>
                <a:gd name="connsiteX13" fmla="*/ 95250 w 314325"/>
                <a:gd name="connsiteY13" fmla="*/ 1147763 h 1671638"/>
                <a:gd name="connsiteX14" fmla="*/ 100013 w 314325"/>
                <a:gd name="connsiteY14" fmla="*/ 1219200 h 1671638"/>
                <a:gd name="connsiteX15" fmla="*/ 114300 w 314325"/>
                <a:gd name="connsiteY15" fmla="*/ 1262063 h 1671638"/>
                <a:gd name="connsiteX16" fmla="*/ 128588 w 314325"/>
                <a:gd name="connsiteY16" fmla="*/ 1314450 h 1671638"/>
                <a:gd name="connsiteX17" fmla="*/ 138113 w 314325"/>
                <a:gd name="connsiteY17" fmla="*/ 1328738 h 1671638"/>
                <a:gd name="connsiteX18" fmla="*/ 147638 w 314325"/>
                <a:gd name="connsiteY18" fmla="*/ 1366838 h 1671638"/>
                <a:gd name="connsiteX19" fmla="*/ 157163 w 314325"/>
                <a:gd name="connsiteY19" fmla="*/ 1423988 h 1671638"/>
                <a:gd name="connsiteX20" fmla="*/ 161925 w 314325"/>
                <a:gd name="connsiteY20" fmla="*/ 1438275 h 1671638"/>
                <a:gd name="connsiteX21" fmla="*/ 176213 w 314325"/>
                <a:gd name="connsiteY21" fmla="*/ 1485900 h 1671638"/>
                <a:gd name="connsiteX22" fmla="*/ 185738 w 314325"/>
                <a:gd name="connsiteY22" fmla="*/ 1500188 h 1671638"/>
                <a:gd name="connsiteX23" fmla="*/ 204788 w 314325"/>
                <a:gd name="connsiteY23" fmla="*/ 1557338 h 1671638"/>
                <a:gd name="connsiteX24" fmla="*/ 214313 w 314325"/>
                <a:gd name="connsiteY24" fmla="*/ 1585913 h 1671638"/>
                <a:gd name="connsiteX25" fmla="*/ 233363 w 314325"/>
                <a:gd name="connsiteY25" fmla="*/ 1614488 h 1671638"/>
                <a:gd name="connsiteX26" fmla="*/ 252413 w 314325"/>
                <a:gd name="connsiteY26" fmla="*/ 1643063 h 1671638"/>
                <a:gd name="connsiteX27" fmla="*/ 261938 w 314325"/>
                <a:gd name="connsiteY27" fmla="*/ 1657350 h 1671638"/>
                <a:gd name="connsiteX28" fmla="*/ 276225 w 314325"/>
                <a:gd name="connsiteY28" fmla="*/ 1671638 h 1671638"/>
                <a:gd name="connsiteX29" fmla="*/ 314325 w 314325"/>
                <a:gd name="connsiteY29" fmla="*/ 1657350 h 1671638"/>
                <a:gd name="connsiteX30" fmla="*/ 285750 w 314325"/>
                <a:gd name="connsiteY30" fmla="*/ 1624013 h 1671638"/>
                <a:gd name="connsiteX31" fmla="*/ 271463 w 314325"/>
                <a:gd name="connsiteY31" fmla="*/ 1609725 h 1671638"/>
                <a:gd name="connsiteX32" fmla="*/ 266700 w 314325"/>
                <a:gd name="connsiteY32" fmla="*/ 1595438 h 1671638"/>
                <a:gd name="connsiteX33" fmla="*/ 280988 w 314325"/>
                <a:gd name="connsiteY33" fmla="*/ 1500188 h 1671638"/>
                <a:gd name="connsiteX34" fmla="*/ 285750 w 314325"/>
                <a:gd name="connsiteY34" fmla="*/ 1471613 h 1671638"/>
                <a:gd name="connsiteX35" fmla="*/ 290513 w 314325"/>
                <a:gd name="connsiteY35" fmla="*/ 1457325 h 1671638"/>
                <a:gd name="connsiteX36" fmla="*/ 295275 w 314325"/>
                <a:gd name="connsiteY36" fmla="*/ 1433513 h 1671638"/>
                <a:gd name="connsiteX37" fmla="*/ 300038 w 314325"/>
                <a:gd name="connsiteY37" fmla="*/ 1414463 h 1671638"/>
                <a:gd name="connsiteX38" fmla="*/ 295275 w 314325"/>
                <a:gd name="connsiteY38" fmla="*/ 1233488 h 1671638"/>
                <a:gd name="connsiteX39" fmla="*/ 285750 w 314325"/>
                <a:gd name="connsiteY39" fmla="*/ 1200150 h 1671638"/>
                <a:gd name="connsiteX40" fmla="*/ 280988 w 314325"/>
                <a:gd name="connsiteY40" fmla="*/ 1195388 h 1671638"/>
                <a:gd name="connsiteX41" fmla="*/ 271463 w 314325"/>
                <a:gd name="connsiteY41" fmla="*/ 1138238 h 1671638"/>
                <a:gd name="connsiteX42" fmla="*/ 257175 w 314325"/>
                <a:gd name="connsiteY42" fmla="*/ 1100138 h 1671638"/>
                <a:gd name="connsiteX43" fmla="*/ 252413 w 314325"/>
                <a:gd name="connsiteY43" fmla="*/ 1085850 h 1671638"/>
                <a:gd name="connsiteX44" fmla="*/ 242888 w 314325"/>
                <a:gd name="connsiteY44" fmla="*/ 1071563 h 1671638"/>
                <a:gd name="connsiteX45" fmla="*/ 228600 w 314325"/>
                <a:gd name="connsiteY45" fmla="*/ 1023938 h 1671638"/>
                <a:gd name="connsiteX46" fmla="*/ 228600 w 314325"/>
                <a:gd name="connsiteY46" fmla="*/ 885825 h 1671638"/>
                <a:gd name="connsiteX47" fmla="*/ 214313 w 314325"/>
                <a:gd name="connsiteY47" fmla="*/ 857250 h 1671638"/>
                <a:gd name="connsiteX48" fmla="*/ 209550 w 314325"/>
                <a:gd name="connsiteY48" fmla="*/ 842963 h 1671638"/>
                <a:gd name="connsiteX49" fmla="*/ 214313 w 314325"/>
                <a:gd name="connsiteY49" fmla="*/ 800100 h 1671638"/>
                <a:gd name="connsiteX50" fmla="*/ 219075 w 314325"/>
                <a:gd name="connsiteY50" fmla="*/ 781050 h 1671638"/>
                <a:gd name="connsiteX51" fmla="*/ 214313 w 314325"/>
                <a:gd name="connsiteY51" fmla="*/ 709613 h 1671638"/>
                <a:gd name="connsiteX52" fmla="*/ 204788 w 314325"/>
                <a:gd name="connsiteY52" fmla="*/ 681038 h 1671638"/>
                <a:gd name="connsiteX53" fmla="*/ 200025 w 314325"/>
                <a:gd name="connsiteY53" fmla="*/ 657225 h 1671638"/>
                <a:gd name="connsiteX54" fmla="*/ 204788 w 314325"/>
                <a:gd name="connsiteY54" fmla="*/ 576263 h 1671638"/>
                <a:gd name="connsiteX55" fmla="*/ 214313 w 314325"/>
                <a:gd name="connsiteY55" fmla="*/ 561975 h 1671638"/>
                <a:gd name="connsiteX56" fmla="*/ 219075 w 314325"/>
                <a:gd name="connsiteY56" fmla="*/ 547688 h 1671638"/>
                <a:gd name="connsiteX57" fmla="*/ 228600 w 314325"/>
                <a:gd name="connsiteY57" fmla="*/ 533400 h 1671638"/>
                <a:gd name="connsiteX58" fmla="*/ 238125 w 314325"/>
                <a:gd name="connsiteY58" fmla="*/ 495300 h 1671638"/>
                <a:gd name="connsiteX59" fmla="*/ 228600 w 314325"/>
                <a:gd name="connsiteY59" fmla="*/ 428625 h 1671638"/>
                <a:gd name="connsiteX60" fmla="*/ 219075 w 314325"/>
                <a:gd name="connsiteY60" fmla="*/ 414338 h 1671638"/>
                <a:gd name="connsiteX61" fmla="*/ 209550 w 314325"/>
                <a:gd name="connsiteY61" fmla="*/ 385763 h 1671638"/>
                <a:gd name="connsiteX62" fmla="*/ 204788 w 314325"/>
                <a:gd name="connsiteY62" fmla="*/ 371475 h 1671638"/>
                <a:gd name="connsiteX63" fmla="*/ 200025 w 314325"/>
                <a:gd name="connsiteY63" fmla="*/ 238125 h 1671638"/>
                <a:gd name="connsiteX64" fmla="*/ 200025 w 314325"/>
                <a:gd name="connsiteY64" fmla="*/ 238125 h 1671638"/>
                <a:gd name="connsiteX65" fmla="*/ 223838 w 314325"/>
                <a:gd name="connsiteY65" fmla="*/ 19050 h 1671638"/>
                <a:gd name="connsiteX0" fmla="*/ 223838 w 314325"/>
                <a:gd name="connsiteY0" fmla="*/ 22557 h 1675145"/>
                <a:gd name="connsiteX1" fmla="*/ 38100 w 314325"/>
                <a:gd name="connsiteY1" fmla="*/ 3507 h 1675145"/>
                <a:gd name="connsiteX2" fmla="*/ 0 w 314325"/>
                <a:gd name="connsiteY2" fmla="*/ 174957 h 1675145"/>
                <a:gd name="connsiteX3" fmla="*/ 38100 w 314325"/>
                <a:gd name="connsiteY3" fmla="*/ 244014 h 1675145"/>
                <a:gd name="connsiteX4" fmla="*/ 47625 w 314325"/>
                <a:gd name="connsiteY4" fmla="*/ 365457 h 1675145"/>
                <a:gd name="connsiteX5" fmla="*/ 47625 w 314325"/>
                <a:gd name="connsiteY5" fmla="*/ 536907 h 1675145"/>
                <a:gd name="connsiteX6" fmla="*/ 66675 w 314325"/>
                <a:gd name="connsiteY6" fmla="*/ 594057 h 1675145"/>
                <a:gd name="connsiteX7" fmla="*/ 104775 w 314325"/>
                <a:gd name="connsiteY7" fmla="*/ 755982 h 1675145"/>
                <a:gd name="connsiteX8" fmla="*/ 123825 w 314325"/>
                <a:gd name="connsiteY8" fmla="*/ 813132 h 1675145"/>
                <a:gd name="connsiteX9" fmla="*/ 128588 w 314325"/>
                <a:gd name="connsiteY9" fmla="*/ 836945 h 1675145"/>
                <a:gd name="connsiteX10" fmla="*/ 128588 w 314325"/>
                <a:gd name="connsiteY10" fmla="*/ 865520 h 1675145"/>
                <a:gd name="connsiteX11" fmla="*/ 114300 w 314325"/>
                <a:gd name="connsiteY11" fmla="*/ 927432 h 1675145"/>
                <a:gd name="connsiteX12" fmla="*/ 114300 w 314325"/>
                <a:gd name="connsiteY12" fmla="*/ 1132220 h 1675145"/>
                <a:gd name="connsiteX13" fmla="*/ 95250 w 314325"/>
                <a:gd name="connsiteY13" fmla="*/ 1151270 h 1675145"/>
                <a:gd name="connsiteX14" fmla="*/ 100013 w 314325"/>
                <a:gd name="connsiteY14" fmla="*/ 1222707 h 1675145"/>
                <a:gd name="connsiteX15" fmla="*/ 114300 w 314325"/>
                <a:gd name="connsiteY15" fmla="*/ 1265570 h 1675145"/>
                <a:gd name="connsiteX16" fmla="*/ 128588 w 314325"/>
                <a:gd name="connsiteY16" fmla="*/ 1317957 h 1675145"/>
                <a:gd name="connsiteX17" fmla="*/ 138113 w 314325"/>
                <a:gd name="connsiteY17" fmla="*/ 1332245 h 1675145"/>
                <a:gd name="connsiteX18" fmla="*/ 147638 w 314325"/>
                <a:gd name="connsiteY18" fmla="*/ 1370345 h 1675145"/>
                <a:gd name="connsiteX19" fmla="*/ 157163 w 314325"/>
                <a:gd name="connsiteY19" fmla="*/ 1427495 h 1675145"/>
                <a:gd name="connsiteX20" fmla="*/ 161925 w 314325"/>
                <a:gd name="connsiteY20" fmla="*/ 1441782 h 1675145"/>
                <a:gd name="connsiteX21" fmla="*/ 176213 w 314325"/>
                <a:gd name="connsiteY21" fmla="*/ 1489407 h 1675145"/>
                <a:gd name="connsiteX22" fmla="*/ 185738 w 314325"/>
                <a:gd name="connsiteY22" fmla="*/ 1503695 h 1675145"/>
                <a:gd name="connsiteX23" fmla="*/ 204788 w 314325"/>
                <a:gd name="connsiteY23" fmla="*/ 1560845 h 1675145"/>
                <a:gd name="connsiteX24" fmla="*/ 214313 w 314325"/>
                <a:gd name="connsiteY24" fmla="*/ 1589420 h 1675145"/>
                <a:gd name="connsiteX25" fmla="*/ 233363 w 314325"/>
                <a:gd name="connsiteY25" fmla="*/ 1617995 h 1675145"/>
                <a:gd name="connsiteX26" fmla="*/ 252413 w 314325"/>
                <a:gd name="connsiteY26" fmla="*/ 1646570 h 1675145"/>
                <a:gd name="connsiteX27" fmla="*/ 261938 w 314325"/>
                <a:gd name="connsiteY27" fmla="*/ 1660857 h 1675145"/>
                <a:gd name="connsiteX28" fmla="*/ 276225 w 314325"/>
                <a:gd name="connsiteY28" fmla="*/ 1675145 h 1675145"/>
                <a:gd name="connsiteX29" fmla="*/ 314325 w 314325"/>
                <a:gd name="connsiteY29" fmla="*/ 1660857 h 1675145"/>
                <a:gd name="connsiteX30" fmla="*/ 285750 w 314325"/>
                <a:gd name="connsiteY30" fmla="*/ 1627520 h 1675145"/>
                <a:gd name="connsiteX31" fmla="*/ 271463 w 314325"/>
                <a:gd name="connsiteY31" fmla="*/ 1613232 h 1675145"/>
                <a:gd name="connsiteX32" fmla="*/ 266700 w 314325"/>
                <a:gd name="connsiteY32" fmla="*/ 1598945 h 1675145"/>
                <a:gd name="connsiteX33" fmla="*/ 280988 w 314325"/>
                <a:gd name="connsiteY33" fmla="*/ 1503695 h 1675145"/>
                <a:gd name="connsiteX34" fmla="*/ 285750 w 314325"/>
                <a:gd name="connsiteY34" fmla="*/ 1475120 h 1675145"/>
                <a:gd name="connsiteX35" fmla="*/ 290513 w 314325"/>
                <a:gd name="connsiteY35" fmla="*/ 1460832 h 1675145"/>
                <a:gd name="connsiteX36" fmla="*/ 295275 w 314325"/>
                <a:gd name="connsiteY36" fmla="*/ 1437020 h 1675145"/>
                <a:gd name="connsiteX37" fmla="*/ 300038 w 314325"/>
                <a:gd name="connsiteY37" fmla="*/ 1417970 h 1675145"/>
                <a:gd name="connsiteX38" fmla="*/ 295275 w 314325"/>
                <a:gd name="connsiteY38" fmla="*/ 1236995 h 1675145"/>
                <a:gd name="connsiteX39" fmla="*/ 285750 w 314325"/>
                <a:gd name="connsiteY39" fmla="*/ 1203657 h 1675145"/>
                <a:gd name="connsiteX40" fmla="*/ 280988 w 314325"/>
                <a:gd name="connsiteY40" fmla="*/ 1198895 h 1675145"/>
                <a:gd name="connsiteX41" fmla="*/ 271463 w 314325"/>
                <a:gd name="connsiteY41" fmla="*/ 1141745 h 1675145"/>
                <a:gd name="connsiteX42" fmla="*/ 257175 w 314325"/>
                <a:gd name="connsiteY42" fmla="*/ 1103645 h 1675145"/>
                <a:gd name="connsiteX43" fmla="*/ 252413 w 314325"/>
                <a:gd name="connsiteY43" fmla="*/ 1089357 h 1675145"/>
                <a:gd name="connsiteX44" fmla="*/ 242888 w 314325"/>
                <a:gd name="connsiteY44" fmla="*/ 1075070 h 1675145"/>
                <a:gd name="connsiteX45" fmla="*/ 228600 w 314325"/>
                <a:gd name="connsiteY45" fmla="*/ 1027445 h 1675145"/>
                <a:gd name="connsiteX46" fmla="*/ 228600 w 314325"/>
                <a:gd name="connsiteY46" fmla="*/ 889332 h 1675145"/>
                <a:gd name="connsiteX47" fmla="*/ 214313 w 314325"/>
                <a:gd name="connsiteY47" fmla="*/ 860757 h 1675145"/>
                <a:gd name="connsiteX48" fmla="*/ 209550 w 314325"/>
                <a:gd name="connsiteY48" fmla="*/ 846470 h 1675145"/>
                <a:gd name="connsiteX49" fmla="*/ 214313 w 314325"/>
                <a:gd name="connsiteY49" fmla="*/ 803607 h 1675145"/>
                <a:gd name="connsiteX50" fmla="*/ 219075 w 314325"/>
                <a:gd name="connsiteY50" fmla="*/ 784557 h 1675145"/>
                <a:gd name="connsiteX51" fmla="*/ 214313 w 314325"/>
                <a:gd name="connsiteY51" fmla="*/ 713120 h 1675145"/>
                <a:gd name="connsiteX52" fmla="*/ 204788 w 314325"/>
                <a:gd name="connsiteY52" fmla="*/ 684545 h 1675145"/>
                <a:gd name="connsiteX53" fmla="*/ 200025 w 314325"/>
                <a:gd name="connsiteY53" fmla="*/ 660732 h 1675145"/>
                <a:gd name="connsiteX54" fmla="*/ 204788 w 314325"/>
                <a:gd name="connsiteY54" fmla="*/ 579770 h 1675145"/>
                <a:gd name="connsiteX55" fmla="*/ 214313 w 314325"/>
                <a:gd name="connsiteY55" fmla="*/ 565482 h 1675145"/>
                <a:gd name="connsiteX56" fmla="*/ 219075 w 314325"/>
                <a:gd name="connsiteY56" fmla="*/ 551195 h 1675145"/>
                <a:gd name="connsiteX57" fmla="*/ 228600 w 314325"/>
                <a:gd name="connsiteY57" fmla="*/ 536907 h 1675145"/>
                <a:gd name="connsiteX58" fmla="*/ 238125 w 314325"/>
                <a:gd name="connsiteY58" fmla="*/ 498807 h 1675145"/>
                <a:gd name="connsiteX59" fmla="*/ 228600 w 314325"/>
                <a:gd name="connsiteY59" fmla="*/ 432132 h 1675145"/>
                <a:gd name="connsiteX60" fmla="*/ 219075 w 314325"/>
                <a:gd name="connsiteY60" fmla="*/ 417845 h 1675145"/>
                <a:gd name="connsiteX61" fmla="*/ 209550 w 314325"/>
                <a:gd name="connsiteY61" fmla="*/ 389270 h 1675145"/>
                <a:gd name="connsiteX62" fmla="*/ 204788 w 314325"/>
                <a:gd name="connsiteY62" fmla="*/ 374982 h 1675145"/>
                <a:gd name="connsiteX63" fmla="*/ 200025 w 314325"/>
                <a:gd name="connsiteY63" fmla="*/ 241632 h 1675145"/>
                <a:gd name="connsiteX64" fmla="*/ 200025 w 314325"/>
                <a:gd name="connsiteY64" fmla="*/ 241632 h 1675145"/>
                <a:gd name="connsiteX65" fmla="*/ 223838 w 314325"/>
                <a:gd name="connsiteY65" fmla="*/ 22557 h 1675145"/>
                <a:gd name="connsiteX0" fmla="*/ 223838 w 314325"/>
                <a:gd name="connsiteY0" fmla="*/ 19050 h 1671638"/>
                <a:gd name="connsiteX1" fmla="*/ 38100 w 314325"/>
                <a:gd name="connsiteY1" fmla="*/ 0 h 1671638"/>
                <a:gd name="connsiteX2" fmla="*/ 0 w 314325"/>
                <a:gd name="connsiteY2" fmla="*/ 171450 h 1671638"/>
                <a:gd name="connsiteX3" fmla="*/ 38100 w 314325"/>
                <a:gd name="connsiteY3" fmla="*/ 240507 h 1671638"/>
                <a:gd name="connsiteX4" fmla="*/ 47625 w 314325"/>
                <a:gd name="connsiteY4" fmla="*/ 361950 h 1671638"/>
                <a:gd name="connsiteX5" fmla="*/ 47625 w 314325"/>
                <a:gd name="connsiteY5" fmla="*/ 533400 h 1671638"/>
                <a:gd name="connsiteX6" fmla="*/ 66675 w 314325"/>
                <a:gd name="connsiteY6" fmla="*/ 590550 h 1671638"/>
                <a:gd name="connsiteX7" fmla="*/ 104775 w 314325"/>
                <a:gd name="connsiteY7" fmla="*/ 752475 h 1671638"/>
                <a:gd name="connsiteX8" fmla="*/ 123825 w 314325"/>
                <a:gd name="connsiteY8" fmla="*/ 809625 h 1671638"/>
                <a:gd name="connsiteX9" fmla="*/ 128588 w 314325"/>
                <a:gd name="connsiteY9" fmla="*/ 833438 h 1671638"/>
                <a:gd name="connsiteX10" fmla="*/ 128588 w 314325"/>
                <a:gd name="connsiteY10" fmla="*/ 862013 h 1671638"/>
                <a:gd name="connsiteX11" fmla="*/ 114300 w 314325"/>
                <a:gd name="connsiteY11" fmla="*/ 923925 h 1671638"/>
                <a:gd name="connsiteX12" fmla="*/ 114300 w 314325"/>
                <a:gd name="connsiteY12" fmla="*/ 1128713 h 1671638"/>
                <a:gd name="connsiteX13" fmla="*/ 95250 w 314325"/>
                <a:gd name="connsiteY13" fmla="*/ 1147763 h 1671638"/>
                <a:gd name="connsiteX14" fmla="*/ 100013 w 314325"/>
                <a:gd name="connsiteY14" fmla="*/ 1219200 h 1671638"/>
                <a:gd name="connsiteX15" fmla="*/ 114300 w 314325"/>
                <a:gd name="connsiteY15" fmla="*/ 1262063 h 1671638"/>
                <a:gd name="connsiteX16" fmla="*/ 128588 w 314325"/>
                <a:gd name="connsiteY16" fmla="*/ 1314450 h 1671638"/>
                <a:gd name="connsiteX17" fmla="*/ 138113 w 314325"/>
                <a:gd name="connsiteY17" fmla="*/ 1328738 h 1671638"/>
                <a:gd name="connsiteX18" fmla="*/ 147638 w 314325"/>
                <a:gd name="connsiteY18" fmla="*/ 1366838 h 1671638"/>
                <a:gd name="connsiteX19" fmla="*/ 157163 w 314325"/>
                <a:gd name="connsiteY19" fmla="*/ 1423988 h 1671638"/>
                <a:gd name="connsiteX20" fmla="*/ 161925 w 314325"/>
                <a:gd name="connsiteY20" fmla="*/ 1438275 h 1671638"/>
                <a:gd name="connsiteX21" fmla="*/ 176213 w 314325"/>
                <a:gd name="connsiteY21" fmla="*/ 1485900 h 1671638"/>
                <a:gd name="connsiteX22" fmla="*/ 185738 w 314325"/>
                <a:gd name="connsiteY22" fmla="*/ 1500188 h 1671638"/>
                <a:gd name="connsiteX23" fmla="*/ 204788 w 314325"/>
                <a:gd name="connsiteY23" fmla="*/ 1557338 h 1671638"/>
                <a:gd name="connsiteX24" fmla="*/ 214313 w 314325"/>
                <a:gd name="connsiteY24" fmla="*/ 1585913 h 1671638"/>
                <a:gd name="connsiteX25" fmla="*/ 233363 w 314325"/>
                <a:gd name="connsiteY25" fmla="*/ 1614488 h 1671638"/>
                <a:gd name="connsiteX26" fmla="*/ 252413 w 314325"/>
                <a:gd name="connsiteY26" fmla="*/ 1643063 h 1671638"/>
                <a:gd name="connsiteX27" fmla="*/ 261938 w 314325"/>
                <a:gd name="connsiteY27" fmla="*/ 1657350 h 1671638"/>
                <a:gd name="connsiteX28" fmla="*/ 276225 w 314325"/>
                <a:gd name="connsiteY28" fmla="*/ 1671638 h 1671638"/>
                <a:gd name="connsiteX29" fmla="*/ 314325 w 314325"/>
                <a:gd name="connsiteY29" fmla="*/ 1657350 h 1671638"/>
                <a:gd name="connsiteX30" fmla="*/ 285750 w 314325"/>
                <a:gd name="connsiteY30" fmla="*/ 1624013 h 1671638"/>
                <a:gd name="connsiteX31" fmla="*/ 271463 w 314325"/>
                <a:gd name="connsiteY31" fmla="*/ 1609725 h 1671638"/>
                <a:gd name="connsiteX32" fmla="*/ 266700 w 314325"/>
                <a:gd name="connsiteY32" fmla="*/ 1595438 h 1671638"/>
                <a:gd name="connsiteX33" fmla="*/ 280988 w 314325"/>
                <a:gd name="connsiteY33" fmla="*/ 1500188 h 1671638"/>
                <a:gd name="connsiteX34" fmla="*/ 285750 w 314325"/>
                <a:gd name="connsiteY34" fmla="*/ 1471613 h 1671638"/>
                <a:gd name="connsiteX35" fmla="*/ 290513 w 314325"/>
                <a:gd name="connsiteY35" fmla="*/ 1457325 h 1671638"/>
                <a:gd name="connsiteX36" fmla="*/ 295275 w 314325"/>
                <a:gd name="connsiteY36" fmla="*/ 1433513 h 1671638"/>
                <a:gd name="connsiteX37" fmla="*/ 300038 w 314325"/>
                <a:gd name="connsiteY37" fmla="*/ 1414463 h 1671638"/>
                <a:gd name="connsiteX38" fmla="*/ 295275 w 314325"/>
                <a:gd name="connsiteY38" fmla="*/ 1233488 h 1671638"/>
                <a:gd name="connsiteX39" fmla="*/ 285750 w 314325"/>
                <a:gd name="connsiteY39" fmla="*/ 1200150 h 1671638"/>
                <a:gd name="connsiteX40" fmla="*/ 280988 w 314325"/>
                <a:gd name="connsiteY40" fmla="*/ 1195388 h 1671638"/>
                <a:gd name="connsiteX41" fmla="*/ 271463 w 314325"/>
                <a:gd name="connsiteY41" fmla="*/ 1138238 h 1671638"/>
                <a:gd name="connsiteX42" fmla="*/ 257175 w 314325"/>
                <a:gd name="connsiteY42" fmla="*/ 1100138 h 1671638"/>
                <a:gd name="connsiteX43" fmla="*/ 252413 w 314325"/>
                <a:gd name="connsiteY43" fmla="*/ 1085850 h 1671638"/>
                <a:gd name="connsiteX44" fmla="*/ 242888 w 314325"/>
                <a:gd name="connsiteY44" fmla="*/ 1071563 h 1671638"/>
                <a:gd name="connsiteX45" fmla="*/ 228600 w 314325"/>
                <a:gd name="connsiteY45" fmla="*/ 1023938 h 1671638"/>
                <a:gd name="connsiteX46" fmla="*/ 228600 w 314325"/>
                <a:gd name="connsiteY46" fmla="*/ 885825 h 1671638"/>
                <a:gd name="connsiteX47" fmla="*/ 214313 w 314325"/>
                <a:gd name="connsiteY47" fmla="*/ 857250 h 1671638"/>
                <a:gd name="connsiteX48" fmla="*/ 209550 w 314325"/>
                <a:gd name="connsiteY48" fmla="*/ 842963 h 1671638"/>
                <a:gd name="connsiteX49" fmla="*/ 214313 w 314325"/>
                <a:gd name="connsiteY49" fmla="*/ 800100 h 1671638"/>
                <a:gd name="connsiteX50" fmla="*/ 219075 w 314325"/>
                <a:gd name="connsiteY50" fmla="*/ 781050 h 1671638"/>
                <a:gd name="connsiteX51" fmla="*/ 214313 w 314325"/>
                <a:gd name="connsiteY51" fmla="*/ 709613 h 1671638"/>
                <a:gd name="connsiteX52" fmla="*/ 204788 w 314325"/>
                <a:gd name="connsiteY52" fmla="*/ 681038 h 1671638"/>
                <a:gd name="connsiteX53" fmla="*/ 200025 w 314325"/>
                <a:gd name="connsiteY53" fmla="*/ 657225 h 1671638"/>
                <a:gd name="connsiteX54" fmla="*/ 204788 w 314325"/>
                <a:gd name="connsiteY54" fmla="*/ 576263 h 1671638"/>
                <a:gd name="connsiteX55" fmla="*/ 214313 w 314325"/>
                <a:gd name="connsiteY55" fmla="*/ 561975 h 1671638"/>
                <a:gd name="connsiteX56" fmla="*/ 219075 w 314325"/>
                <a:gd name="connsiteY56" fmla="*/ 547688 h 1671638"/>
                <a:gd name="connsiteX57" fmla="*/ 228600 w 314325"/>
                <a:gd name="connsiteY57" fmla="*/ 533400 h 1671638"/>
                <a:gd name="connsiteX58" fmla="*/ 238125 w 314325"/>
                <a:gd name="connsiteY58" fmla="*/ 495300 h 1671638"/>
                <a:gd name="connsiteX59" fmla="*/ 228600 w 314325"/>
                <a:gd name="connsiteY59" fmla="*/ 428625 h 1671638"/>
                <a:gd name="connsiteX60" fmla="*/ 219075 w 314325"/>
                <a:gd name="connsiteY60" fmla="*/ 414338 h 1671638"/>
                <a:gd name="connsiteX61" fmla="*/ 209550 w 314325"/>
                <a:gd name="connsiteY61" fmla="*/ 385763 h 1671638"/>
                <a:gd name="connsiteX62" fmla="*/ 204788 w 314325"/>
                <a:gd name="connsiteY62" fmla="*/ 371475 h 1671638"/>
                <a:gd name="connsiteX63" fmla="*/ 200025 w 314325"/>
                <a:gd name="connsiteY63" fmla="*/ 238125 h 1671638"/>
                <a:gd name="connsiteX64" fmla="*/ 200025 w 314325"/>
                <a:gd name="connsiteY64" fmla="*/ 238125 h 1671638"/>
                <a:gd name="connsiteX65" fmla="*/ 223838 w 314325"/>
                <a:gd name="connsiteY65" fmla="*/ 19050 h 1671638"/>
                <a:gd name="connsiteX0" fmla="*/ 223838 w 314325"/>
                <a:gd name="connsiteY0" fmla="*/ 19050 h 1671638"/>
                <a:gd name="connsiteX1" fmla="*/ 38100 w 314325"/>
                <a:gd name="connsiteY1" fmla="*/ 0 h 1671638"/>
                <a:gd name="connsiteX2" fmla="*/ 0 w 314325"/>
                <a:gd name="connsiteY2" fmla="*/ 171450 h 1671638"/>
                <a:gd name="connsiteX3" fmla="*/ 38100 w 314325"/>
                <a:gd name="connsiteY3" fmla="*/ 240507 h 1671638"/>
                <a:gd name="connsiteX4" fmla="*/ 47625 w 314325"/>
                <a:gd name="connsiteY4" fmla="*/ 361950 h 1671638"/>
                <a:gd name="connsiteX5" fmla="*/ 47625 w 314325"/>
                <a:gd name="connsiteY5" fmla="*/ 533400 h 1671638"/>
                <a:gd name="connsiteX6" fmla="*/ 66675 w 314325"/>
                <a:gd name="connsiteY6" fmla="*/ 590550 h 1671638"/>
                <a:gd name="connsiteX7" fmla="*/ 104775 w 314325"/>
                <a:gd name="connsiteY7" fmla="*/ 752475 h 1671638"/>
                <a:gd name="connsiteX8" fmla="*/ 123825 w 314325"/>
                <a:gd name="connsiteY8" fmla="*/ 809625 h 1671638"/>
                <a:gd name="connsiteX9" fmla="*/ 128588 w 314325"/>
                <a:gd name="connsiteY9" fmla="*/ 833438 h 1671638"/>
                <a:gd name="connsiteX10" fmla="*/ 128588 w 314325"/>
                <a:gd name="connsiteY10" fmla="*/ 862013 h 1671638"/>
                <a:gd name="connsiteX11" fmla="*/ 114300 w 314325"/>
                <a:gd name="connsiteY11" fmla="*/ 923925 h 1671638"/>
                <a:gd name="connsiteX12" fmla="*/ 114300 w 314325"/>
                <a:gd name="connsiteY12" fmla="*/ 1128713 h 1671638"/>
                <a:gd name="connsiteX13" fmla="*/ 95250 w 314325"/>
                <a:gd name="connsiteY13" fmla="*/ 1147763 h 1671638"/>
                <a:gd name="connsiteX14" fmla="*/ 100013 w 314325"/>
                <a:gd name="connsiteY14" fmla="*/ 1219200 h 1671638"/>
                <a:gd name="connsiteX15" fmla="*/ 114300 w 314325"/>
                <a:gd name="connsiteY15" fmla="*/ 1262063 h 1671638"/>
                <a:gd name="connsiteX16" fmla="*/ 128588 w 314325"/>
                <a:gd name="connsiteY16" fmla="*/ 1314450 h 1671638"/>
                <a:gd name="connsiteX17" fmla="*/ 138113 w 314325"/>
                <a:gd name="connsiteY17" fmla="*/ 1328738 h 1671638"/>
                <a:gd name="connsiteX18" fmla="*/ 147638 w 314325"/>
                <a:gd name="connsiteY18" fmla="*/ 1366838 h 1671638"/>
                <a:gd name="connsiteX19" fmla="*/ 157163 w 314325"/>
                <a:gd name="connsiteY19" fmla="*/ 1423988 h 1671638"/>
                <a:gd name="connsiteX20" fmla="*/ 161925 w 314325"/>
                <a:gd name="connsiteY20" fmla="*/ 1438275 h 1671638"/>
                <a:gd name="connsiteX21" fmla="*/ 176213 w 314325"/>
                <a:gd name="connsiteY21" fmla="*/ 1485900 h 1671638"/>
                <a:gd name="connsiteX22" fmla="*/ 185738 w 314325"/>
                <a:gd name="connsiteY22" fmla="*/ 1500188 h 1671638"/>
                <a:gd name="connsiteX23" fmla="*/ 204788 w 314325"/>
                <a:gd name="connsiteY23" fmla="*/ 1557338 h 1671638"/>
                <a:gd name="connsiteX24" fmla="*/ 214313 w 314325"/>
                <a:gd name="connsiteY24" fmla="*/ 1585913 h 1671638"/>
                <a:gd name="connsiteX25" fmla="*/ 233363 w 314325"/>
                <a:gd name="connsiteY25" fmla="*/ 1614488 h 1671638"/>
                <a:gd name="connsiteX26" fmla="*/ 252413 w 314325"/>
                <a:gd name="connsiteY26" fmla="*/ 1643063 h 1671638"/>
                <a:gd name="connsiteX27" fmla="*/ 261938 w 314325"/>
                <a:gd name="connsiteY27" fmla="*/ 1657350 h 1671638"/>
                <a:gd name="connsiteX28" fmla="*/ 276225 w 314325"/>
                <a:gd name="connsiteY28" fmla="*/ 1671638 h 1671638"/>
                <a:gd name="connsiteX29" fmla="*/ 314325 w 314325"/>
                <a:gd name="connsiteY29" fmla="*/ 1657350 h 1671638"/>
                <a:gd name="connsiteX30" fmla="*/ 285750 w 314325"/>
                <a:gd name="connsiteY30" fmla="*/ 1624013 h 1671638"/>
                <a:gd name="connsiteX31" fmla="*/ 271463 w 314325"/>
                <a:gd name="connsiteY31" fmla="*/ 1609725 h 1671638"/>
                <a:gd name="connsiteX32" fmla="*/ 266700 w 314325"/>
                <a:gd name="connsiteY32" fmla="*/ 1595438 h 1671638"/>
                <a:gd name="connsiteX33" fmla="*/ 280988 w 314325"/>
                <a:gd name="connsiteY33" fmla="*/ 1500188 h 1671638"/>
                <a:gd name="connsiteX34" fmla="*/ 285750 w 314325"/>
                <a:gd name="connsiteY34" fmla="*/ 1471613 h 1671638"/>
                <a:gd name="connsiteX35" fmla="*/ 290513 w 314325"/>
                <a:gd name="connsiteY35" fmla="*/ 1457325 h 1671638"/>
                <a:gd name="connsiteX36" fmla="*/ 295275 w 314325"/>
                <a:gd name="connsiteY36" fmla="*/ 1433513 h 1671638"/>
                <a:gd name="connsiteX37" fmla="*/ 300038 w 314325"/>
                <a:gd name="connsiteY37" fmla="*/ 1414463 h 1671638"/>
                <a:gd name="connsiteX38" fmla="*/ 295275 w 314325"/>
                <a:gd name="connsiteY38" fmla="*/ 1233488 h 1671638"/>
                <a:gd name="connsiteX39" fmla="*/ 285750 w 314325"/>
                <a:gd name="connsiteY39" fmla="*/ 1200150 h 1671638"/>
                <a:gd name="connsiteX40" fmla="*/ 280988 w 314325"/>
                <a:gd name="connsiteY40" fmla="*/ 1195388 h 1671638"/>
                <a:gd name="connsiteX41" fmla="*/ 271463 w 314325"/>
                <a:gd name="connsiteY41" fmla="*/ 1138238 h 1671638"/>
                <a:gd name="connsiteX42" fmla="*/ 257175 w 314325"/>
                <a:gd name="connsiteY42" fmla="*/ 1100138 h 1671638"/>
                <a:gd name="connsiteX43" fmla="*/ 252413 w 314325"/>
                <a:gd name="connsiteY43" fmla="*/ 1085850 h 1671638"/>
                <a:gd name="connsiteX44" fmla="*/ 242888 w 314325"/>
                <a:gd name="connsiteY44" fmla="*/ 1071563 h 1671638"/>
                <a:gd name="connsiteX45" fmla="*/ 228600 w 314325"/>
                <a:gd name="connsiteY45" fmla="*/ 1023938 h 1671638"/>
                <a:gd name="connsiteX46" fmla="*/ 228600 w 314325"/>
                <a:gd name="connsiteY46" fmla="*/ 885825 h 1671638"/>
                <a:gd name="connsiteX47" fmla="*/ 214313 w 314325"/>
                <a:gd name="connsiteY47" fmla="*/ 857250 h 1671638"/>
                <a:gd name="connsiteX48" fmla="*/ 209550 w 314325"/>
                <a:gd name="connsiteY48" fmla="*/ 842963 h 1671638"/>
                <a:gd name="connsiteX49" fmla="*/ 214313 w 314325"/>
                <a:gd name="connsiteY49" fmla="*/ 800100 h 1671638"/>
                <a:gd name="connsiteX50" fmla="*/ 219075 w 314325"/>
                <a:gd name="connsiteY50" fmla="*/ 781050 h 1671638"/>
                <a:gd name="connsiteX51" fmla="*/ 214313 w 314325"/>
                <a:gd name="connsiteY51" fmla="*/ 709613 h 1671638"/>
                <a:gd name="connsiteX52" fmla="*/ 204788 w 314325"/>
                <a:gd name="connsiteY52" fmla="*/ 681038 h 1671638"/>
                <a:gd name="connsiteX53" fmla="*/ 200025 w 314325"/>
                <a:gd name="connsiteY53" fmla="*/ 657225 h 1671638"/>
                <a:gd name="connsiteX54" fmla="*/ 204788 w 314325"/>
                <a:gd name="connsiteY54" fmla="*/ 576263 h 1671638"/>
                <a:gd name="connsiteX55" fmla="*/ 214313 w 314325"/>
                <a:gd name="connsiteY55" fmla="*/ 561975 h 1671638"/>
                <a:gd name="connsiteX56" fmla="*/ 219075 w 314325"/>
                <a:gd name="connsiteY56" fmla="*/ 547688 h 1671638"/>
                <a:gd name="connsiteX57" fmla="*/ 228600 w 314325"/>
                <a:gd name="connsiteY57" fmla="*/ 533400 h 1671638"/>
                <a:gd name="connsiteX58" fmla="*/ 238125 w 314325"/>
                <a:gd name="connsiteY58" fmla="*/ 495300 h 1671638"/>
                <a:gd name="connsiteX59" fmla="*/ 228600 w 314325"/>
                <a:gd name="connsiteY59" fmla="*/ 428625 h 1671638"/>
                <a:gd name="connsiteX60" fmla="*/ 219075 w 314325"/>
                <a:gd name="connsiteY60" fmla="*/ 414338 h 1671638"/>
                <a:gd name="connsiteX61" fmla="*/ 209550 w 314325"/>
                <a:gd name="connsiteY61" fmla="*/ 385763 h 1671638"/>
                <a:gd name="connsiteX62" fmla="*/ 204788 w 314325"/>
                <a:gd name="connsiteY62" fmla="*/ 371475 h 1671638"/>
                <a:gd name="connsiteX63" fmla="*/ 200025 w 314325"/>
                <a:gd name="connsiteY63" fmla="*/ 238125 h 1671638"/>
                <a:gd name="connsiteX64" fmla="*/ 200025 w 314325"/>
                <a:gd name="connsiteY64" fmla="*/ 238125 h 1671638"/>
                <a:gd name="connsiteX65" fmla="*/ 223838 w 314325"/>
                <a:gd name="connsiteY65" fmla="*/ 19050 h 1671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14325" h="1671638">
                  <a:moveTo>
                    <a:pt x="223838" y="19050"/>
                  </a:moveTo>
                  <a:cubicBezTo>
                    <a:pt x="214312" y="-6350"/>
                    <a:pt x="104775" y="-12700"/>
                    <a:pt x="38100" y="0"/>
                  </a:cubicBezTo>
                  <a:cubicBezTo>
                    <a:pt x="6350" y="45244"/>
                    <a:pt x="12700" y="114300"/>
                    <a:pt x="0" y="171450"/>
                  </a:cubicBezTo>
                  <a:lnTo>
                    <a:pt x="38100" y="240507"/>
                  </a:lnTo>
                  <a:lnTo>
                    <a:pt x="47625" y="361950"/>
                  </a:lnTo>
                  <a:lnTo>
                    <a:pt x="47625" y="533400"/>
                  </a:lnTo>
                  <a:lnTo>
                    <a:pt x="66675" y="590550"/>
                  </a:lnTo>
                  <a:lnTo>
                    <a:pt x="104775" y="752475"/>
                  </a:lnTo>
                  <a:cubicBezTo>
                    <a:pt x="116815" y="784580"/>
                    <a:pt x="117968" y="783267"/>
                    <a:pt x="123825" y="809625"/>
                  </a:cubicBezTo>
                  <a:cubicBezTo>
                    <a:pt x="125581" y="817527"/>
                    <a:pt x="127855" y="825376"/>
                    <a:pt x="128588" y="833438"/>
                  </a:cubicBezTo>
                  <a:cubicBezTo>
                    <a:pt x="129450" y="842924"/>
                    <a:pt x="128588" y="852488"/>
                    <a:pt x="128588" y="862013"/>
                  </a:cubicBezTo>
                  <a:lnTo>
                    <a:pt x="114300" y="923925"/>
                  </a:lnTo>
                  <a:lnTo>
                    <a:pt x="114300" y="1128713"/>
                  </a:lnTo>
                  <a:lnTo>
                    <a:pt x="95250" y="1147763"/>
                  </a:lnTo>
                  <a:cubicBezTo>
                    <a:pt x="96838" y="1171575"/>
                    <a:pt x="96638" y="1195575"/>
                    <a:pt x="100013" y="1219200"/>
                  </a:cubicBezTo>
                  <a:cubicBezTo>
                    <a:pt x="104768" y="1252481"/>
                    <a:pt x="109542" y="1238278"/>
                    <a:pt x="114300" y="1262063"/>
                  </a:cubicBezTo>
                  <a:cubicBezTo>
                    <a:pt x="116856" y="1274842"/>
                    <a:pt x="121683" y="1304093"/>
                    <a:pt x="128588" y="1314450"/>
                  </a:cubicBezTo>
                  <a:lnTo>
                    <a:pt x="138113" y="1328738"/>
                  </a:lnTo>
                  <a:cubicBezTo>
                    <a:pt x="141288" y="1341438"/>
                    <a:pt x="145787" y="1353879"/>
                    <a:pt x="147638" y="1366838"/>
                  </a:cubicBezTo>
                  <a:cubicBezTo>
                    <a:pt x="150327" y="1385666"/>
                    <a:pt x="152518" y="1405410"/>
                    <a:pt x="157163" y="1423988"/>
                  </a:cubicBezTo>
                  <a:cubicBezTo>
                    <a:pt x="158381" y="1428858"/>
                    <a:pt x="160546" y="1433448"/>
                    <a:pt x="161925" y="1438275"/>
                  </a:cubicBezTo>
                  <a:cubicBezTo>
                    <a:pt x="165252" y="1449921"/>
                    <a:pt x="170556" y="1477414"/>
                    <a:pt x="176213" y="1485900"/>
                  </a:cubicBezTo>
                  <a:lnTo>
                    <a:pt x="185738" y="1500188"/>
                  </a:lnTo>
                  <a:lnTo>
                    <a:pt x="204788" y="1557338"/>
                  </a:lnTo>
                  <a:cubicBezTo>
                    <a:pt x="204789" y="1557342"/>
                    <a:pt x="214311" y="1585910"/>
                    <a:pt x="214313" y="1585913"/>
                  </a:cubicBezTo>
                  <a:lnTo>
                    <a:pt x="233363" y="1614488"/>
                  </a:lnTo>
                  <a:lnTo>
                    <a:pt x="252413" y="1643063"/>
                  </a:lnTo>
                  <a:cubicBezTo>
                    <a:pt x="255588" y="1647825"/>
                    <a:pt x="257176" y="1654175"/>
                    <a:pt x="261938" y="1657350"/>
                  </a:cubicBezTo>
                  <a:cubicBezTo>
                    <a:pt x="277546" y="1667756"/>
                    <a:pt x="276225" y="1661151"/>
                    <a:pt x="276225" y="1671638"/>
                  </a:cubicBezTo>
                  <a:lnTo>
                    <a:pt x="314325" y="1657350"/>
                  </a:lnTo>
                  <a:cubicBezTo>
                    <a:pt x="304800" y="1646238"/>
                    <a:pt x="295541" y="1634892"/>
                    <a:pt x="285750" y="1624013"/>
                  </a:cubicBezTo>
                  <a:cubicBezTo>
                    <a:pt x="281244" y="1619007"/>
                    <a:pt x="275199" y="1615329"/>
                    <a:pt x="271463" y="1609725"/>
                  </a:cubicBezTo>
                  <a:cubicBezTo>
                    <a:pt x="268678" y="1605548"/>
                    <a:pt x="268288" y="1600200"/>
                    <a:pt x="266700" y="1595438"/>
                  </a:cubicBezTo>
                  <a:cubicBezTo>
                    <a:pt x="273860" y="1538168"/>
                    <a:pt x="269358" y="1569972"/>
                    <a:pt x="280988" y="1500188"/>
                  </a:cubicBezTo>
                  <a:cubicBezTo>
                    <a:pt x="282575" y="1490663"/>
                    <a:pt x="282696" y="1480774"/>
                    <a:pt x="285750" y="1471613"/>
                  </a:cubicBezTo>
                  <a:cubicBezTo>
                    <a:pt x="287338" y="1466850"/>
                    <a:pt x="289295" y="1462195"/>
                    <a:pt x="290513" y="1457325"/>
                  </a:cubicBezTo>
                  <a:cubicBezTo>
                    <a:pt x="292476" y="1449472"/>
                    <a:pt x="293519" y="1441415"/>
                    <a:pt x="295275" y="1433513"/>
                  </a:cubicBezTo>
                  <a:cubicBezTo>
                    <a:pt x="296695" y="1427123"/>
                    <a:pt x="298450" y="1420813"/>
                    <a:pt x="300038" y="1414463"/>
                  </a:cubicBezTo>
                  <a:cubicBezTo>
                    <a:pt x="298450" y="1354138"/>
                    <a:pt x="298145" y="1293766"/>
                    <a:pt x="295275" y="1233488"/>
                  </a:cubicBezTo>
                  <a:cubicBezTo>
                    <a:pt x="295114" y="1230112"/>
                    <a:pt x="288120" y="1204890"/>
                    <a:pt x="285750" y="1200150"/>
                  </a:cubicBezTo>
                  <a:cubicBezTo>
                    <a:pt x="284746" y="1198142"/>
                    <a:pt x="282575" y="1196975"/>
                    <a:pt x="280988" y="1195388"/>
                  </a:cubicBezTo>
                  <a:lnTo>
                    <a:pt x="271463" y="1138238"/>
                  </a:lnTo>
                  <a:cubicBezTo>
                    <a:pt x="266700" y="1125538"/>
                    <a:pt x="261810" y="1112885"/>
                    <a:pt x="257175" y="1100138"/>
                  </a:cubicBezTo>
                  <a:cubicBezTo>
                    <a:pt x="255459" y="1095420"/>
                    <a:pt x="254658" y="1090340"/>
                    <a:pt x="252413" y="1085850"/>
                  </a:cubicBezTo>
                  <a:cubicBezTo>
                    <a:pt x="249853" y="1080731"/>
                    <a:pt x="245213" y="1076793"/>
                    <a:pt x="242888" y="1071563"/>
                  </a:cubicBezTo>
                  <a:cubicBezTo>
                    <a:pt x="236264" y="1056658"/>
                    <a:pt x="232558" y="1039768"/>
                    <a:pt x="228600" y="1023938"/>
                  </a:cubicBezTo>
                  <a:cubicBezTo>
                    <a:pt x="232935" y="954593"/>
                    <a:pt x="236714" y="950735"/>
                    <a:pt x="228600" y="885825"/>
                  </a:cubicBezTo>
                  <a:cubicBezTo>
                    <a:pt x="226605" y="869865"/>
                    <a:pt x="221404" y="871431"/>
                    <a:pt x="214313" y="857250"/>
                  </a:cubicBezTo>
                  <a:cubicBezTo>
                    <a:pt x="212068" y="852760"/>
                    <a:pt x="211138" y="847725"/>
                    <a:pt x="209550" y="842963"/>
                  </a:cubicBezTo>
                  <a:cubicBezTo>
                    <a:pt x="211138" y="828675"/>
                    <a:pt x="212127" y="814308"/>
                    <a:pt x="214313" y="800100"/>
                  </a:cubicBezTo>
                  <a:cubicBezTo>
                    <a:pt x="215308" y="793631"/>
                    <a:pt x="219075" y="787595"/>
                    <a:pt x="219075" y="781050"/>
                  </a:cubicBezTo>
                  <a:cubicBezTo>
                    <a:pt x="219075" y="757185"/>
                    <a:pt x="217688" y="733238"/>
                    <a:pt x="214313" y="709613"/>
                  </a:cubicBezTo>
                  <a:cubicBezTo>
                    <a:pt x="212893" y="699674"/>
                    <a:pt x="206757" y="690883"/>
                    <a:pt x="204788" y="681038"/>
                  </a:cubicBezTo>
                  <a:lnTo>
                    <a:pt x="200025" y="657225"/>
                  </a:lnTo>
                  <a:cubicBezTo>
                    <a:pt x="201613" y="630238"/>
                    <a:pt x="200778" y="602998"/>
                    <a:pt x="204788" y="576263"/>
                  </a:cubicBezTo>
                  <a:cubicBezTo>
                    <a:pt x="205637" y="570602"/>
                    <a:pt x="211753" y="567095"/>
                    <a:pt x="214313" y="561975"/>
                  </a:cubicBezTo>
                  <a:cubicBezTo>
                    <a:pt x="216558" y="557485"/>
                    <a:pt x="216830" y="552178"/>
                    <a:pt x="219075" y="547688"/>
                  </a:cubicBezTo>
                  <a:cubicBezTo>
                    <a:pt x="221635" y="542568"/>
                    <a:pt x="226040" y="538520"/>
                    <a:pt x="228600" y="533400"/>
                  </a:cubicBezTo>
                  <a:cubicBezTo>
                    <a:pt x="233484" y="523633"/>
                    <a:pt x="236313" y="504363"/>
                    <a:pt x="238125" y="495300"/>
                  </a:cubicBezTo>
                  <a:cubicBezTo>
                    <a:pt x="236908" y="481910"/>
                    <a:pt x="237763" y="446951"/>
                    <a:pt x="228600" y="428625"/>
                  </a:cubicBezTo>
                  <a:cubicBezTo>
                    <a:pt x="226040" y="423506"/>
                    <a:pt x="222250" y="419100"/>
                    <a:pt x="219075" y="414338"/>
                  </a:cubicBezTo>
                  <a:lnTo>
                    <a:pt x="209550" y="385763"/>
                  </a:lnTo>
                  <a:lnTo>
                    <a:pt x="204788" y="371475"/>
                  </a:lnTo>
                  <a:cubicBezTo>
                    <a:pt x="203142" y="327027"/>
                    <a:pt x="200025" y="282603"/>
                    <a:pt x="200025" y="238125"/>
                  </a:cubicBezTo>
                  <a:lnTo>
                    <a:pt x="200025" y="238125"/>
                  </a:lnTo>
                  <a:cubicBezTo>
                    <a:pt x="207963" y="165100"/>
                    <a:pt x="244475" y="94456"/>
                    <a:pt x="223838" y="19050"/>
                  </a:cubicBezTo>
                  <a:close/>
                </a:path>
              </a:pathLst>
            </a:custGeom>
            <a:solidFill>
              <a:srgbClr val="49452A">
                <a:alpha val="50000"/>
              </a:srgbClr>
            </a:solidFill>
            <a:ln w="12700" cap="flat" cmpd="sng" algn="ctr">
              <a:solidFill>
                <a:srgbClr val="01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78" name="Freeform 177"/>
            <p:cNvSpPr/>
            <p:nvPr/>
          </p:nvSpPr>
          <p:spPr>
            <a:xfrm>
              <a:off x="6453188" y="3271838"/>
              <a:ext cx="921543" cy="600075"/>
            </a:xfrm>
            <a:custGeom>
              <a:avLst/>
              <a:gdLst>
                <a:gd name="connsiteX0" fmla="*/ 0 w 921543"/>
                <a:gd name="connsiteY0" fmla="*/ 28575 h 600075"/>
                <a:gd name="connsiteX1" fmla="*/ 38100 w 921543"/>
                <a:gd name="connsiteY1" fmla="*/ 478631 h 600075"/>
                <a:gd name="connsiteX2" fmla="*/ 921543 w 921543"/>
                <a:gd name="connsiteY2" fmla="*/ 600075 h 600075"/>
                <a:gd name="connsiteX3" fmla="*/ 873918 w 921543"/>
                <a:gd name="connsiteY3" fmla="*/ 188118 h 600075"/>
                <a:gd name="connsiteX4" fmla="*/ 792956 w 921543"/>
                <a:gd name="connsiteY4" fmla="*/ 85725 h 600075"/>
                <a:gd name="connsiteX5" fmla="*/ 121443 w 921543"/>
                <a:gd name="connsiteY5" fmla="*/ 0 h 600075"/>
                <a:gd name="connsiteX6" fmla="*/ 0 w 921543"/>
                <a:gd name="connsiteY6" fmla="*/ 28575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543" h="600075">
                  <a:moveTo>
                    <a:pt x="0" y="28575"/>
                  </a:moveTo>
                  <a:lnTo>
                    <a:pt x="38100" y="478631"/>
                  </a:lnTo>
                  <a:lnTo>
                    <a:pt x="921543" y="600075"/>
                  </a:lnTo>
                  <a:lnTo>
                    <a:pt x="873918" y="188118"/>
                  </a:lnTo>
                  <a:lnTo>
                    <a:pt x="792956" y="85725"/>
                  </a:lnTo>
                  <a:lnTo>
                    <a:pt x="121443" y="0"/>
                  </a:lnTo>
                  <a:lnTo>
                    <a:pt x="0" y="28575"/>
                  </a:lnTo>
                  <a:close/>
                </a:path>
              </a:pathLst>
            </a:custGeom>
            <a:solidFill>
              <a:srgbClr val="EEECE1">
                <a:lumMod val="2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79" name="Group 178"/>
            <p:cNvGrpSpPr/>
            <p:nvPr/>
          </p:nvGrpSpPr>
          <p:grpSpPr>
            <a:xfrm>
              <a:off x="6410325" y="3232900"/>
              <a:ext cx="988219" cy="655681"/>
              <a:chOff x="6410325" y="3632950"/>
              <a:chExt cx="988219" cy="655681"/>
            </a:xfrm>
          </p:grpSpPr>
          <p:sp>
            <p:nvSpPr>
              <p:cNvPr id="285" name="Freeform 284"/>
              <p:cNvSpPr/>
              <p:nvPr/>
            </p:nvSpPr>
            <p:spPr>
              <a:xfrm>
                <a:off x="6435650" y="3874092"/>
                <a:ext cx="115196" cy="114610"/>
              </a:xfrm>
              <a:custGeom>
                <a:avLst/>
                <a:gdLst>
                  <a:gd name="connsiteX0" fmla="*/ 74688 w 115196"/>
                  <a:gd name="connsiteY0" fmla="*/ 4964 h 114610"/>
                  <a:gd name="connsiteX1" fmla="*/ 74688 w 115196"/>
                  <a:gd name="connsiteY1" fmla="*/ 4964 h 114610"/>
                  <a:gd name="connsiteX2" fmla="*/ 53256 w 115196"/>
                  <a:gd name="connsiteY2" fmla="*/ 202 h 114610"/>
                  <a:gd name="connsiteX3" fmla="*/ 22300 w 115196"/>
                  <a:gd name="connsiteY3" fmla="*/ 4964 h 114610"/>
                  <a:gd name="connsiteX4" fmla="*/ 15156 w 115196"/>
                  <a:gd name="connsiteY4" fmla="*/ 12108 h 114610"/>
                  <a:gd name="connsiteX5" fmla="*/ 10394 w 115196"/>
                  <a:gd name="connsiteY5" fmla="*/ 19252 h 114610"/>
                  <a:gd name="connsiteX6" fmla="*/ 3250 w 115196"/>
                  <a:gd name="connsiteY6" fmla="*/ 21633 h 114610"/>
                  <a:gd name="connsiteX7" fmla="*/ 3250 w 115196"/>
                  <a:gd name="connsiteY7" fmla="*/ 57352 h 114610"/>
                  <a:gd name="connsiteX8" fmla="*/ 10394 w 115196"/>
                  <a:gd name="connsiteY8" fmla="*/ 83546 h 114610"/>
                  <a:gd name="connsiteX9" fmla="*/ 17538 w 115196"/>
                  <a:gd name="connsiteY9" fmla="*/ 97833 h 114610"/>
                  <a:gd name="connsiteX10" fmla="*/ 38969 w 115196"/>
                  <a:gd name="connsiteY10" fmla="*/ 107358 h 114610"/>
                  <a:gd name="connsiteX11" fmla="*/ 62781 w 115196"/>
                  <a:gd name="connsiteY11" fmla="*/ 109739 h 114610"/>
                  <a:gd name="connsiteX12" fmla="*/ 96119 w 115196"/>
                  <a:gd name="connsiteY12" fmla="*/ 112121 h 114610"/>
                  <a:gd name="connsiteX13" fmla="*/ 100881 w 115196"/>
                  <a:gd name="connsiteY13" fmla="*/ 104977 h 114610"/>
                  <a:gd name="connsiteX14" fmla="*/ 112788 w 115196"/>
                  <a:gd name="connsiteY14" fmla="*/ 93071 h 114610"/>
                  <a:gd name="connsiteX15" fmla="*/ 115169 w 115196"/>
                  <a:gd name="connsiteY15" fmla="*/ 85927 h 114610"/>
                  <a:gd name="connsiteX16" fmla="*/ 105644 w 115196"/>
                  <a:gd name="connsiteY16" fmla="*/ 64496 h 114610"/>
                  <a:gd name="connsiteX17" fmla="*/ 91356 w 115196"/>
                  <a:gd name="connsiteY17" fmla="*/ 21633 h 114610"/>
                  <a:gd name="connsiteX18" fmla="*/ 84213 w 115196"/>
                  <a:gd name="connsiteY18" fmla="*/ 7346 h 114610"/>
                  <a:gd name="connsiteX19" fmla="*/ 74688 w 115196"/>
                  <a:gd name="connsiteY19" fmla="*/ 4964 h 11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5196" h="114610">
                    <a:moveTo>
                      <a:pt x="74688" y="4964"/>
                    </a:moveTo>
                    <a:lnTo>
                      <a:pt x="74688" y="4964"/>
                    </a:lnTo>
                    <a:cubicBezTo>
                      <a:pt x="67544" y="3377"/>
                      <a:pt x="60564" y="587"/>
                      <a:pt x="53256" y="202"/>
                    </a:cubicBezTo>
                    <a:cubicBezTo>
                      <a:pt x="37351" y="-635"/>
                      <a:pt x="33738" y="1152"/>
                      <a:pt x="22300" y="4964"/>
                    </a:cubicBezTo>
                    <a:cubicBezTo>
                      <a:pt x="19919" y="7345"/>
                      <a:pt x="17312" y="9521"/>
                      <a:pt x="15156" y="12108"/>
                    </a:cubicBezTo>
                    <a:cubicBezTo>
                      <a:pt x="13324" y="14307"/>
                      <a:pt x="12629" y="17464"/>
                      <a:pt x="10394" y="19252"/>
                    </a:cubicBezTo>
                    <a:cubicBezTo>
                      <a:pt x="8434" y="20820"/>
                      <a:pt x="5631" y="20839"/>
                      <a:pt x="3250" y="21633"/>
                    </a:cubicBezTo>
                    <a:cubicBezTo>
                      <a:pt x="-1946" y="37224"/>
                      <a:pt x="-128" y="28640"/>
                      <a:pt x="3250" y="57352"/>
                    </a:cubicBezTo>
                    <a:cubicBezTo>
                      <a:pt x="4474" y="67757"/>
                      <a:pt x="7007" y="73387"/>
                      <a:pt x="10394" y="83546"/>
                    </a:cubicBezTo>
                    <a:cubicBezTo>
                      <a:pt x="12331" y="89357"/>
                      <a:pt x="12921" y="93216"/>
                      <a:pt x="17538" y="97833"/>
                    </a:cubicBezTo>
                    <a:cubicBezTo>
                      <a:pt x="22154" y="102450"/>
                      <a:pt x="33726" y="106834"/>
                      <a:pt x="38969" y="107358"/>
                    </a:cubicBezTo>
                    <a:lnTo>
                      <a:pt x="62781" y="109739"/>
                    </a:lnTo>
                    <a:cubicBezTo>
                      <a:pt x="83140" y="116526"/>
                      <a:pt x="72087" y="115125"/>
                      <a:pt x="96119" y="112121"/>
                    </a:cubicBezTo>
                    <a:cubicBezTo>
                      <a:pt x="97706" y="109740"/>
                      <a:pt x="98857" y="107001"/>
                      <a:pt x="100881" y="104977"/>
                    </a:cubicBezTo>
                    <a:cubicBezTo>
                      <a:pt x="116762" y="89095"/>
                      <a:pt x="100082" y="112126"/>
                      <a:pt x="112788" y="93071"/>
                    </a:cubicBezTo>
                    <a:cubicBezTo>
                      <a:pt x="113582" y="90690"/>
                      <a:pt x="115446" y="88422"/>
                      <a:pt x="115169" y="85927"/>
                    </a:cubicBezTo>
                    <a:cubicBezTo>
                      <a:pt x="114035" y="75725"/>
                      <a:pt x="110606" y="71939"/>
                      <a:pt x="105644" y="64496"/>
                    </a:cubicBezTo>
                    <a:lnTo>
                      <a:pt x="91356" y="21633"/>
                    </a:lnTo>
                    <a:cubicBezTo>
                      <a:pt x="90229" y="18252"/>
                      <a:pt x="87906" y="9193"/>
                      <a:pt x="84213" y="7346"/>
                    </a:cubicBezTo>
                    <a:cubicBezTo>
                      <a:pt x="81373" y="5926"/>
                      <a:pt x="76276" y="5361"/>
                      <a:pt x="74688" y="4964"/>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86" name="Freeform 285"/>
              <p:cNvSpPr/>
              <p:nvPr/>
            </p:nvSpPr>
            <p:spPr>
              <a:xfrm>
                <a:off x="6453188" y="3981450"/>
                <a:ext cx="123825" cy="78685"/>
              </a:xfrm>
              <a:custGeom>
                <a:avLst/>
                <a:gdLst>
                  <a:gd name="connsiteX0" fmla="*/ 104775 w 123825"/>
                  <a:gd name="connsiteY0" fmla="*/ 11906 h 78685"/>
                  <a:gd name="connsiteX1" fmla="*/ 104775 w 123825"/>
                  <a:gd name="connsiteY1" fmla="*/ 11906 h 78685"/>
                  <a:gd name="connsiteX2" fmla="*/ 85725 w 123825"/>
                  <a:gd name="connsiteY2" fmla="*/ 4763 h 78685"/>
                  <a:gd name="connsiteX3" fmla="*/ 64293 w 123825"/>
                  <a:gd name="connsiteY3" fmla="*/ 2381 h 78685"/>
                  <a:gd name="connsiteX4" fmla="*/ 45243 w 123825"/>
                  <a:gd name="connsiteY4" fmla="*/ 0 h 78685"/>
                  <a:gd name="connsiteX5" fmla="*/ 9525 w 123825"/>
                  <a:gd name="connsiteY5" fmla="*/ 2381 h 78685"/>
                  <a:gd name="connsiteX6" fmla="*/ 2381 w 123825"/>
                  <a:gd name="connsiteY6" fmla="*/ 4763 h 78685"/>
                  <a:gd name="connsiteX7" fmla="*/ 0 w 123825"/>
                  <a:gd name="connsiteY7" fmla="*/ 11906 h 78685"/>
                  <a:gd name="connsiteX8" fmla="*/ 2381 w 123825"/>
                  <a:gd name="connsiteY8" fmla="*/ 28575 h 78685"/>
                  <a:gd name="connsiteX9" fmla="*/ 11906 w 123825"/>
                  <a:gd name="connsiteY9" fmla="*/ 42863 h 78685"/>
                  <a:gd name="connsiteX10" fmla="*/ 30956 w 123825"/>
                  <a:gd name="connsiteY10" fmla="*/ 59531 h 78685"/>
                  <a:gd name="connsiteX11" fmla="*/ 45243 w 123825"/>
                  <a:gd name="connsiteY11" fmla="*/ 69056 h 78685"/>
                  <a:gd name="connsiteX12" fmla="*/ 54768 w 123825"/>
                  <a:gd name="connsiteY12" fmla="*/ 71438 h 78685"/>
                  <a:gd name="connsiteX13" fmla="*/ 61912 w 123825"/>
                  <a:gd name="connsiteY13" fmla="*/ 76200 h 78685"/>
                  <a:gd name="connsiteX14" fmla="*/ 85725 w 123825"/>
                  <a:gd name="connsiteY14" fmla="*/ 76200 h 78685"/>
                  <a:gd name="connsiteX15" fmla="*/ 100012 w 123825"/>
                  <a:gd name="connsiteY15" fmla="*/ 64294 h 78685"/>
                  <a:gd name="connsiteX16" fmla="*/ 114300 w 123825"/>
                  <a:gd name="connsiteY16" fmla="*/ 59531 h 78685"/>
                  <a:gd name="connsiteX17" fmla="*/ 121443 w 123825"/>
                  <a:gd name="connsiteY17" fmla="*/ 57150 h 78685"/>
                  <a:gd name="connsiteX18" fmla="*/ 123825 w 123825"/>
                  <a:gd name="connsiteY18" fmla="*/ 50006 h 78685"/>
                  <a:gd name="connsiteX19" fmla="*/ 116681 w 123825"/>
                  <a:gd name="connsiteY19" fmla="*/ 35719 h 78685"/>
                  <a:gd name="connsiteX20" fmla="*/ 109537 w 123825"/>
                  <a:gd name="connsiteY20" fmla="*/ 33338 h 78685"/>
                  <a:gd name="connsiteX21" fmla="*/ 97631 w 123825"/>
                  <a:gd name="connsiteY21" fmla="*/ 21431 h 78685"/>
                  <a:gd name="connsiteX22" fmla="*/ 104775 w 123825"/>
                  <a:gd name="connsiteY22" fmla="*/ 11906 h 78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3825" h="78685">
                    <a:moveTo>
                      <a:pt x="104775" y="11906"/>
                    </a:moveTo>
                    <a:lnTo>
                      <a:pt x="104775" y="11906"/>
                    </a:lnTo>
                    <a:cubicBezTo>
                      <a:pt x="98425" y="9525"/>
                      <a:pt x="92326" y="6316"/>
                      <a:pt x="85725" y="4763"/>
                    </a:cubicBezTo>
                    <a:cubicBezTo>
                      <a:pt x="78728" y="3117"/>
                      <a:pt x="71432" y="3221"/>
                      <a:pt x="64293" y="2381"/>
                    </a:cubicBezTo>
                    <a:lnTo>
                      <a:pt x="45243" y="0"/>
                    </a:lnTo>
                    <a:cubicBezTo>
                      <a:pt x="33337" y="794"/>
                      <a:pt x="21384" y="1063"/>
                      <a:pt x="9525" y="2381"/>
                    </a:cubicBezTo>
                    <a:cubicBezTo>
                      <a:pt x="7030" y="2658"/>
                      <a:pt x="4156" y="2988"/>
                      <a:pt x="2381" y="4763"/>
                    </a:cubicBezTo>
                    <a:cubicBezTo>
                      <a:pt x="606" y="6538"/>
                      <a:pt x="794" y="9525"/>
                      <a:pt x="0" y="11906"/>
                    </a:cubicBezTo>
                    <a:cubicBezTo>
                      <a:pt x="794" y="17462"/>
                      <a:pt x="366" y="23336"/>
                      <a:pt x="2381" y="28575"/>
                    </a:cubicBezTo>
                    <a:cubicBezTo>
                      <a:pt x="4436" y="33917"/>
                      <a:pt x="8731" y="38100"/>
                      <a:pt x="11906" y="42863"/>
                    </a:cubicBezTo>
                    <a:cubicBezTo>
                      <a:pt x="19843" y="54769"/>
                      <a:pt x="14287" y="48418"/>
                      <a:pt x="30956" y="59531"/>
                    </a:cubicBezTo>
                    <a:lnTo>
                      <a:pt x="45243" y="69056"/>
                    </a:lnTo>
                    <a:lnTo>
                      <a:pt x="54768" y="71438"/>
                    </a:lnTo>
                    <a:cubicBezTo>
                      <a:pt x="57149" y="73025"/>
                      <a:pt x="59352" y="74920"/>
                      <a:pt x="61912" y="76200"/>
                    </a:cubicBezTo>
                    <a:cubicBezTo>
                      <a:pt x="71148" y="80817"/>
                      <a:pt x="73799" y="77903"/>
                      <a:pt x="85725" y="76200"/>
                    </a:cubicBezTo>
                    <a:cubicBezTo>
                      <a:pt x="90213" y="71711"/>
                      <a:pt x="94042" y="66947"/>
                      <a:pt x="100012" y="64294"/>
                    </a:cubicBezTo>
                    <a:cubicBezTo>
                      <a:pt x="104600" y="62255"/>
                      <a:pt x="109537" y="61119"/>
                      <a:pt x="114300" y="59531"/>
                    </a:cubicBezTo>
                    <a:lnTo>
                      <a:pt x="121443" y="57150"/>
                    </a:lnTo>
                    <a:cubicBezTo>
                      <a:pt x="122237" y="54769"/>
                      <a:pt x="123825" y="52516"/>
                      <a:pt x="123825" y="50006"/>
                    </a:cubicBezTo>
                    <a:cubicBezTo>
                      <a:pt x="123825" y="46557"/>
                      <a:pt x="119087" y="37644"/>
                      <a:pt x="116681" y="35719"/>
                    </a:cubicBezTo>
                    <a:cubicBezTo>
                      <a:pt x="114721" y="34151"/>
                      <a:pt x="111918" y="34132"/>
                      <a:pt x="109537" y="33338"/>
                    </a:cubicBezTo>
                    <a:cubicBezTo>
                      <a:pt x="96844" y="14296"/>
                      <a:pt x="113500" y="37299"/>
                      <a:pt x="97631" y="21431"/>
                    </a:cubicBezTo>
                    <a:cubicBezTo>
                      <a:pt x="86135" y="9936"/>
                      <a:pt x="103584" y="13493"/>
                      <a:pt x="104775" y="11906"/>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87" name="Freeform 286"/>
              <p:cNvSpPr/>
              <p:nvPr/>
            </p:nvSpPr>
            <p:spPr>
              <a:xfrm>
                <a:off x="6460331" y="4045744"/>
                <a:ext cx="109538" cy="119062"/>
              </a:xfrm>
              <a:custGeom>
                <a:avLst/>
                <a:gdLst>
                  <a:gd name="connsiteX0" fmla="*/ 69057 w 109538"/>
                  <a:gd name="connsiteY0" fmla="*/ 16669 h 119062"/>
                  <a:gd name="connsiteX1" fmla="*/ 69057 w 109538"/>
                  <a:gd name="connsiteY1" fmla="*/ 16669 h 119062"/>
                  <a:gd name="connsiteX2" fmla="*/ 35719 w 109538"/>
                  <a:gd name="connsiteY2" fmla="*/ 4762 h 119062"/>
                  <a:gd name="connsiteX3" fmla="*/ 28575 w 109538"/>
                  <a:gd name="connsiteY3" fmla="*/ 2381 h 119062"/>
                  <a:gd name="connsiteX4" fmla="*/ 21432 w 109538"/>
                  <a:gd name="connsiteY4" fmla="*/ 0 h 119062"/>
                  <a:gd name="connsiteX5" fmla="*/ 14288 w 109538"/>
                  <a:gd name="connsiteY5" fmla="*/ 4762 h 119062"/>
                  <a:gd name="connsiteX6" fmla="*/ 11907 w 109538"/>
                  <a:gd name="connsiteY6" fmla="*/ 11906 h 119062"/>
                  <a:gd name="connsiteX7" fmla="*/ 7144 w 109538"/>
                  <a:gd name="connsiteY7" fmla="*/ 30956 h 119062"/>
                  <a:gd name="connsiteX8" fmla="*/ 0 w 109538"/>
                  <a:gd name="connsiteY8" fmla="*/ 45244 h 119062"/>
                  <a:gd name="connsiteX9" fmla="*/ 2382 w 109538"/>
                  <a:gd name="connsiteY9" fmla="*/ 78581 h 119062"/>
                  <a:gd name="connsiteX10" fmla="*/ 9525 w 109538"/>
                  <a:gd name="connsiteY10" fmla="*/ 92869 h 119062"/>
                  <a:gd name="connsiteX11" fmla="*/ 11907 w 109538"/>
                  <a:gd name="connsiteY11" fmla="*/ 100012 h 119062"/>
                  <a:gd name="connsiteX12" fmla="*/ 16669 w 109538"/>
                  <a:gd name="connsiteY12" fmla="*/ 107156 h 119062"/>
                  <a:gd name="connsiteX13" fmla="*/ 19050 w 109538"/>
                  <a:gd name="connsiteY13" fmla="*/ 114300 h 119062"/>
                  <a:gd name="connsiteX14" fmla="*/ 33338 w 109538"/>
                  <a:gd name="connsiteY14" fmla="*/ 119062 h 119062"/>
                  <a:gd name="connsiteX15" fmla="*/ 57150 w 109538"/>
                  <a:gd name="connsiteY15" fmla="*/ 116681 h 119062"/>
                  <a:gd name="connsiteX16" fmla="*/ 71438 w 109538"/>
                  <a:gd name="connsiteY16" fmla="*/ 109537 h 119062"/>
                  <a:gd name="connsiteX17" fmla="*/ 78582 w 109538"/>
                  <a:gd name="connsiteY17" fmla="*/ 107156 h 119062"/>
                  <a:gd name="connsiteX18" fmla="*/ 85725 w 109538"/>
                  <a:gd name="connsiteY18" fmla="*/ 102394 h 119062"/>
                  <a:gd name="connsiteX19" fmla="*/ 92869 w 109538"/>
                  <a:gd name="connsiteY19" fmla="*/ 100012 h 119062"/>
                  <a:gd name="connsiteX20" fmla="*/ 95250 w 109538"/>
                  <a:gd name="connsiteY20" fmla="*/ 92869 h 119062"/>
                  <a:gd name="connsiteX21" fmla="*/ 104775 w 109538"/>
                  <a:gd name="connsiteY21" fmla="*/ 78581 h 119062"/>
                  <a:gd name="connsiteX22" fmla="*/ 109538 w 109538"/>
                  <a:gd name="connsiteY22" fmla="*/ 64294 h 119062"/>
                  <a:gd name="connsiteX23" fmla="*/ 107157 w 109538"/>
                  <a:gd name="connsiteY23" fmla="*/ 52387 h 119062"/>
                  <a:gd name="connsiteX24" fmla="*/ 97632 w 109538"/>
                  <a:gd name="connsiteY24" fmla="*/ 38100 h 119062"/>
                  <a:gd name="connsiteX25" fmla="*/ 92869 w 109538"/>
                  <a:gd name="connsiteY25" fmla="*/ 14287 h 119062"/>
                  <a:gd name="connsiteX26" fmla="*/ 85725 w 109538"/>
                  <a:gd name="connsiteY26" fmla="*/ 9525 h 119062"/>
                  <a:gd name="connsiteX27" fmla="*/ 69057 w 109538"/>
                  <a:gd name="connsiteY27" fmla="*/ 16669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9538" h="119062">
                    <a:moveTo>
                      <a:pt x="69057" y="16669"/>
                    </a:moveTo>
                    <a:lnTo>
                      <a:pt x="69057" y="16669"/>
                    </a:lnTo>
                    <a:cubicBezTo>
                      <a:pt x="45322" y="7768"/>
                      <a:pt x="56429" y="11665"/>
                      <a:pt x="35719" y="4762"/>
                    </a:cubicBezTo>
                    <a:lnTo>
                      <a:pt x="28575" y="2381"/>
                    </a:lnTo>
                    <a:lnTo>
                      <a:pt x="21432" y="0"/>
                    </a:lnTo>
                    <a:cubicBezTo>
                      <a:pt x="19051" y="1587"/>
                      <a:pt x="16076" y="2527"/>
                      <a:pt x="14288" y="4762"/>
                    </a:cubicBezTo>
                    <a:cubicBezTo>
                      <a:pt x="12720" y="6722"/>
                      <a:pt x="12516" y="9471"/>
                      <a:pt x="11907" y="11906"/>
                    </a:cubicBezTo>
                    <a:cubicBezTo>
                      <a:pt x="10549" y="17336"/>
                      <a:pt x="9864" y="25515"/>
                      <a:pt x="7144" y="30956"/>
                    </a:cubicBezTo>
                    <a:cubicBezTo>
                      <a:pt x="-2091" y="49429"/>
                      <a:pt x="5990" y="27280"/>
                      <a:pt x="0" y="45244"/>
                    </a:cubicBezTo>
                    <a:cubicBezTo>
                      <a:pt x="794" y="56356"/>
                      <a:pt x="1080" y="67517"/>
                      <a:pt x="2382" y="78581"/>
                    </a:cubicBezTo>
                    <a:cubicBezTo>
                      <a:pt x="3303" y="86407"/>
                      <a:pt x="6067" y="85954"/>
                      <a:pt x="9525" y="92869"/>
                    </a:cubicBezTo>
                    <a:cubicBezTo>
                      <a:pt x="10648" y="95114"/>
                      <a:pt x="10784" y="97767"/>
                      <a:pt x="11907" y="100012"/>
                    </a:cubicBezTo>
                    <a:cubicBezTo>
                      <a:pt x="13187" y="102572"/>
                      <a:pt x="15389" y="104596"/>
                      <a:pt x="16669" y="107156"/>
                    </a:cubicBezTo>
                    <a:cubicBezTo>
                      <a:pt x="17791" y="109401"/>
                      <a:pt x="17007" y="112841"/>
                      <a:pt x="19050" y="114300"/>
                    </a:cubicBezTo>
                    <a:cubicBezTo>
                      <a:pt x="23135" y="117218"/>
                      <a:pt x="33338" y="119062"/>
                      <a:pt x="33338" y="119062"/>
                    </a:cubicBezTo>
                    <a:cubicBezTo>
                      <a:pt x="41275" y="118268"/>
                      <a:pt x="49266" y="117894"/>
                      <a:pt x="57150" y="116681"/>
                    </a:cubicBezTo>
                    <a:cubicBezTo>
                      <a:pt x="65798" y="115351"/>
                      <a:pt x="63587" y="113463"/>
                      <a:pt x="71438" y="109537"/>
                    </a:cubicBezTo>
                    <a:cubicBezTo>
                      <a:pt x="73683" y="108414"/>
                      <a:pt x="76201" y="107950"/>
                      <a:pt x="78582" y="107156"/>
                    </a:cubicBezTo>
                    <a:cubicBezTo>
                      <a:pt x="80963" y="105569"/>
                      <a:pt x="83166" y="103674"/>
                      <a:pt x="85725" y="102394"/>
                    </a:cubicBezTo>
                    <a:cubicBezTo>
                      <a:pt x="87970" y="101271"/>
                      <a:pt x="91094" y="101787"/>
                      <a:pt x="92869" y="100012"/>
                    </a:cubicBezTo>
                    <a:cubicBezTo>
                      <a:pt x="94644" y="98237"/>
                      <a:pt x="94031" y="95063"/>
                      <a:pt x="95250" y="92869"/>
                    </a:cubicBezTo>
                    <a:cubicBezTo>
                      <a:pt x="98030" y="87865"/>
                      <a:pt x="102965" y="84011"/>
                      <a:pt x="104775" y="78581"/>
                    </a:cubicBezTo>
                    <a:lnTo>
                      <a:pt x="109538" y="64294"/>
                    </a:lnTo>
                    <a:cubicBezTo>
                      <a:pt x="108744" y="60325"/>
                      <a:pt x="108832" y="56072"/>
                      <a:pt x="107157" y="52387"/>
                    </a:cubicBezTo>
                    <a:cubicBezTo>
                      <a:pt x="104789" y="47176"/>
                      <a:pt x="97632" y="38100"/>
                      <a:pt x="97632" y="38100"/>
                    </a:cubicBezTo>
                    <a:cubicBezTo>
                      <a:pt x="97625" y="38057"/>
                      <a:pt x="94447" y="16653"/>
                      <a:pt x="92869" y="14287"/>
                    </a:cubicBezTo>
                    <a:cubicBezTo>
                      <a:pt x="91281" y="11906"/>
                      <a:pt x="88285" y="10805"/>
                      <a:pt x="85725" y="9525"/>
                    </a:cubicBezTo>
                    <a:cubicBezTo>
                      <a:pt x="74436" y="3881"/>
                      <a:pt x="71835" y="15478"/>
                      <a:pt x="69057" y="16669"/>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88" name="Freeform 287"/>
              <p:cNvSpPr/>
              <p:nvPr/>
            </p:nvSpPr>
            <p:spPr>
              <a:xfrm>
                <a:off x="6572833" y="4063736"/>
                <a:ext cx="123242" cy="120120"/>
              </a:xfrm>
              <a:custGeom>
                <a:avLst/>
                <a:gdLst>
                  <a:gd name="connsiteX0" fmla="*/ 61330 w 123242"/>
                  <a:gd name="connsiteY0" fmla="*/ 5820 h 120120"/>
                  <a:gd name="connsiteX1" fmla="*/ 61330 w 123242"/>
                  <a:gd name="connsiteY1" fmla="*/ 5820 h 120120"/>
                  <a:gd name="connsiteX2" fmla="*/ 11323 w 123242"/>
                  <a:gd name="connsiteY2" fmla="*/ 3439 h 120120"/>
                  <a:gd name="connsiteX3" fmla="*/ 8942 w 123242"/>
                  <a:gd name="connsiteY3" fmla="*/ 15345 h 120120"/>
                  <a:gd name="connsiteX4" fmla="*/ 6561 w 123242"/>
                  <a:gd name="connsiteY4" fmla="*/ 22489 h 120120"/>
                  <a:gd name="connsiteX5" fmla="*/ 4180 w 123242"/>
                  <a:gd name="connsiteY5" fmla="*/ 43920 h 120120"/>
                  <a:gd name="connsiteX6" fmla="*/ 4180 w 123242"/>
                  <a:gd name="connsiteY6" fmla="*/ 91545 h 120120"/>
                  <a:gd name="connsiteX7" fmla="*/ 11323 w 123242"/>
                  <a:gd name="connsiteY7" fmla="*/ 96308 h 120120"/>
                  <a:gd name="connsiteX8" fmla="*/ 16086 w 123242"/>
                  <a:gd name="connsiteY8" fmla="*/ 103452 h 120120"/>
                  <a:gd name="connsiteX9" fmla="*/ 23230 w 123242"/>
                  <a:gd name="connsiteY9" fmla="*/ 105833 h 120120"/>
                  <a:gd name="connsiteX10" fmla="*/ 30373 w 123242"/>
                  <a:gd name="connsiteY10" fmla="*/ 110595 h 120120"/>
                  <a:gd name="connsiteX11" fmla="*/ 44661 w 123242"/>
                  <a:gd name="connsiteY11" fmla="*/ 115358 h 120120"/>
                  <a:gd name="connsiteX12" fmla="*/ 51805 w 123242"/>
                  <a:gd name="connsiteY12" fmla="*/ 117739 h 120120"/>
                  <a:gd name="connsiteX13" fmla="*/ 58948 w 123242"/>
                  <a:gd name="connsiteY13" fmla="*/ 120120 h 120120"/>
                  <a:gd name="connsiteX14" fmla="*/ 97048 w 123242"/>
                  <a:gd name="connsiteY14" fmla="*/ 117739 h 120120"/>
                  <a:gd name="connsiteX15" fmla="*/ 108955 w 123242"/>
                  <a:gd name="connsiteY15" fmla="*/ 96308 h 120120"/>
                  <a:gd name="connsiteX16" fmla="*/ 116098 w 123242"/>
                  <a:gd name="connsiteY16" fmla="*/ 91545 h 120120"/>
                  <a:gd name="connsiteX17" fmla="*/ 118480 w 123242"/>
                  <a:gd name="connsiteY17" fmla="*/ 82020 h 120120"/>
                  <a:gd name="connsiteX18" fmla="*/ 123242 w 123242"/>
                  <a:gd name="connsiteY18" fmla="*/ 67733 h 120120"/>
                  <a:gd name="connsiteX19" fmla="*/ 116098 w 123242"/>
                  <a:gd name="connsiteY19" fmla="*/ 46302 h 120120"/>
                  <a:gd name="connsiteX20" fmla="*/ 108955 w 123242"/>
                  <a:gd name="connsiteY20" fmla="*/ 41539 h 120120"/>
                  <a:gd name="connsiteX21" fmla="*/ 97048 w 123242"/>
                  <a:gd name="connsiteY21" fmla="*/ 32014 h 120120"/>
                  <a:gd name="connsiteX22" fmla="*/ 92286 w 123242"/>
                  <a:gd name="connsiteY22" fmla="*/ 24870 h 120120"/>
                  <a:gd name="connsiteX23" fmla="*/ 85142 w 123242"/>
                  <a:gd name="connsiteY23" fmla="*/ 20108 h 120120"/>
                  <a:gd name="connsiteX24" fmla="*/ 80380 w 123242"/>
                  <a:gd name="connsiteY24" fmla="*/ 12964 h 120120"/>
                  <a:gd name="connsiteX25" fmla="*/ 61330 w 123242"/>
                  <a:gd name="connsiteY25" fmla="*/ 5820 h 12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3242" h="120120">
                    <a:moveTo>
                      <a:pt x="61330" y="5820"/>
                    </a:moveTo>
                    <a:lnTo>
                      <a:pt x="61330" y="5820"/>
                    </a:lnTo>
                    <a:cubicBezTo>
                      <a:pt x="45759" y="2360"/>
                      <a:pt x="27350" y="-3958"/>
                      <a:pt x="11323" y="3439"/>
                    </a:cubicBezTo>
                    <a:cubicBezTo>
                      <a:pt x="7648" y="5135"/>
                      <a:pt x="9924" y="11419"/>
                      <a:pt x="8942" y="15345"/>
                    </a:cubicBezTo>
                    <a:cubicBezTo>
                      <a:pt x="8333" y="17780"/>
                      <a:pt x="7355" y="20108"/>
                      <a:pt x="6561" y="22489"/>
                    </a:cubicBezTo>
                    <a:cubicBezTo>
                      <a:pt x="5767" y="29633"/>
                      <a:pt x="5197" y="36805"/>
                      <a:pt x="4180" y="43920"/>
                    </a:cubicBezTo>
                    <a:cubicBezTo>
                      <a:pt x="1156" y="65084"/>
                      <a:pt x="-3480" y="58991"/>
                      <a:pt x="4180" y="91545"/>
                    </a:cubicBezTo>
                    <a:cubicBezTo>
                      <a:pt x="4835" y="94331"/>
                      <a:pt x="8942" y="94720"/>
                      <a:pt x="11323" y="96308"/>
                    </a:cubicBezTo>
                    <a:cubicBezTo>
                      <a:pt x="12911" y="98689"/>
                      <a:pt x="13851" y="101664"/>
                      <a:pt x="16086" y="103452"/>
                    </a:cubicBezTo>
                    <a:cubicBezTo>
                      <a:pt x="18046" y="105020"/>
                      <a:pt x="20985" y="104711"/>
                      <a:pt x="23230" y="105833"/>
                    </a:cubicBezTo>
                    <a:cubicBezTo>
                      <a:pt x="25790" y="107113"/>
                      <a:pt x="27758" y="109433"/>
                      <a:pt x="30373" y="110595"/>
                    </a:cubicBezTo>
                    <a:cubicBezTo>
                      <a:pt x="34961" y="112634"/>
                      <a:pt x="39898" y="113770"/>
                      <a:pt x="44661" y="115358"/>
                    </a:cubicBezTo>
                    <a:lnTo>
                      <a:pt x="51805" y="117739"/>
                    </a:lnTo>
                    <a:lnTo>
                      <a:pt x="58948" y="120120"/>
                    </a:lnTo>
                    <a:lnTo>
                      <a:pt x="97048" y="117739"/>
                    </a:lnTo>
                    <a:cubicBezTo>
                      <a:pt x="112593" y="112298"/>
                      <a:pt x="102733" y="104086"/>
                      <a:pt x="108955" y="96308"/>
                    </a:cubicBezTo>
                    <a:cubicBezTo>
                      <a:pt x="110743" y="94073"/>
                      <a:pt x="113717" y="93133"/>
                      <a:pt x="116098" y="91545"/>
                    </a:cubicBezTo>
                    <a:cubicBezTo>
                      <a:pt x="116892" y="88370"/>
                      <a:pt x="117540" y="85155"/>
                      <a:pt x="118480" y="82020"/>
                    </a:cubicBezTo>
                    <a:cubicBezTo>
                      <a:pt x="119923" y="77212"/>
                      <a:pt x="123242" y="67733"/>
                      <a:pt x="123242" y="67733"/>
                    </a:cubicBezTo>
                    <a:cubicBezTo>
                      <a:pt x="121645" y="58150"/>
                      <a:pt x="122796" y="53000"/>
                      <a:pt x="116098" y="46302"/>
                    </a:cubicBezTo>
                    <a:cubicBezTo>
                      <a:pt x="114074" y="44278"/>
                      <a:pt x="111336" y="43127"/>
                      <a:pt x="108955" y="41539"/>
                    </a:cubicBezTo>
                    <a:cubicBezTo>
                      <a:pt x="95303" y="21062"/>
                      <a:pt x="113482" y="45162"/>
                      <a:pt x="97048" y="32014"/>
                    </a:cubicBezTo>
                    <a:cubicBezTo>
                      <a:pt x="94813" y="30226"/>
                      <a:pt x="94310" y="26894"/>
                      <a:pt x="92286" y="24870"/>
                    </a:cubicBezTo>
                    <a:cubicBezTo>
                      <a:pt x="90262" y="22846"/>
                      <a:pt x="87523" y="21695"/>
                      <a:pt x="85142" y="20108"/>
                    </a:cubicBezTo>
                    <a:cubicBezTo>
                      <a:pt x="83555" y="17727"/>
                      <a:pt x="82404" y="14988"/>
                      <a:pt x="80380" y="12964"/>
                    </a:cubicBezTo>
                    <a:cubicBezTo>
                      <a:pt x="77509" y="10093"/>
                      <a:pt x="64505" y="7011"/>
                      <a:pt x="61330" y="582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89" name="Freeform 288"/>
              <p:cNvSpPr/>
              <p:nvPr/>
            </p:nvSpPr>
            <p:spPr>
              <a:xfrm>
                <a:off x="6701071" y="4090988"/>
                <a:ext cx="87873" cy="102393"/>
              </a:xfrm>
              <a:custGeom>
                <a:avLst/>
                <a:gdLst>
                  <a:gd name="connsiteX0" fmla="*/ 56917 w 87873"/>
                  <a:gd name="connsiteY0" fmla="*/ 0 h 102393"/>
                  <a:gd name="connsiteX1" fmla="*/ 56917 w 87873"/>
                  <a:gd name="connsiteY1" fmla="*/ 0 h 102393"/>
                  <a:gd name="connsiteX2" fmla="*/ 30723 w 87873"/>
                  <a:gd name="connsiteY2" fmla="*/ 2381 h 102393"/>
                  <a:gd name="connsiteX3" fmla="*/ 28342 w 87873"/>
                  <a:gd name="connsiteY3" fmla="*/ 9525 h 102393"/>
                  <a:gd name="connsiteX4" fmla="*/ 11673 w 87873"/>
                  <a:gd name="connsiteY4" fmla="*/ 30956 h 102393"/>
                  <a:gd name="connsiteX5" fmla="*/ 4529 w 87873"/>
                  <a:gd name="connsiteY5" fmla="*/ 35718 h 102393"/>
                  <a:gd name="connsiteX6" fmla="*/ 4529 w 87873"/>
                  <a:gd name="connsiteY6" fmla="*/ 80962 h 102393"/>
                  <a:gd name="connsiteX7" fmla="*/ 11673 w 87873"/>
                  <a:gd name="connsiteY7" fmla="*/ 85725 h 102393"/>
                  <a:gd name="connsiteX8" fmla="*/ 14054 w 87873"/>
                  <a:gd name="connsiteY8" fmla="*/ 92868 h 102393"/>
                  <a:gd name="connsiteX9" fmla="*/ 21198 w 87873"/>
                  <a:gd name="connsiteY9" fmla="*/ 97631 h 102393"/>
                  <a:gd name="connsiteX10" fmla="*/ 40248 w 87873"/>
                  <a:gd name="connsiteY10" fmla="*/ 102393 h 102393"/>
                  <a:gd name="connsiteX11" fmla="*/ 54535 w 87873"/>
                  <a:gd name="connsiteY11" fmla="*/ 100012 h 102393"/>
                  <a:gd name="connsiteX12" fmla="*/ 68823 w 87873"/>
                  <a:gd name="connsiteY12" fmla="*/ 88106 h 102393"/>
                  <a:gd name="connsiteX13" fmla="*/ 75967 w 87873"/>
                  <a:gd name="connsiteY13" fmla="*/ 83343 h 102393"/>
                  <a:gd name="connsiteX14" fmla="*/ 87873 w 87873"/>
                  <a:gd name="connsiteY14" fmla="*/ 61912 h 102393"/>
                  <a:gd name="connsiteX15" fmla="*/ 80729 w 87873"/>
                  <a:gd name="connsiteY15" fmla="*/ 30956 h 102393"/>
                  <a:gd name="connsiteX16" fmla="*/ 73585 w 87873"/>
                  <a:gd name="connsiteY16" fmla="*/ 26193 h 102393"/>
                  <a:gd name="connsiteX17" fmla="*/ 56917 w 87873"/>
                  <a:gd name="connsiteY17" fmla="*/ 9525 h 102393"/>
                  <a:gd name="connsiteX18" fmla="*/ 56917 w 87873"/>
                  <a:gd name="connsiteY18" fmla="*/ 0 h 10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7873" h="102393">
                    <a:moveTo>
                      <a:pt x="56917" y="0"/>
                    </a:moveTo>
                    <a:lnTo>
                      <a:pt x="56917" y="0"/>
                    </a:lnTo>
                    <a:cubicBezTo>
                      <a:pt x="48186" y="794"/>
                      <a:pt x="39040" y="-391"/>
                      <a:pt x="30723" y="2381"/>
                    </a:cubicBezTo>
                    <a:cubicBezTo>
                      <a:pt x="28342" y="3175"/>
                      <a:pt x="29561" y="7331"/>
                      <a:pt x="28342" y="9525"/>
                    </a:cubicBezTo>
                    <a:cubicBezTo>
                      <a:pt x="23765" y="17763"/>
                      <a:pt x="18854" y="24973"/>
                      <a:pt x="11673" y="30956"/>
                    </a:cubicBezTo>
                    <a:cubicBezTo>
                      <a:pt x="9474" y="32788"/>
                      <a:pt x="6910" y="34131"/>
                      <a:pt x="4529" y="35718"/>
                    </a:cubicBezTo>
                    <a:cubicBezTo>
                      <a:pt x="-1108" y="52631"/>
                      <a:pt x="-1900" y="52032"/>
                      <a:pt x="4529" y="80962"/>
                    </a:cubicBezTo>
                    <a:cubicBezTo>
                      <a:pt x="5150" y="83756"/>
                      <a:pt x="9292" y="84137"/>
                      <a:pt x="11673" y="85725"/>
                    </a:cubicBezTo>
                    <a:cubicBezTo>
                      <a:pt x="12467" y="88106"/>
                      <a:pt x="12486" y="90908"/>
                      <a:pt x="14054" y="92868"/>
                    </a:cubicBezTo>
                    <a:cubicBezTo>
                      <a:pt x="15842" y="95103"/>
                      <a:pt x="18638" y="96351"/>
                      <a:pt x="21198" y="97631"/>
                    </a:cubicBezTo>
                    <a:cubicBezTo>
                      <a:pt x="26078" y="100071"/>
                      <a:pt x="35722" y="101488"/>
                      <a:pt x="40248" y="102393"/>
                    </a:cubicBezTo>
                    <a:cubicBezTo>
                      <a:pt x="45010" y="101599"/>
                      <a:pt x="49955" y="101539"/>
                      <a:pt x="54535" y="100012"/>
                    </a:cubicBezTo>
                    <a:cubicBezTo>
                      <a:pt x="60449" y="98041"/>
                      <a:pt x="64401" y="91791"/>
                      <a:pt x="68823" y="88106"/>
                    </a:cubicBezTo>
                    <a:cubicBezTo>
                      <a:pt x="71022" y="86274"/>
                      <a:pt x="73586" y="84931"/>
                      <a:pt x="75967" y="83343"/>
                    </a:cubicBezTo>
                    <a:cubicBezTo>
                      <a:pt x="86884" y="66967"/>
                      <a:pt x="83682" y="74486"/>
                      <a:pt x="87873" y="61912"/>
                    </a:cubicBezTo>
                    <a:cubicBezTo>
                      <a:pt x="86629" y="49476"/>
                      <a:pt x="89407" y="39634"/>
                      <a:pt x="80729" y="30956"/>
                    </a:cubicBezTo>
                    <a:cubicBezTo>
                      <a:pt x="78705" y="28932"/>
                      <a:pt x="75966" y="27781"/>
                      <a:pt x="73585" y="26193"/>
                    </a:cubicBezTo>
                    <a:cubicBezTo>
                      <a:pt x="65609" y="14230"/>
                      <a:pt x="68200" y="11781"/>
                      <a:pt x="56917" y="9525"/>
                    </a:cubicBezTo>
                    <a:cubicBezTo>
                      <a:pt x="55360" y="9214"/>
                      <a:pt x="56917" y="1587"/>
                      <a:pt x="56917"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0" name="Freeform 289"/>
              <p:cNvSpPr/>
              <p:nvPr/>
            </p:nvSpPr>
            <p:spPr>
              <a:xfrm>
                <a:off x="6788120" y="4095750"/>
                <a:ext cx="84656" cy="115093"/>
              </a:xfrm>
              <a:custGeom>
                <a:avLst/>
                <a:gdLst>
                  <a:gd name="connsiteX0" fmla="*/ 57974 w 84656"/>
                  <a:gd name="connsiteY0" fmla="*/ 0 h 115093"/>
                  <a:gd name="connsiteX1" fmla="*/ 57974 w 84656"/>
                  <a:gd name="connsiteY1" fmla="*/ 0 h 115093"/>
                  <a:gd name="connsiteX2" fmla="*/ 41305 w 84656"/>
                  <a:gd name="connsiteY2" fmla="*/ 11906 h 115093"/>
                  <a:gd name="connsiteX3" fmla="*/ 36543 w 84656"/>
                  <a:gd name="connsiteY3" fmla="*/ 19050 h 115093"/>
                  <a:gd name="connsiteX4" fmla="*/ 29399 w 84656"/>
                  <a:gd name="connsiteY4" fmla="*/ 23813 h 115093"/>
                  <a:gd name="connsiteX5" fmla="*/ 22255 w 84656"/>
                  <a:gd name="connsiteY5" fmla="*/ 30956 h 115093"/>
                  <a:gd name="connsiteX6" fmla="*/ 15111 w 84656"/>
                  <a:gd name="connsiteY6" fmla="*/ 35719 h 115093"/>
                  <a:gd name="connsiteX7" fmla="*/ 3205 w 84656"/>
                  <a:gd name="connsiteY7" fmla="*/ 50006 h 115093"/>
                  <a:gd name="connsiteX8" fmla="*/ 3205 w 84656"/>
                  <a:gd name="connsiteY8" fmla="*/ 83344 h 115093"/>
                  <a:gd name="connsiteX9" fmla="*/ 5586 w 84656"/>
                  <a:gd name="connsiteY9" fmla="*/ 90488 h 115093"/>
                  <a:gd name="connsiteX10" fmla="*/ 12730 w 84656"/>
                  <a:gd name="connsiteY10" fmla="*/ 95250 h 115093"/>
                  <a:gd name="connsiteX11" fmla="*/ 17493 w 84656"/>
                  <a:gd name="connsiteY11" fmla="*/ 102394 h 115093"/>
                  <a:gd name="connsiteX12" fmla="*/ 31780 w 84656"/>
                  <a:gd name="connsiteY12" fmla="*/ 107156 h 115093"/>
                  <a:gd name="connsiteX13" fmla="*/ 38924 w 84656"/>
                  <a:gd name="connsiteY13" fmla="*/ 111919 h 115093"/>
                  <a:gd name="connsiteX14" fmla="*/ 84168 w 84656"/>
                  <a:gd name="connsiteY14" fmla="*/ 111919 h 115093"/>
                  <a:gd name="connsiteX15" fmla="*/ 81786 w 84656"/>
                  <a:gd name="connsiteY15" fmla="*/ 90488 h 115093"/>
                  <a:gd name="connsiteX16" fmla="*/ 69880 w 84656"/>
                  <a:gd name="connsiteY16" fmla="*/ 16669 h 115093"/>
                  <a:gd name="connsiteX17" fmla="*/ 62736 w 84656"/>
                  <a:gd name="connsiteY17" fmla="*/ 14288 h 115093"/>
                  <a:gd name="connsiteX18" fmla="*/ 57974 w 84656"/>
                  <a:gd name="connsiteY18" fmla="*/ 0 h 11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656" h="115093">
                    <a:moveTo>
                      <a:pt x="57974" y="0"/>
                    </a:moveTo>
                    <a:lnTo>
                      <a:pt x="57974" y="0"/>
                    </a:lnTo>
                    <a:cubicBezTo>
                      <a:pt x="52418" y="3969"/>
                      <a:pt x="46408" y="7370"/>
                      <a:pt x="41305" y="11906"/>
                    </a:cubicBezTo>
                    <a:cubicBezTo>
                      <a:pt x="39166" y="13807"/>
                      <a:pt x="38567" y="17026"/>
                      <a:pt x="36543" y="19050"/>
                    </a:cubicBezTo>
                    <a:cubicBezTo>
                      <a:pt x="34519" y="21074"/>
                      <a:pt x="31598" y="21981"/>
                      <a:pt x="29399" y="23813"/>
                    </a:cubicBezTo>
                    <a:cubicBezTo>
                      <a:pt x="26812" y="25969"/>
                      <a:pt x="24842" y="28800"/>
                      <a:pt x="22255" y="30956"/>
                    </a:cubicBezTo>
                    <a:cubicBezTo>
                      <a:pt x="20056" y="32788"/>
                      <a:pt x="17310" y="33887"/>
                      <a:pt x="15111" y="35719"/>
                    </a:cubicBezTo>
                    <a:cubicBezTo>
                      <a:pt x="8238" y="41447"/>
                      <a:pt x="7887" y="42985"/>
                      <a:pt x="3205" y="50006"/>
                    </a:cubicBezTo>
                    <a:cubicBezTo>
                      <a:pt x="-1649" y="64571"/>
                      <a:pt x="-446" y="57780"/>
                      <a:pt x="3205" y="83344"/>
                    </a:cubicBezTo>
                    <a:cubicBezTo>
                      <a:pt x="3560" y="85829"/>
                      <a:pt x="4018" y="88528"/>
                      <a:pt x="5586" y="90488"/>
                    </a:cubicBezTo>
                    <a:cubicBezTo>
                      <a:pt x="7374" y="92723"/>
                      <a:pt x="10349" y="93663"/>
                      <a:pt x="12730" y="95250"/>
                    </a:cubicBezTo>
                    <a:cubicBezTo>
                      <a:pt x="14318" y="97631"/>
                      <a:pt x="15066" y="100877"/>
                      <a:pt x="17493" y="102394"/>
                    </a:cubicBezTo>
                    <a:cubicBezTo>
                      <a:pt x="21750" y="105055"/>
                      <a:pt x="31780" y="107156"/>
                      <a:pt x="31780" y="107156"/>
                    </a:cubicBezTo>
                    <a:cubicBezTo>
                      <a:pt x="34161" y="108744"/>
                      <a:pt x="36364" y="110639"/>
                      <a:pt x="38924" y="111919"/>
                    </a:cubicBezTo>
                    <a:cubicBezTo>
                      <a:pt x="52445" y="118679"/>
                      <a:pt x="72434" y="112652"/>
                      <a:pt x="84168" y="111919"/>
                    </a:cubicBezTo>
                    <a:cubicBezTo>
                      <a:pt x="83374" y="104775"/>
                      <a:pt x="82352" y="97653"/>
                      <a:pt x="81786" y="90488"/>
                    </a:cubicBezTo>
                    <a:cubicBezTo>
                      <a:pt x="78988" y="55050"/>
                      <a:pt x="95955" y="29705"/>
                      <a:pt x="69880" y="16669"/>
                    </a:cubicBezTo>
                    <a:cubicBezTo>
                      <a:pt x="67635" y="15547"/>
                      <a:pt x="65117" y="15082"/>
                      <a:pt x="62736" y="14288"/>
                    </a:cubicBezTo>
                    <a:lnTo>
                      <a:pt x="57974" y="0"/>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1" name="Freeform 290"/>
              <p:cNvSpPr/>
              <p:nvPr/>
            </p:nvSpPr>
            <p:spPr>
              <a:xfrm>
                <a:off x="6871350" y="4119563"/>
                <a:ext cx="117619" cy="100012"/>
              </a:xfrm>
              <a:custGeom>
                <a:avLst/>
                <a:gdLst>
                  <a:gd name="connsiteX0" fmla="*/ 117619 w 117619"/>
                  <a:gd name="connsiteY0" fmla="*/ 14287 h 100012"/>
                  <a:gd name="connsiteX1" fmla="*/ 117619 w 117619"/>
                  <a:gd name="connsiteY1" fmla="*/ 14287 h 100012"/>
                  <a:gd name="connsiteX2" fmla="*/ 96188 w 117619"/>
                  <a:gd name="connsiteY2" fmla="*/ 9525 h 100012"/>
                  <a:gd name="connsiteX3" fmla="*/ 48563 w 117619"/>
                  <a:gd name="connsiteY3" fmla="*/ 4762 h 100012"/>
                  <a:gd name="connsiteX4" fmla="*/ 39038 w 117619"/>
                  <a:gd name="connsiteY4" fmla="*/ 2381 h 100012"/>
                  <a:gd name="connsiteX5" fmla="*/ 31894 w 117619"/>
                  <a:gd name="connsiteY5" fmla="*/ 0 h 100012"/>
                  <a:gd name="connsiteX6" fmla="*/ 8081 w 117619"/>
                  <a:gd name="connsiteY6" fmla="*/ 2381 h 100012"/>
                  <a:gd name="connsiteX7" fmla="*/ 5700 w 117619"/>
                  <a:gd name="connsiteY7" fmla="*/ 80962 h 100012"/>
                  <a:gd name="connsiteX8" fmla="*/ 15225 w 117619"/>
                  <a:gd name="connsiteY8" fmla="*/ 95250 h 100012"/>
                  <a:gd name="connsiteX9" fmla="*/ 22369 w 117619"/>
                  <a:gd name="connsiteY9" fmla="*/ 100012 h 100012"/>
                  <a:gd name="connsiteX10" fmla="*/ 50944 w 117619"/>
                  <a:gd name="connsiteY10" fmla="*/ 97631 h 100012"/>
                  <a:gd name="connsiteX11" fmla="*/ 69994 w 117619"/>
                  <a:gd name="connsiteY11" fmla="*/ 95250 h 100012"/>
                  <a:gd name="connsiteX12" fmla="*/ 98569 w 117619"/>
                  <a:gd name="connsiteY12" fmla="*/ 92868 h 100012"/>
                  <a:gd name="connsiteX13" fmla="*/ 103331 w 117619"/>
                  <a:gd name="connsiteY13" fmla="*/ 85725 h 100012"/>
                  <a:gd name="connsiteX14" fmla="*/ 108094 w 117619"/>
                  <a:gd name="connsiteY14" fmla="*/ 69056 h 100012"/>
                  <a:gd name="connsiteX15" fmla="*/ 112856 w 117619"/>
                  <a:gd name="connsiteY15" fmla="*/ 54768 h 100012"/>
                  <a:gd name="connsiteX16" fmla="*/ 110475 w 117619"/>
                  <a:gd name="connsiteY16" fmla="*/ 28575 h 100012"/>
                  <a:gd name="connsiteX17" fmla="*/ 105713 w 117619"/>
                  <a:gd name="connsiteY17" fmla="*/ 21431 h 100012"/>
                  <a:gd name="connsiteX18" fmla="*/ 117619 w 117619"/>
                  <a:gd name="connsiteY18" fmla="*/ 14287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7619" h="100012">
                    <a:moveTo>
                      <a:pt x="117619" y="14287"/>
                    </a:moveTo>
                    <a:lnTo>
                      <a:pt x="117619" y="14287"/>
                    </a:lnTo>
                    <a:cubicBezTo>
                      <a:pt x="110475" y="12700"/>
                      <a:pt x="103437" y="10525"/>
                      <a:pt x="96188" y="9525"/>
                    </a:cubicBezTo>
                    <a:cubicBezTo>
                      <a:pt x="80383" y="7345"/>
                      <a:pt x="48563" y="4762"/>
                      <a:pt x="48563" y="4762"/>
                    </a:cubicBezTo>
                    <a:cubicBezTo>
                      <a:pt x="45388" y="3968"/>
                      <a:pt x="42185" y="3280"/>
                      <a:pt x="39038" y="2381"/>
                    </a:cubicBezTo>
                    <a:cubicBezTo>
                      <a:pt x="36624" y="1691"/>
                      <a:pt x="34404" y="0"/>
                      <a:pt x="31894" y="0"/>
                    </a:cubicBezTo>
                    <a:cubicBezTo>
                      <a:pt x="23917" y="0"/>
                      <a:pt x="16019" y="1587"/>
                      <a:pt x="8081" y="2381"/>
                    </a:cubicBezTo>
                    <a:cubicBezTo>
                      <a:pt x="-2186" y="33183"/>
                      <a:pt x="-2322" y="28017"/>
                      <a:pt x="5700" y="80962"/>
                    </a:cubicBezTo>
                    <a:cubicBezTo>
                      <a:pt x="6557" y="86621"/>
                      <a:pt x="10462" y="92075"/>
                      <a:pt x="15225" y="95250"/>
                    </a:cubicBezTo>
                    <a:lnTo>
                      <a:pt x="22369" y="100012"/>
                    </a:lnTo>
                    <a:lnTo>
                      <a:pt x="50944" y="97631"/>
                    </a:lnTo>
                    <a:cubicBezTo>
                      <a:pt x="57312" y="96994"/>
                      <a:pt x="63626" y="95887"/>
                      <a:pt x="69994" y="95250"/>
                    </a:cubicBezTo>
                    <a:cubicBezTo>
                      <a:pt x="79505" y="94299"/>
                      <a:pt x="89044" y="93662"/>
                      <a:pt x="98569" y="92868"/>
                    </a:cubicBezTo>
                    <a:cubicBezTo>
                      <a:pt x="100156" y="90487"/>
                      <a:pt x="102051" y="88284"/>
                      <a:pt x="103331" y="85725"/>
                    </a:cubicBezTo>
                    <a:cubicBezTo>
                      <a:pt x="105334" y="81719"/>
                      <a:pt x="106948" y="72878"/>
                      <a:pt x="108094" y="69056"/>
                    </a:cubicBezTo>
                    <a:cubicBezTo>
                      <a:pt x="109536" y="64247"/>
                      <a:pt x="112856" y="54768"/>
                      <a:pt x="112856" y="54768"/>
                    </a:cubicBezTo>
                    <a:cubicBezTo>
                      <a:pt x="112062" y="46037"/>
                      <a:pt x="112312" y="37147"/>
                      <a:pt x="110475" y="28575"/>
                    </a:cubicBezTo>
                    <a:cubicBezTo>
                      <a:pt x="109875" y="25777"/>
                      <a:pt x="106993" y="23991"/>
                      <a:pt x="105713" y="21431"/>
                    </a:cubicBezTo>
                    <a:cubicBezTo>
                      <a:pt x="104590" y="19186"/>
                      <a:pt x="115635" y="15478"/>
                      <a:pt x="117619" y="14287"/>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2" name="Freeform 291"/>
              <p:cNvSpPr/>
              <p:nvPr/>
            </p:nvSpPr>
            <p:spPr>
              <a:xfrm>
                <a:off x="6991350" y="4131469"/>
                <a:ext cx="109552" cy="111919"/>
              </a:xfrm>
              <a:custGeom>
                <a:avLst/>
                <a:gdLst>
                  <a:gd name="connsiteX0" fmla="*/ 90488 w 109552"/>
                  <a:gd name="connsiteY0" fmla="*/ 7144 h 111919"/>
                  <a:gd name="connsiteX1" fmla="*/ 90488 w 109552"/>
                  <a:gd name="connsiteY1" fmla="*/ 7144 h 111919"/>
                  <a:gd name="connsiteX2" fmla="*/ 33338 w 109552"/>
                  <a:gd name="connsiteY2" fmla="*/ 0 h 111919"/>
                  <a:gd name="connsiteX3" fmla="*/ 9525 w 109552"/>
                  <a:gd name="connsiteY3" fmla="*/ 2381 h 111919"/>
                  <a:gd name="connsiteX4" fmla="*/ 2381 w 109552"/>
                  <a:gd name="connsiteY4" fmla="*/ 9525 h 111919"/>
                  <a:gd name="connsiteX5" fmla="*/ 0 w 109552"/>
                  <a:gd name="connsiteY5" fmla="*/ 19050 h 111919"/>
                  <a:gd name="connsiteX6" fmla="*/ 2381 w 109552"/>
                  <a:gd name="connsiteY6" fmla="*/ 69056 h 111919"/>
                  <a:gd name="connsiteX7" fmla="*/ 7144 w 109552"/>
                  <a:gd name="connsiteY7" fmla="*/ 83344 h 111919"/>
                  <a:gd name="connsiteX8" fmla="*/ 9525 w 109552"/>
                  <a:gd name="connsiteY8" fmla="*/ 90487 h 111919"/>
                  <a:gd name="connsiteX9" fmla="*/ 19050 w 109552"/>
                  <a:gd name="connsiteY9" fmla="*/ 104775 h 111919"/>
                  <a:gd name="connsiteX10" fmla="*/ 33338 w 109552"/>
                  <a:gd name="connsiteY10" fmla="*/ 109537 h 111919"/>
                  <a:gd name="connsiteX11" fmla="*/ 40481 w 109552"/>
                  <a:gd name="connsiteY11" fmla="*/ 111919 h 111919"/>
                  <a:gd name="connsiteX12" fmla="*/ 66675 w 109552"/>
                  <a:gd name="connsiteY12" fmla="*/ 107156 h 111919"/>
                  <a:gd name="connsiteX13" fmla="*/ 80963 w 109552"/>
                  <a:gd name="connsiteY13" fmla="*/ 97631 h 111919"/>
                  <a:gd name="connsiteX14" fmla="*/ 88106 w 109552"/>
                  <a:gd name="connsiteY14" fmla="*/ 92869 h 111919"/>
                  <a:gd name="connsiteX15" fmla="*/ 100013 w 109552"/>
                  <a:gd name="connsiteY15" fmla="*/ 78581 h 111919"/>
                  <a:gd name="connsiteX16" fmla="*/ 104775 w 109552"/>
                  <a:gd name="connsiteY16" fmla="*/ 71437 h 111919"/>
                  <a:gd name="connsiteX17" fmla="*/ 107156 w 109552"/>
                  <a:gd name="connsiteY17" fmla="*/ 61912 h 111919"/>
                  <a:gd name="connsiteX18" fmla="*/ 109538 w 109552"/>
                  <a:gd name="connsiteY18" fmla="*/ 54769 h 111919"/>
                  <a:gd name="connsiteX19" fmla="*/ 107156 w 109552"/>
                  <a:gd name="connsiteY19" fmla="*/ 19050 h 111919"/>
                  <a:gd name="connsiteX20" fmla="*/ 100013 w 109552"/>
                  <a:gd name="connsiteY20" fmla="*/ 14287 h 111919"/>
                  <a:gd name="connsiteX21" fmla="*/ 90488 w 109552"/>
                  <a:gd name="connsiteY21" fmla="*/ 7144 h 11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52" h="111919">
                    <a:moveTo>
                      <a:pt x="90488" y="7144"/>
                    </a:moveTo>
                    <a:lnTo>
                      <a:pt x="90488" y="7144"/>
                    </a:lnTo>
                    <a:cubicBezTo>
                      <a:pt x="65322" y="1551"/>
                      <a:pt x="63454" y="0"/>
                      <a:pt x="33338" y="0"/>
                    </a:cubicBezTo>
                    <a:cubicBezTo>
                      <a:pt x="25361" y="0"/>
                      <a:pt x="17463" y="1587"/>
                      <a:pt x="9525" y="2381"/>
                    </a:cubicBezTo>
                    <a:cubicBezTo>
                      <a:pt x="7144" y="4762"/>
                      <a:pt x="4052" y="6601"/>
                      <a:pt x="2381" y="9525"/>
                    </a:cubicBezTo>
                    <a:cubicBezTo>
                      <a:pt x="757" y="12367"/>
                      <a:pt x="0" y="15777"/>
                      <a:pt x="0" y="19050"/>
                    </a:cubicBezTo>
                    <a:cubicBezTo>
                      <a:pt x="0" y="35738"/>
                      <a:pt x="538" y="52471"/>
                      <a:pt x="2381" y="69056"/>
                    </a:cubicBezTo>
                    <a:cubicBezTo>
                      <a:pt x="2935" y="74046"/>
                      <a:pt x="5556" y="78581"/>
                      <a:pt x="7144" y="83344"/>
                    </a:cubicBezTo>
                    <a:cubicBezTo>
                      <a:pt x="7938" y="85725"/>
                      <a:pt x="8133" y="88399"/>
                      <a:pt x="9525" y="90487"/>
                    </a:cubicBezTo>
                    <a:cubicBezTo>
                      <a:pt x="12700" y="95250"/>
                      <a:pt x="13620" y="102965"/>
                      <a:pt x="19050" y="104775"/>
                    </a:cubicBezTo>
                    <a:lnTo>
                      <a:pt x="33338" y="109537"/>
                    </a:lnTo>
                    <a:lnTo>
                      <a:pt x="40481" y="111919"/>
                    </a:lnTo>
                    <a:cubicBezTo>
                      <a:pt x="44628" y="111400"/>
                      <a:pt x="60282" y="110707"/>
                      <a:pt x="66675" y="107156"/>
                    </a:cubicBezTo>
                    <a:cubicBezTo>
                      <a:pt x="71679" y="104376"/>
                      <a:pt x="76200" y="100806"/>
                      <a:pt x="80963" y="97631"/>
                    </a:cubicBezTo>
                    <a:lnTo>
                      <a:pt x="88106" y="92869"/>
                    </a:lnTo>
                    <a:cubicBezTo>
                      <a:pt x="99936" y="75125"/>
                      <a:pt x="84728" y="96924"/>
                      <a:pt x="100013" y="78581"/>
                    </a:cubicBezTo>
                    <a:cubicBezTo>
                      <a:pt x="101845" y="76382"/>
                      <a:pt x="103188" y="73818"/>
                      <a:pt x="104775" y="71437"/>
                    </a:cubicBezTo>
                    <a:cubicBezTo>
                      <a:pt x="105569" y="68262"/>
                      <a:pt x="106257" y="65059"/>
                      <a:pt x="107156" y="61912"/>
                    </a:cubicBezTo>
                    <a:cubicBezTo>
                      <a:pt x="107846" y="59499"/>
                      <a:pt x="109538" y="57279"/>
                      <a:pt x="109538" y="54769"/>
                    </a:cubicBezTo>
                    <a:cubicBezTo>
                      <a:pt x="109538" y="42836"/>
                      <a:pt x="109889" y="30666"/>
                      <a:pt x="107156" y="19050"/>
                    </a:cubicBezTo>
                    <a:cubicBezTo>
                      <a:pt x="106501" y="16264"/>
                      <a:pt x="102573" y="15567"/>
                      <a:pt x="100013" y="14287"/>
                    </a:cubicBezTo>
                    <a:cubicBezTo>
                      <a:pt x="90734" y="9647"/>
                      <a:pt x="92075" y="8334"/>
                      <a:pt x="90488" y="7144"/>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3" name="Freeform 292"/>
              <p:cNvSpPr/>
              <p:nvPr/>
            </p:nvSpPr>
            <p:spPr>
              <a:xfrm>
                <a:off x="7098506" y="4140673"/>
                <a:ext cx="88107" cy="107477"/>
              </a:xfrm>
              <a:custGeom>
                <a:avLst/>
                <a:gdLst>
                  <a:gd name="connsiteX0" fmla="*/ 54769 w 88107"/>
                  <a:gd name="connsiteY0" fmla="*/ 16990 h 107477"/>
                  <a:gd name="connsiteX1" fmla="*/ 54769 w 88107"/>
                  <a:gd name="connsiteY1" fmla="*/ 16990 h 107477"/>
                  <a:gd name="connsiteX2" fmla="*/ 38100 w 88107"/>
                  <a:gd name="connsiteY2" fmla="*/ 2702 h 107477"/>
                  <a:gd name="connsiteX3" fmla="*/ 30957 w 88107"/>
                  <a:gd name="connsiteY3" fmla="*/ 321 h 107477"/>
                  <a:gd name="connsiteX4" fmla="*/ 23813 w 88107"/>
                  <a:gd name="connsiteY4" fmla="*/ 9846 h 107477"/>
                  <a:gd name="connsiteX5" fmla="*/ 14288 w 88107"/>
                  <a:gd name="connsiteY5" fmla="*/ 24133 h 107477"/>
                  <a:gd name="connsiteX6" fmla="*/ 4763 w 88107"/>
                  <a:gd name="connsiteY6" fmla="*/ 38421 h 107477"/>
                  <a:gd name="connsiteX7" fmla="*/ 0 w 88107"/>
                  <a:gd name="connsiteY7" fmla="*/ 45565 h 107477"/>
                  <a:gd name="connsiteX8" fmla="*/ 2382 w 88107"/>
                  <a:gd name="connsiteY8" fmla="*/ 78902 h 107477"/>
                  <a:gd name="connsiteX9" fmla="*/ 4763 w 88107"/>
                  <a:gd name="connsiteY9" fmla="*/ 86046 h 107477"/>
                  <a:gd name="connsiteX10" fmla="*/ 21432 w 88107"/>
                  <a:gd name="connsiteY10" fmla="*/ 105096 h 107477"/>
                  <a:gd name="connsiteX11" fmla="*/ 78582 w 88107"/>
                  <a:gd name="connsiteY11" fmla="*/ 107477 h 107477"/>
                  <a:gd name="connsiteX12" fmla="*/ 80963 w 88107"/>
                  <a:gd name="connsiteY12" fmla="*/ 97952 h 107477"/>
                  <a:gd name="connsiteX13" fmla="*/ 83344 w 88107"/>
                  <a:gd name="connsiteY13" fmla="*/ 83665 h 107477"/>
                  <a:gd name="connsiteX14" fmla="*/ 88107 w 88107"/>
                  <a:gd name="connsiteY14" fmla="*/ 76521 h 107477"/>
                  <a:gd name="connsiteX15" fmla="*/ 83344 w 88107"/>
                  <a:gd name="connsiteY15" fmla="*/ 38421 h 107477"/>
                  <a:gd name="connsiteX16" fmla="*/ 78582 w 88107"/>
                  <a:gd name="connsiteY16" fmla="*/ 31277 h 107477"/>
                  <a:gd name="connsiteX17" fmla="*/ 71438 w 88107"/>
                  <a:gd name="connsiteY17" fmla="*/ 16990 h 107477"/>
                  <a:gd name="connsiteX18" fmla="*/ 64294 w 88107"/>
                  <a:gd name="connsiteY18" fmla="*/ 14608 h 107477"/>
                  <a:gd name="connsiteX19" fmla="*/ 54769 w 88107"/>
                  <a:gd name="connsiteY19" fmla="*/ 16990 h 107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107" h="107477">
                    <a:moveTo>
                      <a:pt x="54769" y="16990"/>
                    </a:moveTo>
                    <a:lnTo>
                      <a:pt x="54769" y="16990"/>
                    </a:lnTo>
                    <a:cubicBezTo>
                      <a:pt x="49213" y="12227"/>
                      <a:pt x="44095" y="6899"/>
                      <a:pt x="38100" y="2702"/>
                    </a:cubicBezTo>
                    <a:cubicBezTo>
                      <a:pt x="36044" y="1263"/>
                      <a:pt x="33202" y="-801"/>
                      <a:pt x="30957" y="321"/>
                    </a:cubicBezTo>
                    <a:cubicBezTo>
                      <a:pt x="27407" y="2096"/>
                      <a:pt x="26194" y="6671"/>
                      <a:pt x="23813" y="9846"/>
                    </a:cubicBezTo>
                    <a:cubicBezTo>
                      <a:pt x="19259" y="23510"/>
                      <a:pt x="24694" y="10755"/>
                      <a:pt x="14288" y="24133"/>
                    </a:cubicBezTo>
                    <a:cubicBezTo>
                      <a:pt x="10774" y="28651"/>
                      <a:pt x="7938" y="33658"/>
                      <a:pt x="4763" y="38421"/>
                    </a:cubicBezTo>
                    <a:lnTo>
                      <a:pt x="0" y="45565"/>
                    </a:lnTo>
                    <a:cubicBezTo>
                      <a:pt x="794" y="56677"/>
                      <a:pt x="1080" y="67838"/>
                      <a:pt x="2382" y="78902"/>
                    </a:cubicBezTo>
                    <a:cubicBezTo>
                      <a:pt x="2675" y="81395"/>
                      <a:pt x="3544" y="83852"/>
                      <a:pt x="4763" y="86046"/>
                    </a:cubicBezTo>
                    <a:cubicBezTo>
                      <a:pt x="6068" y="88395"/>
                      <a:pt x="14430" y="104318"/>
                      <a:pt x="21432" y="105096"/>
                    </a:cubicBezTo>
                    <a:cubicBezTo>
                      <a:pt x="40382" y="107202"/>
                      <a:pt x="59532" y="106683"/>
                      <a:pt x="78582" y="107477"/>
                    </a:cubicBezTo>
                    <a:cubicBezTo>
                      <a:pt x="79376" y="104302"/>
                      <a:pt x="80321" y="101161"/>
                      <a:pt x="80963" y="97952"/>
                    </a:cubicBezTo>
                    <a:cubicBezTo>
                      <a:pt x="81910" y="93218"/>
                      <a:pt x="81817" y="88245"/>
                      <a:pt x="83344" y="83665"/>
                    </a:cubicBezTo>
                    <a:cubicBezTo>
                      <a:pt x="84249" y="80950"/>
                      <a:pt x="86519" y="78902"/>
                      <a:pt x="88107" y="76521"/>
                    </a:cubicBezTo>
                    <a:cubicBezTo>
                      <a:pt x="87847" y="73659"/>
                      <a:pt x="86296" y="46293"/>
                      <a:pt x="83344" y="38421"/>
                    </a:cubicBezTo>
                    <a:cubicBezTo>
                      <a:pt x="82339" y="35741"/>
                      <a:pt x="79862" y="33837"/>
                      <a:pt x="78582" y="31277"/>
                    </a:cubicBezTo>
                    <a:cubicBezTo>
                      <a:pt x="75707" y="25527"/>
                      <a:pt x="77123" y="21538"/>
                      <a:pt x="71438" y="16990"/>
                    </a:cubicBezTo>
                    <a:cubicBezTo>
                      <a:pt x="69478" y="15422"/>
                      <a:pt x="66675" y="15402"/>
                      <a:pt x="64294" y="14608"/>
                    </a:cubicBezTo>
                    <a:lnTo>
                      <a:pt x="54769" y="16990"/>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4" name="Freeform 293"/>
              <p:cNvSpPr/>
              <p:nvPr/>
            </p:nvSpPr>
            <p:spPr>
              <a:xfrm>
                <a:off x="7191375" y="4154527"/>
                <a:ext cx="116681" cy="112673"/>
              </a:xfrm>
              <a:custGeom>
                <a:avLst/>
                <a:gdLst>
                  <a:gd name="connsiteX0" fmla="*/ 88106 w 116681"/>
                  <a:gd name="connsiteY0" fmla="*/ 12661 h 112673"/>
                  <a:gd name="connsiteX1" fmla="*/ 88106 w 116681"/>
                  <a:gd name="connsiteY1" fmla="*/ 12661 h 112673"/>
                  <a:gd name="connsiteX2" fmla="*/ 45244 w 116681"/>
                  <a:gd name="connsiteY2" fmla="*/ 3136 h 112673"/>
                  <a:gd name="connsiteX3" fmla="*/ 30956 w 116681"/>
                  <a:gd name="connsiteY3" fmla="*/ 10279 h 112673"/>
                  <a:gd name="connsiteX4" fmla="*/ 16669 w 116681"/>
                  <a:gd name="connsiteY4" fmla="*/ 15042 h 112673"/>
                  <a:gd name="connsiteX5" fmla="*/ 4763 w 116681"/>
                  <a:gd name="connsiteY5" fmla="*/ 24567 h 112673"/>
                  <a:gd name="connsiteX6" fmla="*/ 0 w 116681"/>
                  <a:gd name="connsiteY6" fmla="*/ 31711 h 112673"/>
                  <a:gd name="connsiteX7" fmla="*/ 2381 w 116681"/>
                  <a:gd name="connsiteY7" fmla="*/ 57904 h 112673"/>
                  <a:gd name="connsiteX8" fmla="*/ 11906 w 116681"/>
                  <a:gd name="connsiteY8" fmla="*/ 72192 h 112673"/>
                  <a:gd name="connsiteX9" fmla="*/ 23813 w 116681"/>
                  <a:gd name="connsiteY9" fmla="*/ 86479 h 112673"/>
                  <a:gd name="connsiteX10" fmla="*/ 28575 w 116681"/>
                  <a:gd name="connsiteY10" fmla="*/ 93623 h 112673"/>
                  <a:gd name="connsiteX11" fmla="*/ 42863 w 116681"/>
                  <a:gd name="connsiteY11" fmla="*/ 103148 h 112673"/>
                  <a:gd name="connsiteX12" fmla="*/ 50006 w 116681"/>
                  <a:gd name="connsiteY12" fmla="*/ 107911 h 112673"/>
                  <a:gd name="connsiteX13" fmla="*/ 57150 w 116681"/>
                  <a:gd name="connsiteY13" fmla="*/ 112673 h 112673"/>
                  <a:gd name="connsiteX14" fmla="*/ 80963 w 116681"/>
                  <a:gd name="connsiteY14" fmla="*/ 110292 h 112673"/>
                  <a:gd name="connsiteX15" fmla="*/ 95250 w 116681"/>
                  <a:gd name="connsiteY15" fmla="*/ 100767 h 112673"/>
                  <a:gd name="connsiteX16" fmla="*/ 102394 w 116681"/>
                  <a:gd name="connsiteY16" fmla="*/ 96004 h 112673"/>
                  <a:gd name="connsiteX17" fmla="*/ 109538 w 116681"/>
                  <a:gd name="connsiteY17" fmla="*/ 81717 h 112673"/>
                  <a:gd name="connsiteX18" fmla="*/ 116681 w 116681"/>
                  <a:gd name="connsiteY18" fmla="*/ 67429 h 112673"/>
                  <a:gd name="connsiteX19" fmla="*/ 114300 w 116681"/>
                  <a:gd name="connsiteY19" fmla="*/ 36473 h 112673"/>
                  <a:gd name="connsiteX20" fmla="*/ 107156 w 116681"/>
                  <a:gd name="connsiteY20" fmla="*/ 31711 h 112673"/>
                  <a:gd name="connsiteX21" fmla="*/ 100013 w 116681"/>
                  <a:gd name="connsiteY21" fmla="*/ 24567 h 112673"/>
                  <a:gd name="connsiteX22" fmla="*/ 85725 w 116681"/>
                  <a:gd name="connsiteY22" fmla="*/ 19804 h 112673"/>
                  <a:gd name="connsiteX23" fmla="*/ 78581 w 116681"/>
                  <a:gd name="connsiteY23" fmla="*/ 15042 h 112673"/>
                  <a:gd name="connsiteX24" fmla="*/ 88106 w 116681"/>
                  <a:gd name="connsiteY24" fmla="*/ 12661 h 112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6681" h="112673">
                    <a:moveTo>
                      <a:pt x="88106" y="12661"/>
                    </a:moveTo>
                    <a:lnTo>
                      <a:pt x="88106" y="12661"/>
                    </a:lnTo>
                    <a:cubicBezTo>
                      <a:pt x="65861" y="-3230"/>
                      <a:pt x="76239" y="-1292"/>
                      <a:pt x="45244" y="3136"/>
                    </a:cubicBezTo>
                    <a:cubicBezTo>
                      <a:pt x="35646" y="4507"/>
                      <a:pt x="39891" y="6308"/>
                      <a:pt x="30956" y="10279"/>
                    </a:cubicBezTo>
                    <a:cubicBezTo>
                      <a:pt x="26369" y="12318"/>
                      <a:pt x="16669" y="15042"/>
                      <a:pt x="16669" y="15042"/>
                    </a:cubicBezTo>
                    <a:cubicBezTo>
                      <a:pt x="3018" y="35518"/>
                      <a:pt x="21195" y="11421"/>
                      <a:pt x="4763" y="24567"/>
                    </a:cubicBezTo>
                    <a:cubicBezTo>
                      <a:pt x="2528" y="26355"/>
                      <a:pt x="1588" y="29330"/>
                      <a:pt x="0" y="31711"/>
                    </a:cubicBezTo>
                    <a:cubicBezTo>
                      <a:pt x="794" y="40442"/>
                      <a:pt x="-93" y="49493"/>
                      <a:pt x="2381" y="57904"/>
                    </a:cubicBezTo>
                    <a:cubicBezTo>
                      <a:pt x="3996" y="63395"/>
                      <a:pt x="8731" y="67429"/>
                      <a:pt x="11906" y="72192"/>
                    </a:cubicBezTo>
                    <a:cubicBezTo>
                      <a:pt x="23732" y="89931"/>
                      <a:pt x="8532" y="68143"/>
                      <a:pt x="23813" y="86479"/>
                    </a:cubicBezTo>
                    <a:cubicBezTo>
                      <a:pt x="25645" y="88678"/>
                      <a:pt x="26421" y="91738"/>
                      <a:pt x="28575" y="93623"/>
                    </a:cubicBezTo>
                    <a:cubicBezTo>
                      <a:pt x="32883" y="97392"/>
                      <a:pt x="38100" y="99973"/>
                      <a:pt x="42863" y="103148"/>
                    </a:cubicBezTo>
                    <a:lnTo>
                      <a:pt x="50006" y="107911"/>
                    </a:lnTo>
                    <a:lnTo>
                      <a:pt x="57150" y="112673"/>
                    </a:lnTo>
                    <a:cubicBezTo>
                      <a:pt x="65088" y="111879"/>
                      <a:pt x="73349" y="112671"/>
                      <a:pt x="80963" y="110292"/>
                    </a:cubicBezTo>
                    <a:cubicBezTo>
                      <a:pt x="86426" y="108585"/>
                      <a:pt x="90488" y="103942"/>
                      <a:pt x="95250" y="100767"/>
                    </a:cubicBezTo>
                    <a:lnTo>
                      <a:pt x="102394" y="96004"/>
                    </a:lnTo>
                    <a:cubicBezTo>
                      <a:pt x="108379" y="78048"/>
                      <a:pt x="100304" y="100184"/>
                      <a:pt x="109538" y="81717"/>
                    </a:cubicBezTo>
                    <a:cubicBezTo>
                      <a:pt x="119401" y="61991"/>
                      <a:pt x="103028" y="87912"/>
                      <a:pt x="116681" y="67429"/>
                    </a:cubicBezTo>
                    <a:cubicBezTo>
                      <a:pt x="115887" y="57110"/>
                      <a:pt x="116967" y="46473"/>
                      <a:pt x="114300" y="36473"/>
                    </a:cubicBezTo>
                    <a:cubicBezTo>
                      <a:pt x="113563" y="33708"/>
                      <a:pt x="109355" y="33543"/>
                      <a:pt x="107156" y="31711"/>
                    </a:cubicBezTo>
                    <a:cubicBezTo>
                      <a:pt x="104569" y="29555"/>
                      <a:pt x="102957" y="26202"/>
                      <a:pt x="100013" y="24567"/>
                    </a:cubicBezTo>
                    <a:cubicBezTo>
                      <a:pt x="95625" y="22129"/>
                      <a:pt x="89902" y="22589"/>
                      <a:pt x="85725" y="19804"/>
                    </a:cubicBezTo>
                    <a:cubicBezTo>
                      <a:pt x="83344" y="18217"/>
                      <a:pt x="81387" y="15603"/>
                      <a:pt x="78581" y="15042"/>
                    </a:cubicBezTo>
                    <a:cubicBezTo>
                      <a:pt x="76841" y="14694"/>
                      <a:pt x="86519" y="13058"/>
                      <a:pt x="88106" y="12661"/>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5" name="Freeform 294"/>
              <p:cNvSpPr/>
              <p:nvPr/>
            </p:nvSpPr>
            <p:spPr>
              <a:xfrm>
                <a:off x="7293769" y="4181474"/>
                <a:ext cx="100012" cy="107157"/>
              </a:xfrm>
              <a:custGeom>
                <a:avLst/>
                <a:gdLst>
                  <a:gd name="connsiteX0" fmla="*/ 80962 w 100012"/>
                  <a:gd name="connsiteY0" fmla="*/ 4764 h 107157"/>
                  <a:gd name="connsiteX1" fmla="*/ 80962 w 100012"/>
                  <a:gd name="connsiteY1" fmla="*/ 4764 h 107157"/>
                  <a:gd name="connsiteX2" fmla="*/ 50006 w 100012"/>
                  <a:gd name="connsiteY2" fmla="*/ 2382 h 107157"/>
                  <a:gd name="connsiteX3" fmla="*/ 35719 w 100012"/>
                  <a:gd name="connsiteY3" fmla="*/ 11907 h 107157"/>
                  <a:gd name="connsiteX4" fmla="*/ 30956 w 100012"/>
                  <a:gd name="connsiteY4" fmla="*/ 19051 h 107157"/>
                  <a:gd name="connsiteX5" fmla="*/ 16669 w 100012"/>
                  <a:gd name="connsiteY5" fmla="*/ 28576 h 107157"/>
                  <a:gd name="connsiteX6" fmla="*/ 0 w 100012"/>
                  <a:gd name="connsiteY6" fmla="*/ 47626 h 107157"/>
                  <a:gd name="connsiteX7" fmla="*/ 2381 w 100012"/>
                  <a:gd name="connsiteY7" fmla="*/ 61914 h 107157"/>
                  <a:gd name="connsiteX8" fmla="*/ 26194 w 100012"/>
                  <a:gd name="connsiteY8" fmla="*/ 85726 h 107157"/>
                  <a:gd name="connsiteX9" fmla="*/ 33337 w 100012"/>
                  <a:gd name="connsiteY9" fmla="*/ 92870 h 107157"/>
                  <a:gd name="connsiteX10" fmla="*/ 47625 w 100012"/>
                  <a:gd name="connsiteY10" fmla="*/ 102395 h 107157"/>
                  <a:gd name="connsiteX11" fmla="*/ 61912 w 100012"/>
                  <a:gd name="connsiteY11" fmla="*/ 107157 h 107157"/>
                  <a:gd name="connsiteX12" fmla="*/ 76200 w 100012"/>
                  <a:gd name="connsiteY12" fmla="*/ 100014 h 107157"/>
                  <a:gd name="connsiteX13" fmla="*/ 88106 w 100012"/>
                  <a:gd name="connsiteY13" fmla="*/ 90489 h 107157"/>
                  <a:gd name="connsiteX14" fmla="*/ 90487 w 100012"/>
                  <a:gd name="connsiteY14" fmla="*/ 83345 h 107157"/>
                  <a:gd name="connsiteX15" fmla="*/ 100012 w 100012"/>
                  <a:gd name="connsiteY15" fmla="*/ 71439 h 107157"/>
                  <a:gd name="connsiteX16" fmla="*/ 97631 w 100012"/>
                  <a:gd name="connsiteY16" fmla="*/ 23814 h 107157"/>
                  <a:gd name="connsiteX17" fmla="*/ 85725 w 100012"/>
                  <a:gd name="connsiteY17" fmla="*/ 7145 h 107157"/>
                  <a:gd name="connsiteX18" fmla="*/ 61912 w 100012"/>
                  <a:gd name="connsiteY18" fmla="*/ 4764 h 107157"/>
                  <a:gd name="connsiteX19" fmla="*/ 28575 w 100012"/>
                  <a:gd name="connsiteY19" fmla="*/ 7145 h 107157"/>
                  <a:gd name="connsiteX20" fmla="*/ 21431 w 100012"/>
                  <a:gd name="connsiteY20" fmla="*/ 9526 h 107157"/>
                  <a:gd name="connsiteX21" fmla="*/ 16669 w 100012"/>
                  <a:gd name="connsiteY21" fmla="*/ 23814 h 107157"/>
                  <a:gd name="connsiteX22" fmla="*/ 80962 w 100012"/>
                  <a:gd name="connsiteY22" fmla="*/ 4764 h 1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12" h="107157">
                    <a:moveTo>
                      <a:pt x="80962" y="4764"/>
                    </a:moveTo>
                    <a:lnTo>
                      <a:pt x="80962" y="4764"/>
                    </a:lnTo>
                    <a:cubicBezTo>
                      <a:pt x="69205" y="2151"/>
                      <a:pt x="60875" y="-3053"/>
                      <a:pt x="50006" y="2382"/>
                    </a:cubicBezTo>
                    <a:cubicBezTo>
                      <a:pt x="44887" y="4942"/>
                      <a:pt x="35719" y="11907"/>
                      <a:pt x="35719" y="11907"/>
                    </a:cubicBezTo>
                    <a:cubicBezTo>
                      <a:pt x="34131" y="14288"/>
                      <a:pt x="33191" y="17263"/>
                      <a:pt x="30956" y="19051"/>
                    </a:cubicBezTo>
                    <a:cubicBezTo>
                      <a:pt x="14596" y="32138"/>
                      <a:pt x="33665" y="6722"/>
                      <a:pt x="16669" y="28576"/>
                    </a:cubicBezTo>
                    <a:cubicBezTo>
                      <a:pt x="1712" y="47808"/>
                      <a:pt x="13829" y="38408"/>
                      <a:pt x="0" y="47626"/>
                    </a:cubicBezTo>
                    <a:cubicBezTo>
                      <a:pt x="794" y="52389"/>
                      <a:pt x="524" y="57457"/>
                      <a:pt x="2381" y="61914"/>
                    </a:cubicBezTo>
                    <a:cubicBezTo>
                      <a:pt x="11453" y="83688"/>
                      <a:pt x="10771" y="70301"/>
                      <a:pt x="26194" y="85726"/>
                    </a:cubicBezTo>
                    <a:cubicBezTo>
                      <a:pt x="28575" y="88107"/>
                      <a:pt x="30679" y="90803"/>
                      <a:pt x="33337" y="92870"/>
                    </a:cubicBezTo>
                    <a:cubicBezTo>
                      <a:pt x="37855" y="96384"/>
                      <a:pt x="42195" y="100585"/>
                      <a:pt x="47625" y="102395"/>
                    </a:cubicBezTo>
                    <a:lnTo>
                      <a:pt x="61912" y="107157"/>
                    </a:lnTo>
                    <a:cubicBezTo>
                      <a:pt x="67721" y="105221"/>
                      <a:pt x="71585" y="104629"/>
                      <a:pt x="76200" y="100014"/>
                    </a:cubicBezTo>
                    <a:cubicBezTo>
                      <a:pt x="86972" y="89242"/>
                      <a:pt x="74197" y="95125"/>
                      <a:pt x="88106" y="90489"/>
                    </a:cubicBezTo>
                    <a:cubicBezTo>
                      <a:pt x="88900" y="88108"/>
                      <a:pt x="88919" y="85305"/>
                      <a:pt x="90487" y="83345"/>
                    </a:cubicBezTo>
                    <a:cubicBezTo>
                      <a:pt x="102797" y="67957"/>
                      <a:pt x="94027" y="89394"/>
                      <a:pt x="100012" y="71439"/>
                    </a:cubicBezTo>
                    <a:cubicBezTo>
                      <a:pt x="99218" y="55564"/>
                      <a:pt x="99453" y="39604"/>
                      <a:pt x="97631" y="23814"/>
                    </a:cubicBezTo>
                    <a:cubicBezTo>
                      <a:pt x="96275" y="12064"/>
                      <a:pt x="95532" y="8654"/>
                      <a:pt x="85725" y="7145"/>
                    </a:cubicBezTo>
                    <a:cubicBezTo>
                      <a:pt x="77840" y="5932"/>
                      <a:pt x="69850" y="5558"/>
                      <a:pt x="61912" y="4764"/>
                    </a:cubicBezTo>
                    <a:cubicBezTo>
                      <a:pt x="50800" y="5558"/>
                      <a:pt x="39639" y="5843"/>
                      <a:pt x="28575" y="7145"/>
                    </a:cubicBezTo>
                    <a:cubicBezTo>
                      <a:pt x="26082" y="7438"/>
                      <a:pt x="21431" y="9526"/>
                      <a:pt x="21431" y="9526"/>
                    </a:cubicBezTo>
                    <a:lnTo>
                      <a:pt x="16669" y="23814"/>
                    </a:lnTo>
                    <a:lnTo>
                      <a:pt x="80962" y="4764"/>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6" name="Freeform 295"/>
              <p:cNvSpPr/>
              <p:nvPr/>
            </p:nvSpPr>
            <p:spPr>
              <a:xfrm>
                <a:off x="6571187" y="3979052"/>
                <a:ext cx="88514" cy="88123"/>
              </a:xfrm>
              <a:custGeom>
                <a:avLst/>
                <a:gdLst>
                  <a:gd name="connsiteX0" fmla="*/ 41544 w 88514"/>
                  <a:gd name="connsiteY0" fmla="*/ 7161 h 88123"/>
                  <a:gd name="connsiteX1" fmla="*/ 41544 w 88514"/>
                  <a:gd name="connsiteY1" fmla="*/ 7161 h 88123"/>
                  <a:gd name="connsiteX2" fmla="*/ 20113 w 88514"/>
                  <a:gd name="connsiteY2" fmla="*/ 4779 h 88123"/>
                  <a:gd name="connsiteX3" fmla="*/ 10588 w 88514"/>
                  <a:gd name="connsiteY3" fmla="*/ 19067 h 88123"/>
                  <a:gd name="connsiteX4" fmla="*/ 3444 w 88514"/>
                  <a:gd name="connsiteY4" fmla="*/ 26211 h 88123"/>
                  <a:gd name="connsiteX5" fmla="*/ 3444 w 88514"/>
                  <a:gd name="connsiteY5" fmla="*/ 64311 h 88123"/>
                  <a:gd name="connsiteX6" fmla="*/ 10588 w 88514"/>
                  <a:gd name="connsiteY6" fmla="*/ 78598 h 88123"/>
                  <a:gd name="connsiteX7" fmla="*/ 17732 w 88514"/>
                  <a:gd name="connsiteY7" fmla="*/ 83361 h 88123"/>
                  <a:gd name="connsiteX8" fmla="*/ 32019 w 88514"/>
                  <a:gd name="connsiteY8" fmla="*/ 88123 h 88123"/>
                  <a:gd name="connsiteX9" fmla="*/ 67738 w 88514"/>
                  <a:gd name="connsiteY9" fmla="*/ 85742 h 88123"/>
                  <a:gd name="connsiteX10" fmla="*/ 82026 w 88514"/>
                  <a:gd name="connsiteY10" fmla="*/ 76217 h 88123"/>
                  <a:gd name="connsiteX11" fmla="*/ 84407 w 88514"/>
                  <a:gd name="connsiteY11" fmla="*/ 38117 h 88123"/>
                  <a:gd name="connsiteX12" fmla="*/ 82026 w 88514"/>
                  <a:gd name="connsiteY12" fmla="*/ 30973 h 88123"/>
                  <a:gd name="connsiteX13" fmla="*/ 58213 w 88514"/>
                  <a:gd name="connsiteY13" fmla="*/ 7161 h 88123"/>
                  <a:gd name="connsiteX14" fmla="*/ 43926 w 88514"/>
                  <a:gd name="connsiteY14" fmla="*/ 17 h 88123"/>
                  <a:gd name="connsiteX15" fmla="*/ 41544 w 88514"/>
                  <a:gd name="connsiteY15" fmla="*/ 7161 h 88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8514" h="88123">
                    <a:moveTo>
                      <a:pt x="41544" y="7161"/>
                    </a:moveTo>
                    <a:lnTo>
                      <a:pt x="41544" y="7161"/>
                    </a:lnTo>
                    <a:cubicBezTo>
                      <a:pt x="34400" y="6367"/>
                      <a:pt x="26822" y="2199"/>
                      <a:pt x="20113" y="4779"/>
                    </a:cubicBezTo>
                    <a:cubicBezTo>
                      <a:pt x="14771" y="6834"/>
                      <a:pt x="14635" y="15020"/>
                      <a:pt x="10588" y="19067"/>
                    </a:cubicBezTo>
                    <a:lnTo>
                      <a:pt x="3444" y="26211"/>
                    </a:lnTo>
                    <a:cubicBezTo>
                      <a:pt x="-1926" y="42321"/>
                      <a:pt x="-300" y="34363"/>
                      <a:pt x="3444" y="64311"/>
                    </a:cubicBezTo>
                    <a:cubicBezTo>
                      <a:pt x="3997" y="68735"/>
                      <a:pt x="7552" y="75561"/>
                      <a:pt x="10588" y="78598"/>
                    </a:cubicBezTo>
                    <a:cubicBezTo>
                      <a:pt x="12612" y="80622"/>
                      <a:pt x="15117" y="82199"/>
                      <a:pt x="17732" y="83361"/>
                    </a:cubicBezTo>
                    <a:cubicBezTo>
                      <a:pt x="22319" y="85400"/>
                      <a:pt x="32019" y="88123"/>
                      <a:pt x="32019" y="88123"/>
                    </a:cubicBezTo>
                    <a:cubicBezTo>
                      <a:pt x="43925" y="87329"/>
                      <a:pt x="56130" y="88506"/>
                      <a:pt x="67738" y="85742"/>
                    </a:cubicBezTo>
                    <a:cubicBezTo>
                      <a:pt x="73306" y="84416"/>
                      <a:pt x="82026" y="76217"/>
                      <a:pt x="82026" y="76217"/>
                    </a:cubicBezTo>
                    <a:cubicBezTo>
                      <a:pt x="92150" y="61029"/>
                      <a:pt x="88376" y="69873"/>
                      <a:pt x="84407" y="38117"/>
                    </a:cubicBezTo>
                    <a:cubicBezTo>
                      <a:pt x="84096" y="35626"/>
                      <a:pt x="83245" y="33167"/>
                      <a:pt x="82026" y="30973"/>
                    </a:cubicBezTo>
                    <a:cubicBezTo>
                      <a:pt x="72688" y="14164"/>
                      <a:pt x="73901" y="17620"/>
                      <a:pt x="58213" y="7161"/>
                    </a:cubicBezTo>
                    <a:cubicBezTo>
                      <a:pt x="52727" y="3504"/>
                      <a:pt x="50499" y="1112"/>
                      <a:pt x="43926" y="17"/>
                    </a:cubicBezTo>
                    <a:cubicBezTo>
                      <a:pt x="41577" y="-374"/>
                      <a:pt x="41941" y="5970"/>
                      <a:pt x="41544" y="7161"/>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7" name="Freeform 296"/>
              <p:cNvSpPr/>
              <p:nvPr/>
            </p:nvSpPr>
            <p:spPr>
              <a:xfrm>
                <a:off x="6670964" y="3993356"/>
                <a:ext cx="79880" cy="104775"/>
              </a:xfrm>
              <a:custGeom>
                <a:avLst/>
                <a:gdLst>
                  <a:gd name="connsiteX0" fmla="*/ 56067 w 79880"/>
                  <a:gd name="connsiteY0" fmla="*/ 0 h 104775"/>
                  <a:gd name="connsiteX1" fmla="*/ 56067 w 79880"/>
                  <a:gd name="connsiteY1" fmla="*/ 0 h 104775"/>
                  <a:gd name="connsiteX2" fmla="*/ 15586 w 79880"/>
                  <a:gd name="connsiteY2" fmla="*/ 2382 h 104775"/>
                  <a:gd name="connsiteX3" fmla="*/ 10824 w 79880"/>
                  <a:gd name="connsiteY3" fmla="*/ 11907 h 104775"/>
                  <a:gd name="connsiteX4" fmla="*/ 3680 w 79880"/>
                  <a:gd name="connsiteY4" fmla="*/ 28575 h 104775"/>
                  <a:gd name="connsiteX5" fmla="*/ 3680 w 79880"/>
                  <a:gd name="connsiteY5" fmla="*/ 71438 h 104775"/>
                  <a:gd name="connsiteX6" fmla="*/ 6061 w 79880"/>
                  <a:gd name="connsiteY6" fmla="*/ 78582 h 104775"/>
                  <a:gd name="connsiteX7" fmla="*/ 10824 w 79880"/>
                  <a:gd name="connsiteY7" fmla="*/ 85725 h 104775"/>
                  <a:gd name="connsiteX8" fmla="*/ 13205 w 79880"/>
                  <a:gd name="connsiteY8" fmla="*/ 92869 h 104775"/>
                  <a:gd name="connsiteX9" fmla="*/ 20349 w 79880"/>
                  <a:gd name="connsiteY9" fmla="*/ 100013 h 104775"/>
                  <a:gd name="connsiteX10" fmla="*/ 37017 w 79880"/>
                  <a:gd name="connsiteY10" fmla="*/ 104775 h 104775"/>
                  <a:gd name="connsiteX11" fmla="*/ 56067 w 79880"/>
                  <a:gd name="connsiteY11" fmla="*/ 102394 h 104775"/>
                  <a:gd name="connsiteX12" fmla="*/ 60830 w 79880"/>
                  <a:gd name="connsiteY12" fmla="*/ 88107 h 104775"/>
                  <a:gd name="connsiteX13" fmla="*/ 77499 w 79880"/>
                  <a:gd name="connsiteY13" fmla="*/ 69057 h 104775"/>
                  <a:gd name="connsiteX14" fmla="*/ 79880 w 79880"/>
                  <a:gd name="connsiteY14" fmla="*/ 61913 h 104775"/>
                  <a:gd name="connsiteX15" fmla="*/ 67974 w 79880"/>
                  <a:gd name="connsiteY15" fmla="*/ 35719 h 104775"/>
                  <a:gd name="connsiteX16" fmla="*/ 60830 w 79880"/>
                  <a:gd name="connsiteY16" fmla="*/ 30957 h 104775"/>
                  <a:gd name="connsiteX17" fmla="*/ 48924 w 79880"/>
                  <a:gd name="connsiteY17" fmla="*/ 11907 h 104775"/>
                  <a:gd name="connsiteX18" fmla="*/ 56067 w 79880"/>
                  <a:gd name="connsiteY18" fmla="*/ 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880" h="104775">
                    <a:moveTo>
                      <a:pt x="56067" y="0"/>
                    </a:moveTo>
                    <a:lnTo>
                      <a:pt x="56067" y="0"/>
                    </a:lnTo>
                    <a:cubicBezTo>
                      <a:pt x="42573" y="794"/>
                      <a:pt x="28658" y="-1058"/>
                      <a:pt x="15586" y="2382"/>
                    </a:cubicBezTo>
                    <a:cubicBezTo>
                      <a:pt x="12153" y="3285"/>
                      <a:pt x="12070" y="8583"/>
                      <a:pt x="10824" y="11907"/>
                    </a:cubicBezTo>
                    <a:cubicBezTo>
                      <a:pt x="4235" y="29477"/>
                      <a:pt x="13329" y="14102"/>
                      <a:pt x="3680" y="28575"/>
                    </a:cubicBezTo>
                    <a:cubicBezTo>
                      <a:pt x="-2206" y="46236"/>
                      <a:pt x="-142" y="37037"/>
                      <a:pt x="3680" y="71438"/>
                    </a:cubicBezTo>
                    <a:cubicBezTo>
                      <a:pt x="3957" y="73933"/>
                      <a:pt x="4938" y="76337"/>
                      <a:pt x="6061" y="78582"/>
                    </a:cubicBezTo>
                    <a:cubicBezTo>
                      <a:pt x="7341" y="81142"/>
                      <a:pt x="9236" y="83344"/>
                      <a:pt x="10824" y="85725"/>
                    </a:cubicBezTo>
                    <a:cubicBezTo>
                      <a:pt x="11618" y="88106"/>
                      <a:pt x="11813" y="90780"/>
                      <a:pt x="13205" y="92869"/>
                    </a:cubicBezTo>
                    <a:cubicBezTo>
                      <a:pt x="15073" y="95671"/>
                      <a:pt x="17547" y="98145"/>
                      <a:pt x="20349" y="100013"/>
                    </a:cubicBezTo>
                    <a:cubicBezTo>
                      <a:pt x="22399" y="101380"/>
                      <a:pt x="35747" y="104457"/>
                      <a:pt x="37017" y="104775"/>
                    </a:cubicBezTo>
                    <a:cubicBezTo>
                      <a:pt x="43367" y="103981"/>
                      <a:pt x="50824" y="106064"/>
                      <a:pt x="56067" y="102394"/>
                    </a:cubicBezTo>
                    <a:cubicBezTo>
                      <a:pt x="60180" y="99515"/>
                      <a:pt x="58045" y="92284"/>
                      <a:pt x="60830" y="88107"/>
                    </a:cubicBezTo>
                    <a:cubicBezTo>
                      <a:pt x="71942" y="71438"/>
                      <a:pt x="65592" y="76994"/>
                      <a:pt x="77499" y="69057"/>
                    </a:cubicBezTo>
                    <a:cubicBezTo>
                      <a:pt x="78293" y="66676"/>
                      <a:pt x="79880" y="64423"/>
                      <a:pt x="79880" y="61913"/>
                    </a:cubicBezTo>
                    <a:cubicBezTo>
                      <a:pt x="79880" y="53666"/>
                      <a:pt x="74789" y="40262"/>
                      <a:pt x="67974" y="35719"/>
                    </a:cubicBezTo>
                    <a:lnTo>
                      <a:pt x="60830" y="30957"/>
                    </a:lnTo>
                    <a:cubicBezTo>
                      <a:pt x="55162" y="13954"/>
                      <a:pt x="60244" y="19454"/>
                      <a:pt x="48924" y="11907"/>
                    </a:cubicBezTo>
                    <a:cubicBezTo>
                      <a:pt x="46291" y="4010"/>
                      <a:pt x="54876" y="1985"/>
                      <a:pt x="56067"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8" name="Freeform 297"/>
              <p:cNvSpPr/>
              <p:nvPr/>
            </p:nvSpPr>
            <p:spPr>
              <a:xfrm>
                <a:off x="6743700" y="3981443"/>
                <a:ext cx="100013" cy="123832"/>
              </a:xfrm>
              <a:custGeom>
                <a:avLst/>
                <a:gdLst>
                  <a:gd name="connsiteX0" fmla="*/ 35719 w 100013"/>
                  <a:gd name="connsiteY0" fmla="*/ 9532 h 123832"/>
                  <a:gd name="connsiteX1" fmla="*/ 35719 w 100013"/>
                  <a:gd name="connsiteY1" fmla="*/ 9532 h 123832"/>
                  <a:gd name="connsiteX2" fmla="*/ 16669 w 100013"/>
                  <a:gd name="connsiteY2" fmla="*/ 7 h 123832"/>
                  <a:gd name="connsiteX3" fmla="*/ 9525 w 100013"/>
                  <a:gd name="connsiteY3" fmla="*/ 16676 h 123832"/>
                  <a:gd name="connsiteX4" fmla="*/ 7144 w 100013"/>
                  <a:gd name="connsiteY4" fmla="*/ 23820 h 123832"/>
                  <a:gd name="connsiteX5" fmla="*/ 4763 w 100013"/>
                  <a:gd name="connsiteY5" fmla="*/ 33345 h 123832"/>
                  <a:gd name="connsiteX6" fmla="*/ 0 w 100013"/>
                  <a:gd name="connsiteY6" fmla="*/ 47632 h 123832"/>
                  <a:gd name="connsiteX7" fmla="*/ 7144 w 100013"/>
                  <a:gd name="connsiteY7" fmla="*/ 85732 h 123832"/>
                  <a:gd name="connsiteX8" fmla="*/ 16669 w 100013"/>
                  <a:gd name="connsiteY8" fmla="*/ 100020 h 123832"/>
                  <a:gd name="connsiteX9" fmla="*/ 21431 w 100013"/>
                  <a:gd name="connsiteY9" fmla="*/ 114307 h 123832"/>
                  <a:gd name="connsiteX10" fmla="*/ 23813 w 100013"/>
                  <a:gd name="connsiteY10" fmla="*/ 121451 h 123832"/>
                  <a:gd name="connsiteX11" fmla="*/ 30956 w 100013"/>
                  <a:gd name="connsiteY11" fmla="*/ 123832 h 123832"/>
                  <a:gd name="connsiteX12" fmla="*/ 61913 w 100013"/>
                  <a:gd name="connsiteY12" fmla="*/ 116688 h 123832"/>
                  <a:gd name="connsiteX13" fmla="*/ 69056 w 100013"/>
                  <a:gd name="connsiteY13" fmla="*/ 114307 h 123832"/>
                  <a:gd name="connsiteX14" fmla="*/ 83344 w 100013"/>
                  <a:gd name="connsiteY14" fmla="*/ 107163 h 123832"/>
                  <a:gd name="connsiteX15" fmla="*/ 90488 w 100013"/>
                  <a:gd name="connsiteY15" fmla="*/ 100020 h 123832"/>
                  <a:gd name="connsiteX16" fmla="*/ 97631 w 100013"/>
                  <a:gd name="connsiteY16" fmla="*/ 95257 h 123832"/>
                  <a:gd name="connsiteX17" fmla="*/ 100013 w 100013"/>
                  <a:gd name="connsiteY17" fmla="*/ 88113 h 123832"/>
                  <a:gd name="connsiteX18" fmla="*/ 97631 w 100013"/>
                  <a:gd name="connsiteY18" fmla="*/ 71445 h 123832"/>
                  <a:gd name="connsiteX19" fmla="*/ 83344 w 100013"/>
                  <a:gd name="connsiteY19" fmla="*/ 59538 h 123832"/>
                  <a:gd name="connsiteX20" fmla="*/ 78581 w 100013"/>
                  <a:gd name="connsiteY20" fmla="*/ 52395 h 123832"/>
                  <a:gd name="connsiteX21" fmla="*/ 76200 w 100013"/>
                  <a:gd name="connsiteY21" fmla="*/ 45251 h 123832"/>
                  <a:gd name="connsiteX22" fmla="*/ 66675 w 100013"/>
                  <a:gd name="connsiteY22" fmla="*/ 30963 h 123832"/>
                  <a:gd name="connsiteX23" fmla="*/ 61913 w 100013"/>
                  <a:gd name="connsiteY23" fmla="*/ 23820 h 123832"/>
                  <a:gd name="connsiteX24" fmla="*/ 59531 w 100013"/>
                  <a:gd name="connsiteY24" fmla="*/ 16676 h 123832"/>
                  <a:gd name="connsiteX25" fmla="*/ 52388 w 100013"/>
                  <a:gd name="connsiteY25" fmla="*/ 11913 h 123832"/>
                  <a:gd name="connsiteX26" fmla="*/ 35719 w 100013"/>
                  <a:gd name="connsiteY26" fmla="*/ 9532 h 12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0013" h="123832">
                    <a:moveTo>
                      <a:pt x="35719" y="9532"/>
                    </a:moveTo>
                    <a:lnTo>
                      <a:pt x="35719" y="9532"/>
                    </a:lnTo>
                    <a:cubicBezTo>
                      <a:pt x="29369" y="6357"/>
                      <a:pt x="23733" y="713"/>
                      <a:pt x="16669" y="7"/>
                    </a:cubicBezTo>
                    <a:cubicBezTo>
                      <a:pt x="12640" y="-396"/>
                      <a:pt x="9685" y="16118"/>
                      <a:pt x="9525" y="16676"/>
                    </a:cubicBezTo>
                    <a:cubicBezTo>
                      <a:pt x="8835" y="19090"/>
                      <a:pt x="7834" y="21406"/>
                      <a:pt x="7144" y="23820"/>
                    </a:cubicBezTo>
                    <a:cubicBezTo>
                      <a:pt x="6245" y="26967"/>
                      <a:pt x="5703" y="30210"/>
                      <a:pt x="4763" y="33345"/>
                    </a:cubicBezTo>
                    <a:cubicBezTo>
                      <a:pt x="3320" y="38153"/>
                      <a:pt x="0" y="47632"/>
                      <a:pt x="0" y="47632"/>
                    </a:cubicBezTo>
                    <a:cubicBezTo>
                      <a:pt x="838" y="56015"/>
                      <a:pt x="1143" y="76731"/>
                      <a:pt x="7144" y="85732"/>
                    </a:cubicBezTo>
                    <a:lnTo>
                      <a:pt x="16669" y="100020"/>
                    </a:lnTo>
                    <a:lnTo>
                      <a:pt x="21431" y="114307"/>
                    </a:lnTo>
                    <a:cubicBezTo>
                      <a:pt x="22225" y="116688"/>
                      <a:pt x="21432" y="120657"/>
                      <a:pt x="23813" y="121451"/>
                    </a:cubicBezTo>
                    <a:lnTo>
                      <a:pt x="30956" y="123832"/>
                    </a:lnTo>
                    <a:cubicBezTo>
                      <a:pt x="52596" y="120741"/>
                      <a:pt x="42300" y="123226"/>
                      <a:pt x="61913" y="116688"/>
                    </a:cubicBezTo>
                    <a:cubicBezTo>
                      <a:pt x="64294" y="115894"/>
                      <a:pt x="66968" y="115699"/>
                      <a:pt x="69056" y="114307"/>
                    </a:cubicBezTo>
                    <a:cubicBezTo>
                      <a:pt x="78289" y="108153"/>
                      <a:pt x="73485" y="110450"/>
                      <a:pt x="83344" y="107163"/>
                    </a:cubicBezTo>
                    <a:cubicBezTo>
                      <a:pt x="85725" y="104782"/>
                      <a:pt x="87901" y="102176"/>
                      <a:pt x="90488" y="100020"/>
                    </a:cubicBezTo>
                    <a:cubicBezTo>
                      <a:pt x="92686" y="98188"/>
                      <a:pt x="95843" y="97492"/>
                      <a:pt x="97631" y="95257"/>
                    </a:cubicBezTo>
                    <a:cubicBezTo>
                      <a:pt x="99199" y="93297"/>
                      <a:pt x="99219" y="90494"/>
                      <a:pt x="100013" y="88113"/>
                    </a:cubicBezTo>
                    <a:cubicBezTo>
                      <a:pt x="99219" y="82557"/>
                      <a:pt x="99715" y="76656"/>
                      <a:pt x="97631" y="71445"/>
                    </a:cubicBezTo>
                    <a:cubicBezTo>
                      <a:pt x="95964" y="67277"/>
                      <a:pt x="86916" y="61919"/>
                      <a:pt x="83344" y="59538"/>
                    </a:cubicBezTo>
                    <a:cubicBezTo>
                      <a:pt x="81756" y="57157"/>
                      <a:pt x="79861" y="54955"/>
                      <a:pt x="78581" y="52395"/>
                    </a:cubicBezTo>
                    <a:cubicBezTo>
                      <a:pt x="77458" y="50150"/>
                      <a:pt x="77419" y="47445"/>
                      <a:pt x="76200" y="45251"/>
                    </a:cubicBezTo>
                    <a:cubicBezTo>
                      <a:pt x="73420" y="40247"/>
                      <a:pt x="69850" y="35726"/>
                      <a:pt x="66675" y="30963"/>
                    </a:cubicBezTo>
                    <a:cubicBezTo>
                      <a:pt x="65088" y="28582"/>
                      <a:pt x="62818" y="26535"/>
                      <a:pt x="61913" y="23820"/>
                    </a:cubicBezTo>
                    <a:cubicBezTo>
                      <a:pt x="61119" y="21439"/>
                      <a:pt x="61099" y="18636"/>
                      <a:pt x="59531" y="16676"/>
                    </a:cubicBezTo>
                    <a:cubicBezTo>
                      <a:pt x="57743" y="14441"/>
                      <a:pt x="55018" y="13040"/>
                      <a:pt x="52388" y="11913"/>
                    </a:cubicBezTo>
                    <a:cubicBezTo>
                      <a:pt x="46384" y="9339"/>
                      <a:pt x="38497" y="9929"/>
                      <a:pt x="35719" y="9532"/>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9" name="Freeform 298"/>
              <p:cNvSpPr/>
              <p:nvPr/>
            </p:nvSpPr>
            <p:spPr>
              <a:xfrm>
                <a:off x="6840472" y="3990975"/>
                <a:ext cx="101469" cy="123825"/>
              </a:xfrm>
              <a:custGeom>
                <a:avLst/>
                <a:gdLst>
                  <a:gd name="connsiteX0" fmla="*/ 50866 w 101469"/>
                  <a:gd name="connsiteY0" fmla="*/ 0 h 123825"/>
                  <a:gd name="connsiteX1" fmla="*/ 50866 w 101469"/>
                  <a:gd name="connsiteY1" fmla="*/ 0 h 123825"/>
                  <a:gd name="connsiteX2" fmla="*/ 10384 w 101469"/>
                  <a:gd name="connsiteY2" fmla="*/ 14288 h 123825"/>
                  <a:gd name="connsiteX3" fmla="*/ 3241 w 101469"/>
                  <a:gd name="connsiteY3" fmla="*/ 16669 h 123825"/>
                  <a:gd name="connsiteX4" fmla="*/ 3241 w 101469"/>
                  <a:gd name="connsiteY4" fmla="*/ 73819 h 123825"/>
                  <a:gd name="connsiteX5" fmla="*/ 8003 w 101469"/>
                  <a:gd name="connsiteY5" fmla="*/ 88106 h 123825"/>
                  <a:gd name="connsiteX6" fmla="*/ 12766 w 101469"/>
                  <a:gd name="connsiteY6" fmla="*/ 102394 h 123825"/>
                  <a:gd name="connsiteX7" fmla="*/ 27053 w 101469"/>
                  <a:gd name="connsiteY7" fmla="*/ 111919 h 123825"/>
                  <a:gd name="connsiteX8" fmla="*/ 41341 w 101469"/>
                  <a:gd name="connsiteY8" fmla="*/ 116681 h 123825"/>
                  <a:gd name="connsiteX9" fmla="*/ 58009 w 101469"/>
                  <a:gd name="connsiteY9" fmla="*/ 121444 h 123825"/>
                  <a:gd name="connsiteX10" fmla="*/ 84203 w 101469"/>
                  <a:gd name="connsiteY10" fmla="*/ 123825 h 123825"/>
                  <a:gd name="connsiteX11" fmla="*/ 100872 w 101469"/>
                  <a:gd name="connsiteY11" fmla="*/ 121444 h 123825"/>
                  <a:gd name="connsiteX12" fmla="*/ 98491 w 101469"/>
                  <a:gd name="connsiteY12" fmla="*/ 114300 h 123825"/>
                  <a:gd name="connsiteX13" fmla="*/ 93728 w 101469"/>
                  <a:gd name="connsiteY13" fmla="*/ 88106 h 123825"/>
                  <a:gd name="connsiteX14" fmla="*/ 91347 w 101469"/>
                  <a:gd name="connsiteY14" fmla="*/ 33338 h 123825"/>
                  <a:gd name="connsiteX15" fmla="*/ 84203 w 101469"/>
                  <a:gd name="connsiteY15" fmla="*/ 28575 h 123825"/>
                  <a:gd name="connsiteX16" fmla="*/ 81822 w 101469"/>
                  <a:gd name="connsiteY16" fmla="*/ 21431 h 123825"/>
                  <a:gd name="connsiteX17" fmla="*/ 74678 w 101469"/>
                  <a:gd name="connsiteY17" fmla="*/ 16669 h 123825"/>
                  <a:gd name="connsiteX18" fmla="*/ 859 w 101469"/>
                  <a:gd name="connsiteY18" fmla="*/ 11906 h 123825"/>
                  <a:gd name="connsiteX19" fmla="*/ 50866 w 101469"/>
                  <a:gd name="connsiteY19"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1469" h="123825">
                    <a:moveTo>
                      <a:pt x="50866" y="0"/>
                    </a:moveTo>
                    <a:lnTo>
                      <a:pt x="50866" y="0"/>
                    </a:lnTo>
                    <a:lnTo>
                      <a:pt x="10384" y="14288"/>
                    </a:lnTo>
                    <a:cubicBezTo>
                      <a:pt x="8015" y="15117"/>
                      <a:pt x="3241" y="16669"/>
                      <a:pt x="3241" y="16669"/>
                    </a:cubicBezTo>
                    <a:cubicBezTo>
                      <a:pt x="-856" y="41242"/>
                      <a:pt x="-1301" y="37484"/>
                      <a:pt x="3241" y="73819"/>
                    </a:cubicBezTo>
                    <a:cubicBezTo>
                      <a:pt x="3864" y="78800"/>
                      <a:pt x="6416" y="83344"/>
                      <a:pt x="8003" y="88106"/>
                    </a:cubicBezTo>
                    <a:cubicBezTo>
                      <a:pt x="8004" y="88108"/>
                      <a:pt x="12764" y="102393"/>
                      <a:pt x="12766" y="102394"/>
                    </a:cubicBezTo>
                    <a:cubicBezTo>
                      <a:pt x="17528" y="105569"/>
                      <a:pt x="21623" y="110109"/>
                      <a:pt x="27053" y="111919"/>
                    </a:cubicBezTo>
                    <a:lnTo>
                      <a:pt x="41341" y="116681"/>
                    </a:lnTo>
                    <a:cubicBezTo>
                      <a:pt x="46246" y="118316"/>
                      <a:pt x="53016" y="120778"/>
                      <a:pt x="58009" y="121444"/>
                    </a:cubicBezTo>
                    <a:cubicBezTo>
                      <a:pt x="66699" y="122603"/>
                      <a:pt x="75472" y="123031"/>
                      <a:pt x="84203" y="123825"/>
                    </a:cubicBezTo>
                    <a:cubicBezTo>
                      <a:pt x="89759" y="123031"/>
                      <a:pt x="96202" y="124557"/>
                      <a:pt x="100872" y="121444"/>
                    </a:cubicBezTo>
                    <a:cubicBezTo>
                      <a:pt x="102961" y="120052"/>
                      <a:pt x="98940" y="116770"/>
                      <a:pt x="98491" y="114300"/>
                    </a:cubicBezTo>
                    <a:cubicBezTo>
                      <a:pt x="93105" y="84681"/>
                      <a:pt x="99188" y="104490"/>
                      <a:pt x="93728" y="88106"/>
                    </a:cubicBezTo>
                    <a:cubicBezTo>
                      <a:pt x="92934" y="69850"/>
                      <a:pt x="94234" y="51382"/>
                      <a:pt x="91347" y="33338"/>
                    </a:cubicBezTo>
                    <a:cubicBezTo>
                      <a:pt x="90895" y="30512"/>
                      <a:pt x="85991" y="30810"/>
                      <a:pt x="84203" y="28575"/>
                    </a:cubicBezTo>
                    <a:cubicBezTo>
                      <a:pt x="82635" y="26615"/>
                      <a:pt x="83390" y="23391"/>
                      <a:pt x="81822" y="21431"/>
                    </a:cubicBezTo>
                    <a:cubicBezTo>
                      <a:pt x="80034" y="19196"/>
                      <a:pt x="77293" y="17831"/>
                      <a:pt x="74678" y="16669"/>
                    </a:cubicBezTo>
                    <a:cubicBezTo>
                      <a:pt x="49841" y="5630"/>
                      <a:pt x="32700" y="11906"/>
                      <a:pt x="859" y="11906"/>
                    </a:cubicBezTo>
                    <a:lnTo>
                      <a:pt x="50866" y="0"/>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0" name="Freeform 299"/>
              <p:cNvSpPr/>
              <p:nvPr/>
            </p:nvSpPr>
            <p:spPr>
              <a:xfrm>
                <a:off x="6931819" y="4019550"/>
                <a:ext cx="92869" cy="104069"/>
              </a:xfrm>
              <a:custGeom>
                <a:avLst/>
                <a:gdLst>
                  <a:gd name="connsiteX0" fmla="*/ 78581 w 92869"/>
                  <a:gd name="connsiteY0" fmla="*/ 11906 h 104069"/>
                  <a:gd name="connsiteX1" fmla="*/ 78581 w 92869"/>
                  <a:gd name="connsiteY1" fmla="*/ 11906 h 104069"/>
                  <a:gd name="connsiteX2" fmla="*/ 59531 w 92869"/>
                  <a:gd name="connsiteY2" fmla="*/ 2381 h 104069"/>
                  <a:gd name="connsiteX3" fmla="*/ 52387 w 92869"/>
                  <a:gd name="connsiteY3" fmla="*/ 0 h 104069"/>
                  <a:gd name="connsiteX4" fmla="*/ 23812 w 92869"/>
                  <a:gd name="connsiteY4" fmla="*/ 2381 h 104069"/>
                  <a:gd name="connsiteX5" fmla="*/ 9525 w 92869"/>
                  <a:gd name="connsiteY5" fmla="*/ 16669 h 104069"/>
                  <a:gd name="connsiteX6" fmla="*/ 0 w 92869"/>
                  <a:gd name="connsiteY6" fmla="*/ 30956 h 104069"/>
                  <a:gd name="connsiteX7" fmla="*/ 7144 w 92869"/>
                  <a:gd name="connsiteY7" fmla="*/ 61913 h 104069"/>
                  <a:gd name="connsiteX8" fmla="*/ 9525 w 92869"/>
                  <a:gd name="connsiteY8" fmla="*/ 69056 h 104069"/>
                  <a:gd name="connsiteX9" fmla="*/ 11906 w 92869"/>
                  <a:gd name="connsiteY9" fmla="*/ 76200 h 104069"/>
                  <a:gd name="connsiteX10" fmla="*/ 19050 w 92869"/>
                  <a:gd name="connsiteY10" fmla="*/ 83344 h 104069"/>
                  <a:gd name="connsiteX11" fmla="*/ 23812 w 92869"/>
                  <a:gd name="connsiteY11" fmla="*/ 90488 h 104069"/>
                  <a:gd name="connsiteX12" fmla="*/ 45244 w 92869"/>
                  <a:gd name="connsiteY12" fmla="*/ 102394 h 104069"/>
                  <a:gd name="connsiteX13" fmla="*/ 88106 w 92869"/>
                  <a:gd name="connsiteY13" fmla="*/ 92869 h 104069"/>
                  <a:gd name="connsiteX14" fmla="*/ 92869 w 92869"/>
                  <a:gd name="connsiteY14" fmla="*/ 83344 h 104069"/>
                  <a:gd name="connsiteX15" fmla="*/ 90487 w 92869"/>
                  <a:gd name="connsiteY15" fmla="*/ 69056 h 104069"/>
                  <a:gd name="connsiteX16" fmla="*/ 88106 w 92869"/>
                  <a:gd name="connsiteY16" fmla="*/ 61913 h 104069"/>
                  <a:gd name="connsiteX17" fmla="*/ 85725 w 92869"/>
                  <a:gd name="connsiteY17" fmla="*/ 50006 h 104069"/>
                  <a:gd name="connsiteX18" fmla="*/ 80962 w 92869"/>
                  <a:gd name="connsiteY18" fmla="*/ 35719 h 104069"/>
                  <a:gd name="connsiteX19" fmla="*/ 78581 w 92869"/>
                  <a:gd name="connsiteY19" fmla="*/ 26194 h 104069"/>
                  <a:gd name="connsiteX20" fmla="*/ 76200 w 92869"/>
                  <a:gd name="connsiteY20" fmla="*/ 19050 h 104069"/>
                  <a:gd name="connsiteX21" fmla="*/ 78581 w 92869"/>
                  <a:gd name="connsiteY21" fmla="*/ 11906 h 10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869" h="104069">
                    <a:moveTo>
                      <a:pt x="78581" y="11906"/>
                    </a:moveTo>
                    <a:lnTo>
                      <a:pt x="78581" y="11906"/>
                    </a:lnTo>
                    <a:cubicBezTo>
                      <a:pt x="72231" y="8731"/>
                      <a:pt x="65994" y="5319"/>
                      <a:pt x="59531" y="2381"/>
                    </a:cubicBezTo>
                    <a:cubicBezTo>
                      <a:pt x="57246" y="1342"/>
                      <a:pt x="54897" y="0"/>
                      <a:pt x="52387" y="0"/>
                    </a:cubicBezTo>
                    <a:cubicBezTo>
                      <a:pt x="42829" y="0"/>
                      <a:pt x="33337" y="1587"/>
                      <a:pt x="23812" y="2381"/>
                    </a:cubicBezTo>
                    <a:cubicBezTo>
                      <a:pt x="19050" y="7144"/>
                      <a:pt x="13261" y="11065"/>
                      <a:pt x="9525" y="16669"/>
                    </a:cubicBezTo>
                    <a:lnTo>
                      <a:pt x="0" y="30956"/>
                    </a:lnTo>
                    <a:cubicBezTo>
                      <a:pt x="3091" y="52596"/>
                      <a:pt x="606" y="42300"/>
                      <a:pt x="7144" y="61913"/>
                    </a:cubicBezTo>
                    <a:lnTo>
                      <a:pt x="9525" y="69056"/>
                    </a:lnTo>
                    <a:cubicBezTo>
                      <a:pt x="10319" y="71437"/>
                      <a:pt x="10131" y="74425"/>
                      <a:pt x="11906" y="76200"/>
                    </a:cubicBezTo>
                    <a:cubicBezTo>
                      <a:pt x="14287" y="78581"/>
                      <a:pt x="16894" y="80757"/>
                      <a:pt x="19050" y="83344"/>
                    </a:cubicBezTo>
                    <a:cubicBezTo>
                      <a:pt x="20882" y="85543"/>
                      <a:pt x="21658" y="88603"/>
                      <a:pt x="23812" y="90488"/>
                    </a:cubicBezTo>
                    <a:cubicBezTo>
                      <a:pt x="33889" y="99306"/>
                      <a:pt x="35432" y="99124"/>
                      <a:pt x="45244" y="102394"/>
                    </a:cubicBezTo>
                    <a:cubicBezTo>
                      <a:pt x="98742" y="99247"/>
                      <a:pt x="79499" y="112951"/>
                      <a:pt x="88106" y="92869"/>
                    </a:cubicBezTo>
                    <a:cubicBezTo>
                      <a:pt x="89504" y="89606"/>
                      <a:pt x="91281" y="86519"/>
                      <a:pt x="92869" y="83344"/>
                    </a:cubicBezTo>
                    <a:cubicBezTo>
                      <a:pt x="92075" y="78581"/>
                      <a:pt x="91535" y="73769"/>
                      <a:pt x="90487" y="69056"/>
                    </a:cubicBezTo>
                    <a:cubicBezTo>
                      <a:pt x="89942" y="66606"/>
                      <a:pt x="88715" y="64348"/>
                      <a:pt x="88106" y="61913"/>
                    </a:cubicBezTo>
                    <a:cubicBezTo>
                      <a:pt x="87124" y="57986"/>
                      <a:pt x="86790" y="53911"/>
                      <a:pt x="85725" y="50006"/>
                    </a:cubicBezTo>
                    <a:cubicBezTo>
                      <a:pt x="84404" y="45163"/>
                      <a:pt x="82179" y="40589"/>
                      <a:pt x="80962" y="35719"/>
                    </a:cubicBezTo>
                    <a:cubicBezTo>
                      <a:pt x="80168" y="32544"/>
                      <a:pt x="79480" y="29341"/>
                      <a:pt x="78581" y="26194"/>
                    </a:cubicBezTo>
                    <a:cubicBezTo>
                      <a:pt x="77891" y="23780"/>
                      <a:pt x="78288" y="20442"/>
                      <a:pt x="76200" y="19050"/>
                    </a:cubicBezTo>
                    <a:cubicBezTo>
                      <a:pt x="74723" y="18065"/>
                      <a:pt x="78184" y="13097"/>
                      <a:pt x="78581" y="11906"/>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1" name="Freeform 300"/>
              <p:cNvSpPr/>
              <p:nvPr/>
            </p:nvSpPr>
            <p:spPr>
              <a:xfrm>
                <a:off x="7019925" y="4029075"/>
                <a:ext cx="102394" cy="102394"/>
              </a:xfrm>
              <a:custGeom>
                <a:avLst/>
                <a:gdLst>
                  <a:gd name="connsiteX0" fmla="*/ 80963 w 102394"/>
                  <a:gd name="connsiteY0" fmla="*/ 19050 h 102394"/>
                  <a:gd name="connsiteX1" fmla="*/ 80963 w 102394"/>
                  <a:gd name="connsiteY1" fmla="*/ 19050 h 102394"/>
                  <a:gd name="connsiteX2" fmla="*/ 59531 w 102394"/>
                  <a:gd name="connsiteY2" fmla="*/ 14288 h 102394"/>
                  <a:gd name="connsiteX3" fmla="*/ 50006 w 102394"/>
                  <a:gd name="connsiteY3" fmla="*/ 11906 h 102394"/>
                  <a:gd name="connsiteX4" fmla="*/ 28575 w 102394"/>
                  <a:gd name="connsiteY4" fmla="*/ 0 h 102394"/>
                  <a:gd name="connsiteX5" fmla="*/ 21431 w 102394"/>
                  <a:gd name="connsiteY5" fmla="*/ 4763 h 102394"/>
                  <a:gd name="connsiteX6" fmla="*/ 7144 w 102394"/>
                  <a:gd name="connsiteY6" fmla="*/ 9525 h 102394"/>
                  <a:gd name="connsiteX7" fmla="*/ 0 w 102394"/>
                  <a:gd name="connsiteY7" fmla="*/ 23813 h 102394"/>
                  <a:gd name="connsiteX8" fmla="*/ 7144 w 102394"/>
                  <a:gd name="connsiteY8" fmla="*/ 50006 h 102394"/>
                  <a:gd name="connsiteX9" fmla="*/ 11906 w 102394"/>
                  <a:gd name="connsiteY9" fmla="*/ 64294 h 102394"/>
                  <a:gd name="connsiteX10" fmla="*/ 14288 w 102394"/>
                  <a:gd name="connsiteY10" fmla="*/ 71438 h 102394"/>
                  <a:gd name="connsiteX11" fmla="*/ 21431 w 102394"/>
                  <a:gd name="connsiteY11" fmla="*/ 76200 h 102394"/>
                  <a:gd name="connsiteX12" fmla="*/ 23813 w 102394"/>
                  <a:gd name="connsiteY12" fmla="*/ 83344 h 102394"/>
                  <a:gd name="connsiteX13" fmla="*/ 42863 w 102394"/>
                  <a:gd name="connsiteY13" fmla="*/ 100013 h 102394"/>
                  <a:gd name="connsiteX14" fmla="*/ 54769 w 102394"/>
                  <a:gd name="connsiteY14" fmla="*/ 102394 h 102394"/>
                  <a:gd name="connsiteX15" fmla="*/ 80963 w 102394"/>
                  <a:gd name="connsiteY15" fmla="*/ 100013 h 102394"/>
                  <a:gd name="connsiteX16" fmla="*/ 85725 w 102394"/>
                  <a:gd name="connsiteY16" fmla="*/ 92869 h 102394"/>
                  <a:gd name="connsiteX17" fmla="*/ 92869 w 102394"/>
                  <a:gd name="connsiteY17" fmla="*/ 88106 h 102394"/>
                  <a:gd name="connsiteX18" fmla="*/ 97631 w 102394"/>
                  <a:gd name="connsiteY18" fmla="*/ 80963 h 102394"/>
                  <a:gd name="connsiteX19" fmla="*/ 100013 w 102394"/>
                  <a:gd name="connsiteY19" fmla="*/ 52388 h 102394"/>
                  <a:gd name="connsiteX20" fmla="*/ 102394 w 102394"/>
                  <a:gd name="connsiteY20" fmla="*/ 45244 h 102394"/>
                  <a:gd name="connsiteX21" fmla="*/ 95250 w 102394"/>
                  <a:gd name="connsiteY21" fmla="*/ 21431 h 102394"/>
                  <a:gd name="connsiteX22" fmla="*/ 90488 w 102394"/>
                  <a:gd name="connsiteY22" fmla="*/ 14288 h 102394"/>
                  <a:gd name="connsiteX23" fmla="*/ 83344 w 102394"/>
                  <a:gd name="connsiteY23" fmla="*/ 11906 h 102394"/>
                  <a:gd name="connsiteX24" fmla="*/ 80963 w 102394"/>
                  <a:gd name="connsiteY24" fmla="*/ 19050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2394" h="102394">
                    <a:moveTo>
                      <a:pt x="80963" y="19050"/>
                    </a:moveTo>
                    <a:lnTo>
                      <a:pt x="80963" y="19050"/>
                    </a:lnTo>
                    <a:lnTo>
                      <a:pt x="59531" y="14288"/>
                    </a:lnTo>
                    <a:cubicBezTo>
                      <a:pt x="56342" y="13552"/>
                      <a:pt x="52933" y="13370"/>
                      <a:pt x="50006" y="11906"/>
                    </a:cubicBezTo>
                    <a:cubicBezTo>
                      <a:pt x="17266" y="-4466"/>
                      <a:pt x="48326" y="6583"/>
                      <a:pt x="28575" y="0"/>
                    </a:cubicBezTo>
                    <a:cubicBezTo>
                      <a:pt x="26194" y="1588"/>
                      <a:pt x="24046" y="3601"/>
                      <a:pt x="21431" y="4763"/>
                    </a:cubicBezTo>
                    <a:cubicBezTo>
                      <a:pt x="16844" y="6802"/>
                      <a:pt x="7144" y="9525"/>
                      <a:pt x="7144" y="9525"/>
                    </a:cubicBezTo>
                    <a:cubicBezTo>
                      <a:pt x="4735" y="13138"/>
                      <a:pt x="0" y="18882"/>
                      <a:pt x="0" y="23813"/>
                    </a:cubicBezTo>
                    <a:cubicBezTo>
                      <a:pt x="0" y="30547"/>
                      <a:pt x="5275" y="44400"/>
                      <a:pt x="7144" y="50006"/>
                    </a:cubicBezTo>
                    <a:lnTo>
                      <a:pt x="11906" y="64294"/>
                    </a:lnTo>
                    <a:cubicBezTo>
                      <a:pt x="12700" y="66675"/>
                      <a:pt x="12199" y="70046"/>
                      <a:pt x="14288" y="71438"/>
                    </a:cubicBezTo>
                    <a:lnTo>
                      <a:pt x="21431" y="76200"/>
                    </a:lnTo>
                    <a:cubicBezTo>
                      <a:pt x="22225" y="78581"/>
                      <a:pt x="22690" y="81099"/>
                      <a:pt x="23813" y="83344"/>
                    </a:cubicBezTo>
                    <a:cubicBezTo>
                      <a:pt x="27385" y="90489"/>
                      <a:pt x="34923" y="98425"/>
                      <a:pt x="42863" y="100013"/>
                    </a:cubicBezTo>
                    <a:lnTo>
                      <a:pt x="54769" y="102394"/>
                    </a:lnTo>
                    <a:cubicBezTo>
                      <a:pt x="63500" y="101600"/>
                      <a:pt x="72583" y="102591"/>
                      <a:pt x="80963" y="100013"/>
                    </a:cubicBezTo>
                    <a:cubicBezTo>
                      <a:pt x="83698" y="99171"/>
                      <a:pt x="83701" y="94893"/>
                      <a:pt x="85725" y="92869"/>
                    </a:cubicBezTo>
                    <a:cubicBezTo>
                      <a:pt x="87749" y="90845"/>
                      <a:pt x="90488" y="89694"/>
                      <a:pt x="92869" y="88106"/>
                    </a:cubicBezTo>
                    <a:cubicBezTo>
                      <a:pt x="94456" y="85725"/>
                      <a:pt x="97070" y="83769"/>
                      <a:pt x="97631" y="80963"/>
                    </a:cubicBezTo>
                    <a:cubicBezTo>
                      <a:pt x="99506" y="71591"/>
                      <a:pt x="98750" y="61862"/>
                      <a:pt x="100013" y="52388"/>
                    </a:cubicBezTo>
                    <a:cubicBezTo>
                      <a:pt x="100345" y="49900"/>
                      <a:pt x="101600" y="47625"/>
                      <a:pt x="102394" y="45244"/>
                    </a:cubicBezTo>
                    <a:cubicBezTo>
                      <a:pt x="101063" y="39918"/>
                      <a:pt x="97570" y="24911"/>
                      <a:pt x="95250" y="21431"/>
                    </a:cubicBezTo>
                    <a:cubicBezTo>
                      <a:pt x="93663" y="19050"/>
                      <a:pt x="92723" y="16076"/>
                      <a:pt x="90488" y="14288"/>
                    </a:cubicBezTo>
                    <a:cubicBezTo>
                      <a:pt x="88528" y="12720"/>
                      <a:pt x="85725" y="12700"/>
                      <a:pt x="83344" y="11906"/>
                    </a:cubicBezTo>
                    <a:cubicBezTo>
                      <a:pt x="78141" y="4103"/>
                      <a:pt x="81443" y="4763"/>
                      <a:pt x="80963" y="1905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2" name="Freeform 301"/>
              <p:cNvSpPr/>
              <p:nvPr/>
            </p:nvSpPr>
            <p:spPr>
              <a:xfrm>
                <a:off x="7124700" y="4052882"/>
                <a:ext cx="97631" cy="114568"/>
              </a:xfrm>
              <a:custGeom>
                <a:avLst/>
                <a:gdLst>
                  <a:gd name="connsiteX0" fmla="*/ 64294 w 97631"/>
                  <a:gd name="connsiteY0" fmla="*/ 2387 h 114568"/>
                  <a:gd name="connsiteX1" fmla="*/ 64294 w 97631"/>
                  <a:gd name="connsiteY1" fmla="*/ 2387 h 114568"/>
                  <a:gd name="connsiteX2" fmla="*/ 28575 w 97631"/>
                  <a:gd name="connsiteY2" fmla="*/ 2387 h 114568"/>
                  <a:gd name="connsiteX3" fmla="*/ 14288 w 97631"/>
                  <a:gd name="connsiteY3" fmla="*/ 11912 h 114568"/>
                  <a:gd name="connsiteX4" fmla="*/ 0 w 97631"/>
                  <a:gd name="connsiteY4" fmla="*/ 35724 h 114568"/>
                  <a:gd name="connsiteX5" fmla="*/ 2381 w 97631"/>
                  <a:gd name="connsiteY5" fmla="*/ 64299 h 114568"/>
                  <a:gd name="connsiteX6" fmla="*/ 11906 w 97631"/>
                  <a:gd name="connsiteY6" fmla="*/ 85731 h 114568"/>
                  <a:gd name="connsiteX7" fmla="*/ 21431 w 97631"/>
                  <a:gd name="connsiteY7" fmla="*/ 100018 h 114568"/>
                  <a:gd name="connsiteX8" fmla="*/ 35719 w 97631"/>
                  <a:gd name="connsiteY8" fmla="*/ 109543 h 114568"/>
                  <a:gd name="connsiteX9" fmla="*/ 57150 w 97631"/>
                  <a:gd name="connsiteY9" fmla="*/ 111924 h 114568"/>
                  <a:gd name="connsiteX10" fmla="*/ 73819 w 97631"/>
                  <a:gd name="connsiteY10" fmla="*/ 111924 h 114568"/>
                  <a:gd name="connsiteX11" fmla="*/ 88106 w 97631"/>
                  <a:gd name="connsiteY11" fmla="*/ 97637 h 114568"/>
                  <a:gd name="connsiteX12" fmla="*/ 90488 w 97631"/>
                  <a:gd name="connsiteY12" fmla="*/ 80968 h 114568"/>
                  <a:gd name="connsiteX13" fmla="*/ 95250 w 97631"/>
                  <a:gd name="connsiteY13" fmla="*/ 73824 h 114568"/>
                  <a:gd name="connsiteX14" fmla="*/ 97631 w 97631"/>
                  <a:gd name="connsiteY14" fmla="*/ 66681 h 114568"/>
                  <a:gd name="connsiteX15" fmla="*/ 85725 w 97631"/>
                  <a:gd name="connsiteY15" fmla="*/ 42868 h 114568"/>
                  <a:gd name="connsiteX16" fmla="*/ 80963 w 97631"/>
                  <a:gd name="connsiteY16" fmla="*/ 35724 h 114568"/>
                  <a:gd name="connsiteX17" fmla="*/ 73819 w 97631"/>
                  <a:gd name="connsiteY17" fmla="*/ 30962 h 114568"/>
                  <a:gd name="connsiteX18" fmla="*/ 69056 w 97631"/>
                  <a:gd name="connsiteY18" fmla="*/ 23818 h 114568"/>
                  <a:gd name="connsiteX19" fmla="*/ 61913 w 97631"/>
                  <a:gd name="connsiteY19" fmla="*/ 21437 h 114568"/>
                  <a:gd name="connsiteX20" fmla="*/ 64294 w 97631"/>
                  <a:gd name="connsiteY20" fmla="*/ 2387 h 11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7631" h="114568">
                    <a:moveTo>
                      <a:pt x="64294" y="2387"/>
                    </a:moveTo>
                    <a:lnTo>
                      <a:pt x="64294" y="2387"/>
                    </a:lnTo>
                    <a:cubicBezTo>
                      <a:pt x="53140" y="1148"/>
                      <a:pt x="39826" y="-2301"/>
                      <a:pt x="28575" y="2387"/>
                    </a:cubicBezTo>
                    <a:cubicBezTo>
                      <a:pt x="23292" y="4588"/>
                      <a:pt x="14288" y="11912"/>
                      <a:pt x="14288" y="11912"/>
                    </a:cubicBezTo>
                    <a:cubicBezTo>
                      <a:pt x="2794" y="29153"/>
                      <a:pt x="7323" y="21080"/>
                      <a:pt x="0" y="35724"/>
                    </a:cubicBezTo>
                    <a:cubicBezTo>
                      <a:pt x="794" y="45249"/>
                      <a:pt x="810" y="54871"/>
                      <a:pt x="2381" y="64299"/>
                    </a:cubicBezTo>
                    <a:cubicBezTo>
                      <a:pt x="5452" y="82722"/>
                      <a:pt x="5840" y="73600"/>
                      <a:pt x="11906" y="85731"/>
                    </a:cubicBezTo>
                    <a:cubicBezTo>
                      <a:pt x="16962" y="95842"/>
                      <a:pt x="10355" y="91403"/>
                      <a:pt x="21431" y="100018"/>
                    </a:cubicBezTo>
                    <a:cubicBezTo>
                      <a:pt x="25949" y="103532"/>
                      <a:pt x="30030" y="108911"/>
                      <a:pt x="35719" y="109543"/>
                    </a:cubicBezTo>
                    <a:lnTo>
                      <a:pt x="57150" y="111924"/>
                    </a:lnTo>
                    <a:cubicBezTo>
                      <a:pt x="63405" y="114010"/>
                      <a:pt x="67066" y="116651"/>
                      <a:pt x="73819" y="111924"/>
                    </a:cubicBezTo>
                    <a:cubicBezTo>
                      <a:pt x="79336" y="108062"/>
                      <a:pt x="88106" y="97637"/>
                      <a:pt x="88106" y="97637"/>
                    </a:cubicBezTo>
                    <a:cubicBezTo>
                      <a:pt x="88900" y="92081"/>
                      <a:pt x="88875" y="86344"/>
                      <a:pt x="90488" y="80968"/>
                    </a:cubicBezTo>
                    <a:cubicBezTo>
                      <a:pt x="91310" y="78227"/>
                      <a:pt x="93970" y="76384"/>
                      <a:pt x="95250" y="73824"/>
                    </a:cubicBezTo>
                    <a:cubicBezTo>
                      <a:pt x="96372" y="71579"/>
                      <a:pt x="96837" y="69062"/>
                      <a:pt x="97631" y="66681"/>
                    </a:cubicBezTo>
                    <a:cubicBezTo>
                      <a:pt x="93862" y="51602"/>
                      <a:pt x="97066" y="59880"/>
                      <a:pt x="85725" y="42868"/>
                    </a:cubicBezTo>
                    <a:cubicBezTo>
                      <a:pt x="84138" y="40487"/>
                      <a:pt x="83344" y="37311"/>
                      <a:pt x="80963" y="35724"/>
                    </a:cubicBezTo>
                    <a:lnTo>
                      <a:pt x="73819" y="30962"/>
                    </a:lnTo>
                    <a:cubicBezTo>
                      <a:pt x="72231" y="28581"/>
                      <a:pt x="71291" y="25606"/>
                      <a:pt x="69056" y="23818"/>
                    </a:cubicBezTo>
                    <a:cubicBezTo>
                      <a:pt x="67096" y="22250"/>
                      <a:pt x="63035" y="23682"/>
                      <a:pt x="61913" y="21437"/>
                    </a:cubicBezTo>
                    <a:cubicBezTo>
                      <a:pt x="60138" y="17887"/>
                      <a:pt x="63897" y="5562"/>
                      <a:pt x="64294" y="2387"/>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3" name="Freeform 302"/>
              <p:cNvSpPr/>
              <p:nvPr/>
            </p:nvSpPr>
            <p:spPr>
              <a:xfrm>
                <a:off x="7203281" y="4052888"/>
                <a:ext cx="111919" cy="97631"/>
              </a:xfrm>
              <a:custGeom>
                <a:avLst/>
                <a:gdLst>
                  <a:gd name="connsiteX0" fmla="*/ 64294 w 111919"/>
                  <a:gd name="connsiteY0" fmla="*/ 0 h 97631"/>
                  <a:gd name="connsiteX1" fmla="*/ 64294 w 111919"/>
                  <a:gd name="connsiteY1" fmla="*/ 0 h 97631"/>
                  <a:gd name="connsiteX2" fmla="*/ 28575 w 111919"/>
                  <a:gd name="connsiteY2" fmla="*/ 4762 h 97631"/>
                  <a:gd name="connsiteX3" fmla="*/ 21432 w 111919"/>
                  <a:gd name="connsiteY3" fmla="*/ 9525 h 97631"/>
                  <a:gd name="connsiteX4" fmla="*/ 11907 w 111919"/>
                  <a:gd name="connsiteY4" fmla="*/ 11906 h 97631"/>
                  <a:gd name="connsiteX5" fmla="*/ 4763 w 111919"/>
                  <a:gd name="connsiteY5" fmla="*/ 19050 h 97631"/>
                  <a:gd name="connsiteX6" fmla="*/ 0 w 111919"/>
                  <a:gd name="connsiteY6" fmla="*/ 33337 h 97631"/>
                  <a:gd name="connsiteX7" fmla="*/ 7144 w 111919"/>
                  <a:gd name="connsiteY7" fmla="*/ 64293 h 97631"/>
                  <a:gd name="connsiteX8" fmla="*/ 16669 w 111919"/>
                  <a:gd name="connsiteY8" fmla="*/ 78581 h 97631"/>
                  <a:gd name="connsiteX9" fmla="*/ 19050 w 111919"/>
                  <a:gd name="connsiteY9" fmla="*/ 85725 h 97631"/>
                  <a:gd name="connsiteX10" fmla="*/ 26194 w 111919"/>
                  <a:gd name="connsiteY10" fmla="*/ 88106 h 97631"/>
                  <a:gd name="connsiteX11" fmla="*/ 40482 w 111919"/>
                  <a:gd name="connsiteY11" fmla="*/ 97631 h 97631"/>
                  <a:gd name="connsiteX12" fmla="*/ 69057 w 111919"/>
                  <a:gd name="connsiteY12" fmla="*/ 95250 h 97631"/>
                  <a:gd name="connsiteX13" fmla="*/ 80963 w 111919"/>
                  <a:gd name="connsiteY13" fmla="*/ 92868 h 97631"/>
                  <a:gd name="connsiteX14" fmla="*/ 95250 w 111919"/>
                  <a:gd name="connsiteY14" fmla="*/ 90487 h 97631"/>
                  <a:gd name="connsiteX15" fmla="*/ 102394 w 111919"/>
                  <a:gd name="connsiteY15" fmla="*/ 85725 h 97631"/>
                  <a:gd name="connsiteX16" fmla="*/ 104775 w 111919"/>
                  <a:gd name="connsiteY16" fmla="*/ 78581 h 97631"/>
                  <a:gd name="connsiteX17" fmla="*/ 111919 w 111919"/>
                  <a:gd name="connsiteY17" fmla="*/ 52387 h 97631"/>
                  <a:gd name="connsiteX18" fmla="*/ 107157 w 111919"/>
                  <a:gd name="connsiteY18" fmla="*/ 35718 h 97631"/>
                  <a:gd name="connsiteX19" fmla="*/ 102394 w 111919"/>
                  <a:gd name="connsiteY19" fmla="*/ 28575 h 97631"/>
                  <a:gd name="connsiteX20" fmla="*/ 85725 w 111919"/>
                  <a:gd name="connsiteY20" fmla="*/ 11906 h 97631"/>
                  <a:gd name="connsiteX21" fmla="*/ 78582 w 111919"/>
                  <a:gd name="connsiteY21" fmla="*/ 7143 h 97631"/>
                  <a:gd name="connsiteX22" fmla="*/ 71438 w 111919"/>
                  <a:gd name="connsiteY22" fmla="*/ 2381 h 97631"/>
                  <a:gd name="connsiteX23" fmla="*/ 64294 w 111919"/>
                  <a:gd name="connsiteY23" fmla="*/ 0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919" h="97631">
                    <a:moveTo>
                      <a:pt x="64294" y="0"/>
                    </a:moveTo>
                    <a:lnTo>
                      <a:pt x="64294" y="0"/>
                    </a:lnTo>
                    <a:cubicBezTo>
                      <a:pt x="61202" y="309"/>
                      <a:pt x="35747" y="2072"/>
                      <a:pt x="28575" y="4762"/>
                    </a:cubicBezTo>
                    <a:cubicBezTo>
                      <a:pt x="25895" y="5767"/>
                      <a:pt x="24062" y="8398"/>
                      <a:pt x="21432" y="9525"/>
                    </a:cubicBezTo>
                    <a:cubicBezTo>
                      <a:pt x="18424" y="10814"/>
                      <a:pt x="15082" y="11112"/>
                      <a:pt x="11907" y="11906"/>
                    </a:cubicBezTo>
                    <a:cubicBezTo>
                      <a:pt x="9526" y="14287"/>
                      <a:pt x="6399" y="16106"/>
                      <a:pt x="4763" y="19050"/>
                    </a:cubicBezTo>
                    <a:cubicBezTo>
                      <a:pt x="2325" y="23438"/>
                      <a:pt x="0" y="33337"/>
                      <a:pt x="0" y="33337"/>
                    </a:cubicBezTo>
                    <a:cubicBezTo>
                      <a:pt x="1098" y="41019"/>
                      <a:pt x="2391" y="57163"/>
                      <a:pt x="7144" y="64293"/>
                    </a:cubicBezTo>
                    <a:cubicBezTo>
                      <a:pt x="10319" y="69056"/>
                      <a:pt x="14859" y="73151"/>
                      <a:pt x="16669" y="78581"/>
                    </a:cubicBezTo>
                    <a:cubicBezTo>
                      <a:pt x="17463" y="80962"/>
                      <a:pt x="17275" y="83950"/>
                      <a:pt x="19050" y="85725"/>
                    </a:cubicBezTo>
                    <a:cubicBezTo>
                      <a:pt x="20825" y="87500"/>
                      <a:pt x="24000" y="86887"/>
                      <a:pt x="26194" y="88106"/>
                    </a:cubicBezTo>
                    <a:cubicBezTo>
                      <a:pt x="31198" y="90886"/>
                      <a:pt x="40482" y="97631"/>
                      <a:pt x="40482" y="97631"/>
                    </a:cubicBezTo>
                    <a:cubicBezTo>
                      <a:pt x="50007" y="96837"/>
                      <a:pt x="59564" y="96367"/>
                      <a:pt x="69057" y="95250"/>
                    </a:cubicBezTo>
                    <a:cubicBezTo>
                      <a:pt x="73077" y="94777"/>
                      <a:pt x="76981" y="93592"/>
                      <a:pt x="80963" y="92868"/>
                    </a:cubicBezTo>
                    <a:cubicBezTo>
                      <a:pt x="85713" y="92004"/>
                      <a:pt x="90488" y="91281"/>
                      <a:pt x="95250" y="90487"/>
                    </a:cubicBezTo>
                    <a:cubicBezTo>
                      <a:pt x="97631" y="88900"/>
                      <a:pt x="100606" y="87960"/>
                      <a:pt x="102394" y="85725"/>
                    </a:cubicBezTo>
                    <a:cubicBezTo>
                      <a:pt x="103962" y="83765"/>
                      <a:pt x="104115" y="81003"/>
                      <a:pt x="104775" y="78581"/>
                    </a:cubicBezTo>
                    <a:cubicBezTo>
                      <a:pt x="112832" y="49039"/>
                      <a:pt x="106439" y="68831"/>
                      <a:pt x="111919" y="52387"/>
                    </a:cubicBezTo>
                    <a:cubicBezTo>
                      <a:pt x="111157" y="49337"/>
                      <a:pt x="108864" y="39133"/>
                      <a:pt x="107157" y="35718"/>
                    </a:cubicBezTo>
                    <a:cubicBezTo>
                      <a:pt x="105877" y="33158"/>
                      <a:pt x="103982" y="30956"/>
                      <a:pt x="102394" y="28575"/>
                    </a:cubicBezTo>
                    <a:cubicBezTo>
                      <a:pt x="98203" y="16000"/>
                      <a:pt x="102102" y="22824"/>
                      <a:pt x="85725" y="11906"/>
                    </a:cubicBezTo>
                    <a:lnTo>
                      <a:pt x="78582" y="7143"/>
                    </a:lnTo>
                    <a:lnTo>
                      <a:pt x="71438" y="2381"/>
                    </a:lnTo>
                    <a:cubicBezTo>
                      <a:pt x="55584" y="5023"/>
                      <a:pt x="65485" y="397"/>
                      <a:pt x="64294"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4" name="Freeform 303"/>
              <p:cNvSpPr/>
              <p:nvPr/>
            </p:nvSpPr>
            <p:spPr>
              <a:xfrm>
                <a:off x="7305565" y="4055248"/>
                <a:ext cx="92979" cy="121465"/>
              </a:xfrm>
              <a:custGeom>
                <a:avLst/>
                <a:gdLst>
                  <a:gd name="connsiteX0" fmla="*/ 42973 w 92979"/>
                  <a:gd name="connsiteY0" fmla="*/ 16690 h 121465"/>
                  <a:gd name="connsiteX1" fmla="*/ 42973 w 92979"/>
                  <a:gd name="connsiteY1" fmla="*/ 16690 h 121465"/>
                  <a:gd name="connsiteX2" fmla="*/ 28685 w 92979"/>
                  <a:gd name="connsiteY2" fmla="*/ 21 h 121465"/>
                  <a:gd name="connsiteX3" fmla="*/ 19160 w 92979"/>
                  <a:gd name="connsiteY3" fmla="*/ 14308 h 121465"/>
                  <a:gd name="connsiteX4" fmla="*/ 4873 w 92979"/>
                  <a:gd name="connsiteY4" fmla="*/ 28596 h 121465"/>
                  <a:gd name="connsiteX5" fmla="*/ 110 w 92979"/>
                  <a:gd name="connsiteY5" fmla="*/ 42883 h 121465"/>
                  <a:gd name="connsiteX6" fmla="*/ 4873 w 92979"/>
                  <a:gd name="connsiteY6" fmla="*/ 64315 h 121465"/>
                  <a:gd name="connsiteX7" fmla="*/ 7254 w 92979"/>
                  <a:gd name="connsiteY7" fmla="*/ 73840 h 121465"/>
                  <a:gd name="connsiteX8" fmla="*/ 12016 w 92979"/>
                  <a:gd name="connsiteY8" fmla="*/ 80983 h 121465"/>
                  <a:gd name="connsiteX9" fmla="*/ 16779 w 92979"/>
                  <a:gd name="connsiteY9" fmla="*/ 97652 h 121465"/>
                  <a:gd name="connsiteX10" fmla="*/ 21541 w 92979"/>
                  <a:gd name="connsiteY10" fmla="*/ 104796 h 121465"/>
                  <a:gd name="connsiteX11" fmla="*/ 28685 w 92979"/>
                  <a:gd name="connsiteY11" fmla="*/ 111940 h 121465"/>
                  <a:gd name="connsiteX12" fmla="*/ 42973 w 92979"/>
                  <a:gd name="connsiteY12" fmla="*/ 116702 h 121465"/>
                  <a:gd name="connsiteX13" fmla="*/ 66785 w 92979"/>
                  <a:gd name="connsiteY13" fmla="*/ 121465 h 121465"/>
                  <a:gd name="connsiteX14" fmla="*/ 69166 w 92979"/>
                  <a:gd name="connsiteY14" fmla="*/ 109558 h 121465"/>
                  <a:gd name="connsiteX15" fmla="*/ 78691 w 92979"/>
                  <a:gd name="connsiteY15" fmla="*/ 95271 h 121465"/>
                  <a:gd name="connsiteX16" fmla="*/ 85835 w 92979"/>
                  <a:gd name="connsiteY16" fmla="*/ 69077 h 121465"/>
                  <a:gd name="connsiteX17" fmla="*/ 88216 w 92979"/>
                  <a:gd name="connsiteY17" fmla="*/ 61933 h 121465"/>
                  <a:gd name="connsiteX18" fmla="*/ 92979 w 92979"/>
                  <a:gd name="connsiteY18" fmla="*/ 54790 h 121465"/>
                  <a:gd name="connsiteX19" fmla="*/ 88216 w 92979"/>
                  <a:gd name="connsiteY19" fmla="*/ 30977 h 121465"/>
                  <a:gd name="connsiteX20" fmla="*/ 81073 w 92979"/>
                  <a:gd name="connsiteY20" fmla="*/ 23833 h 121465"/>
                  <a:gd name="connsiteX21" fmla="*/ 69166 w 92979"/>
                  <a:gd name="connsiteY21" fmla="*/ 14308 h 121465"/>
                  <a:gd name="connsiteX22" fmla="*/ 64404 w 92979"/>
                  <a:gd name="connsiteY22" fmla="*/ 7165 h 121465"/>
                  <a:gd name="connsiteX23" fmla="*/ 57260 w 92979"/>
                  <a:gd name="connsiteY23" fmla="*/ 4783 h 121465"/>
                  <a:gd name="connsiteX24" fmla="*/ 42973 w 92979"/>
                  <a:gd name="connsiteY24" fmla="*/ 16690 h 121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979" h="121465">
                    <a:moveTo>
                      <a:pt x="42973" y="16690"/>
                    </a:moveTo>
                    <a:lnTo>
                      <a:pt x="42973" y="16690"/>
                    </a:lnTo>
                    <a:cubicBezTo>
                      <a:pt x="38210" y="11134"/>
                      <a:pt x="35967" y="749"/>
                      <a:pt x="28685" y="21"/>
                    </a:cubicBezTo>
                    <a:cubicBezTo>
                      <a:pt x="22990" y="-549"/>
                      <a:pt x="23207" y="10261"/>
                      <a:pt x="19160" y="14308"/>
                    </a:cubicBezTo>
                    <a:lnTo>
                      <a:pt x="4873" y="28596"/>
                    </a:lnTo>
                    <a:cubicBezTo>
                      <a:pt x="3285" y="33358"/>
                      <a:pt x="-715" y="37931"/>
                      <a:pt x="110" y="42883"/>
                    </a:cubicBezTo>
                    <a:cubicBezTo>
                      <a:pt x="4408" y="68677"/>
                      <a:pt x="181" y="47896"/>
                      <a:pt x="4873" y="64315"/>
                    </a:cubicBezTo>
                    <a:cubicBezTo>
                      <a:pt x="5772" y="67462"/>
                      <a:pt x="5965" y="70832"/>
                      <a:pt x="7254" y="73840"/>
                    </a:cubicBezTo>
                    <a:cubicBezTo>
                      <a:pt x="8381" y="76470"/>
                      <a:pt x="10429" y="78602"/>
                      <a:pt x="12016" y="80983"/>
                    </a:cubicBezTo>
                    <a:cubicBezTo>
                      <a:pt x="12778" y="84030"/>
                      <a:pt x="15073" y="94239"/>
                      <a:pt x="16779" y="97652"/>
                    </a:cubicBezTo>
                    <a:cubicBezTo>
                      <a:pt x="18059" y="100212"/>
                      <a:pt x="19709" y="102597"/>
                      <a:pt x="21541" y="104796"/>
                    </a:cubicBezTo>
                    <a:cubicBezTo>
                      <a:pt x="23697" y="107383"/>
                      <a:pt x="25741" y="110305"/>
                      <a:pt x="28685" y="111940"/>
                    </a:cubicBezTo>
                    <a:cubicBezTo>
                      <a:pt x="33074" y="114378"/>
                      <a:pt x="38210" y="115115"/>
                      <a:pt x="42973" y="116702"/>
                    </a:cubicBezTo>
                    <a:cubicBezTo>
                      <a:pt x="55443" y="120858"/>
                      <a:pt x="47627" y="118727"/>
                      <a:pt x="66785" y="121465"/>
                    </a:cubicBezTo>
                    <a:cubicBezTo>
                      <a:pt x="67579" y="117496"/>
                      <a:pt x="67491" y="113243"/>
                      <a:pt x="69166" y="109558"/>
                    </a:cubicBezTo>
                    <a:cubicBezTo>
                      <a:pt x="71534" y="104347"/>
                      <a:pt x="78691" y="95271"/>
                      <a:pt x="78691" y="95271"/>
                    </a:cubicBezTo>
                    <a:cubicBezTo>
                      <a:pt x="82058" y="78442"/>
                      <a:pt x="79793" y="87205"/>
                      <a:pt x="85835" y="69077"/>
                    </a:cubicBezTo>
                    <a:cubicBezTo>
                      <a:pt x="86629" y="66696"/>
                      <a:pt x="86823" y="64021"/>
                      <a:pt x="88216" y="61933"/>
                    </a:cubicBezTo>
                    <a:lnTo>
                      <a:pt x="92979" y="54790"/>
                    </a:lnTo>
                    <a:cubicBezTo>
                      <a:pt x="92776" y="53371"/>
                      <a:pt x="91240" y="35514"/>
                      <a:pt x="88216" y="30977"/>
                    </a:cubicBezTo>
                    <a:cubicBezTo>
                      <a:pt x="86348" y="28175"/>
                      <a:pt x="83229" y="26420"/>
                      <a:pt x="81073" y="23833"/>
                    </a:cubicBezTo>
                    <a:cubicBezTo>
                      <a:pt x="72788" y="13892"/>
                      <a:pt x="80892" y="18218"/>
                      <a:pt x="69166" y="14308"/>
                    </a:cubicBezTo>
                    <a:cubicBezTo>
                      <a:pt x="67579" y="11927"/>
                      <a:pt x="66639" y="8953"/>
                      <a:pt x="64404" y="7165"/>
                    </a:cubicBezTo>
                    <a:cubicBezTo>
                      <a:pt x="62444" y="5597"/>
                      <a:pt x="59035" y="6558"/>
                      <a:pt x="57260" y="4783"/>
                    </a:cubicBezTo>
                    <a:cubicBezTo>
                      <a:pt x="55485" y="3008"/>
                      <a:pt x="45354" y="14706"/>
                      <a:pt x="42973" y="1669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5" name="Freeform 304"/>
              <p:cNvSpPr/>
              <p:nvPr/>
            </p:nvSpPr>
            <p:spPr>
              <a:xfrm>
                <a:off x="6526987" y="3870887"/>
                <a:ext cx="116701" cy="122469"/>
              </a:xfrm>
              <a:custGeom>
                <a:avLst/>
                <a:gdLst>
                  <a:gd name="connsiteX0" fmla="*/ 83363 w 116701"/>
                  <a:gd name="connsiteY0" fmla="*/ 10551 h 122469"/>
                  <a:gd name="connsiteX1" fmla="*/ 83363 w 116701"/>
                  <a:gd name="connsiteY1" fmla="*/ 10551 h 122469"/>
                  <a:gd name="connsiteX2" fmla="*/ 35738 w 116701"/>
                  <a:gd name="connsiteY2" fmla="*/ 3407 h 122469"/>
                  <a:gd name="connsiteX3" fmla="*/ 28594 w 116701"/>
                  <a:gd name="connsiteY3" fmla="*/ 8169 h 122469"/>
                  <a:gd name="connsiteX4" fmla="*/ 21451 w 116701"/>
                  <a:gd name="connsiteY4" fmla="*/ 10551 h 122469"/>
                  <a:gd name="connsiteX5" fmla="*/ 7163 w 116701"/>
                  <a:gd name="connsiteY5" fmla="*/ 20076 h 122469"/>
                  <a:gd name="connsiteX6" fmla="*/ 19 w 116701"/>
                  <a:gd name="connsiteY6" fmla="*/ 34363 h 122469"/>
                  <a:gd name="connsiteX7" fmla="*/ 4782 w 116701"/>
                  <a:gd name="connsiteY7" fmla="*/ 53413 h 122469"/>
                  <a:gd name="connsiteX8" fmla="*/ 7163 w 116701"/>
                  <a:gd name="connsiteY8" fmla="*/ 60557 h 122469"/>
                  <a:gd name="connsiteX9" fmla="*/ 11926 w 116701"/>
                  <a:gd name="connsiteY9" fmla="*/ 67701 h 122469"/>
                  <a:gd name="connsiteX10" fmla="*/ 14307 w 116701"/>
                  <a:gd name="connsiteY10" fmla="*/ 74844 h 122469"/>
                  <a:gd name="connsiteX11" fmla="*/ 26213 w 116701"/>
                  <a:gd name="connsiteY11" fmla="*/ 89132 h 122469"/>
                  <a:gd name="connsiteX12" fmla="*/ 28594 w 116701"/>
                  <a:gd name="connsiteY12" fmla="*/ 96276 h 122469"/>
                  <a:gd name="connsiteX13" fmla="*/ 40501 w 116701"/>
                  <a:gd name="connsiteY13" fmla="*/ 110563 h 122469"/>
                  <a:gd name="connsiteX14" fmla="*/ 47644 w 116701"/>
                  <a:gd name="connsiteY14" fmla="*/ 115326 h 122469"/>
                  <a:gd name="connsiteX15" fmla="*/ 61932 w 116701"/>
                  <a:gd name="connsiteY15" fmla="*/ 120088 h 122469"/>
                  <a:gd name="connsiteX16" fmla="*/ 69076 w 116701"/>
                  <a:gd name="connsiteY16" fmla="*/ 122469 h 122469"/>
                  <a:gd name="connsiteX17" fmla="*/ 85744 w 116701"/>
                  <a:gd name="connsiteY17" fmla="*/ 120088 h 122469"/>
                  <a:gd name="connsiteX18" fmla="*/ 92888 w 116701"/>
                  <a:gd name="connsiteY18" fmla="*/ 117707 h 122469"/>
                  <a:gd name="connsiteX19" fmla="*/ 107176 w 116701"/>
                  <a:gd name="connsiteY19" fmla="*/ 91513 h 122469"/>
                  <a:gd name="connsiteX20" fmla="*/ 109557 w 116701"/>
                  <a:gd name="connsiteY20" fmla="*/ 84369 h 122469"/>
                  <a:gd name="connsiteX21" fmla="*/ 116701 w 116701"/>
                  <a:gd name="connsiteY21" fmla="*/ 70082 h 122469"/>
                  <a:gd name="connsiteX22" fmla="*/ 114319 w 116701"/>
                  <a:gd name="connsiteY22" fmla="*/ 55794 h 122469"/>
                  <a:gd name="connsiteX23" fmla="*/ 102413 w 116701"/>
                  <a:gd name="connsiteY23" fmla="*/ 43888 h 122469"/>
                  <a:gd name="connsiteX24" fmla="*/ 95269 w 116701"/>
                  <a:gd name="connsiteY24" fmla="*/ 41507 h 122469"/>
                  <a:gd name="connsiteX25" fmla="*/ 80982 w 116701"/>
                  <a:gd name="connsiteY25" fmla="*/ 29601 h 122469"/>
                  <a:gd name="connsiteX26" fmla="*/ 69076 w 116701"/>
                  <a:gd name="connsiteY26" fmla="*/ 17694 h 122469"/>
                  <a:gd name="connsiteX27" fmla="*/ 64313 w 116701"/>
                  <a:gd name="connsiteY27" fmla="*/ 10551 h 122469"/>
                  <a:gd name="connsiteX28" fmla="*/ 61932 w 116701"/>
                  <a:gd name="connsiteY28" fmla="*/ 3407 h 122469"/>
                  <a:gd name="connsiteX29" fmla="*/ 83363 w 116701"/>
                  <a:gd name="connsiteY29" fmla="*/ 10551 h 1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6701" h="122469">
                    <a:moveTo>
                      <a:pt x="83363" y="10551"/>
                    </a:moveTo>
                    <a:lnTo>
                      <a:pt x="83363" y="10551"/>
                    </a:lnTo>
                    <a:cubicBezTo>
                      <a:pt x="60177" y="-1042"/>
                      <a:pt x="65447" y="-2534"/>
                      <a:pt x="35738" y="3407"/>
                    </a:cubicBezTo>
                    <a:cubicBezTo>
                      <a:pt x="32932" y="3968"/>
                      <a:pt x="31154" y="6889"/>
                      <a:pt x="28594" y="8169"/>
                    </a:cubicBezTo>
                    <a:cubicBezTo>
                      <a:pt x="26349" y="9292"/>
                      <a:pt x="23645" y="9332"/>
                      <a:pt x="21451" y="10551"/>
                    </a:cubicBezTo>
                    <a:cubicBezTo>
                      <a:pt x="16447" y="13331"/>
                      <a:pt x="7163" y="20076"/>
                      <a:pt x="7163" y="20076"/>
                    </a:cubicBezTo>
                    <a:cubicBezTo>
                      <a:pt x="5205" y="23013"/>
                      <a:pt x="-375" y="30026"/>
                      <a:pt x="19" y="34363"/>
                    </a:cubicBezTo>
                    <a:cubicBezTo>
                      <a:pt x="612" y="40882"/>
                      <a:pt x="2712" y="47203"/>
                      <a:pt x="4782" y="53413"/>
                    </a:cubicBezTo>
                    <a:cubicBezTo>
                      <a:pt x="5576" y="55794"/>
                      <a:pt x="6040" y="58312"/>
                      <a:pt x="7163" y="60557"/>
                    </a:cubicBezTo>
                    <a:cubicBezTo>
                      <a:pt x="8443" y="63117"/>
                      <a:pt x="10338" y="65320"/>
                      <a:pt x="11926" y="67701"/>
                    </a:cubicBezTo>
                    <a:cubicBezTo>
                      <a:pt x="12720" y="70082"/>
                      <a:pt x="13185" y="72599"/>
                      <a:pt x="14307" y="74844"/>
                    </a:cubicBezTo>
                    <a:cubicBezTo>
                      <a:pt x="17623" y="81476"/>
                      <a:pt x="20945" y="83864"/>
                      <a:pt x="26213" y="89132"/>
                    </a:cubicBezTo>
                    <a:cubicBezTo>
                      <a:pt x="27007" y="91513"/>
                      <a:pt x="27471" y="94031"/>
                      <a:pt x="28594" y="96276"/>
                    </a:cubicBezTo>
                    <a:cubicBezTo>
                      <a:pt x="31269" y="101626"/>
                      <a:pt x="35989" y="106803"/>
                      <a:pt x="40501" y="110563"/>
                    </a:cubicBezTo>
                    <a:cubicBezTo>
                      <a:pt x="42699" y="112395"/>
                      <a:pt x="45029" y="114164"/>
                      <a:pt x="47644" y="115326"/>
                    </a:cubicBezTo>
                    <a:cubicBezTo>
                      <a:pt x="52232" y="117365"/>
                      <a:pt x="57169" y="118501"/>
                      <a:pt x="61932" y="120088"/>
                    </a:cubicBezTo>
                    <a:lnTo>
                      <a:pt x="69076" y="122469"/>
                    </a:lnTo>
                    <a:cubicBezTo>
                      <a:pt x="74632" y="121675"/>
                      <a:pt x="80241" y="121189"/>
                      <a:pt x="85744" y="120088"/>
                    </a:cubicBezTo>
                    <a:cubicBezTo>
                      <a:pt x="88205" y="119596"/>
                      <a:pt x="91113" y="119482"/>
                      <a:pt x="92888" y="117707"/>
                    </a:cubicBezTo>
                    <a:cubicBezTo>
                      <a:pt x="100291" y="110304"/>
                      <a:pt x="103642" y="100936"/>
                      <a:pt x="107176" y="91513"/>
                    </a:cubicBezTo>
                    <a:cubicBezTo>
                      <a:pt x="108057" y="89163"/>
                      <a:pt x="108435" y="86614"/>
                      <a:pt x="109557" y="84369"/>
                    </a:cubicBezTo>
                    <a:cubicBezTo>
                      <a:pt x="118793" y="65897"/>
                      <a:pt x="110711" y="88047"/>
                      <a:pt x="116701" y="70082"/>
                    </a:cubicBezTo>
                    <a:cubicBezTo>
                      <a:pt x="115907" y="65319"/>
                      <a:pt x="115846" y="60375"/>
                      <a:pt x="114319" y="55794"/>
                    </a:cubicBezTo>
                    <a:cubicBezTo>
                      <a:pt x="112414" y="50080"/>
                      <a:pt x="107493" y="46428"/>
                      <a:pt x="102413" y="43888"/>
                    </a:cubicBezTo>
                    <a:cubicBezTo>
                      <a:pt x="100168" y="42765"/>
                      <a:pt x="97650" y="42301"/>
                      <a:pt x="95269" y="41507"/>
                    </a:cubicBezTo>
                    <a:cubicBezTo>
                      <a:pt x="88248" y="36825"/>
                      <a:pt x="86710" y="36474"/>
                      <a:pt x="80982" y="29601"/>
                    </a:cubicBezTo>
                    <a:cubicBezTo>
                      <a:pt x="71057" y="17693"/>
                      <a:pt x="82174" y="26428"/>
                      <a:pt x="69076" y="17694"/>
                    </a:cubicBezTo>
                    <a:cubicBezTo>
                      <a:pt x="67488" y="15313"/>
                      <a:pt x="65593" y="13111"/>
                      <a:pt x="64313" y="10551"/>
                    </a:cubicBezTo>
                    <a:cubicBezTo>
                      <a:pt x="63190" y="8306"/>
                      <a:pt x="63055" y="5652"/>
                      <a:pt x="61932" y="3407"/>
                    </a:cubicBezTo>
                    <a:cubicBezTo>
                      <a:pt x="59240" y="-1978"/>
                      <a:pt x="79791" y="9360"/>
                      <a:pt x="83363" y="10551"/>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6" name="Freeform 305"/>
              <p:cNvSpPr/>
              <p:nvPr/>
            </p:nvSpPr>
            <p:spPr>
              <a:xfrm>
                <a:off x="6634163" y="3864769"/>
                <a:ext cx="98644" cy="123825"/>
              </a:xfrm>
              <a:custGeom>
                <a:avLst/>
                <a:gdLst>
                  <a:gd name="connsiteX0" fmla="*/ 52387 w 98644"/>
                  <a:gd name="connsiteY0" fmla="*/ 0 h 123825"/>
                  <a:gd name="connsiteX1" fmla="*/ 52387 w 98644"/>
                  <a:gd name="connsiteY1" fmla="*/ 0 h 123825"/>
                  <a:gd name="connsiteX2" fmla="*/ 30956 w 98644"/>
                  <a:gd name="connsiteY2" fmla="*/ 2381 h 123825"/>
                  <a:gd name="connsiteX3" fmla="*/ 23812 w 98644"/>
                  <a:gd name="connsiteY3" fmla="*/ 11906 h 123825"/>
                  <a:gd name="connsiteX4" fmla="*/ 16668 w 98644"/>
                  <a:gd name="connsiteY4" fmla="*/ 16669 h 123825"/>
                  <a:gd name="connsiteX5" fmla="*/ 4762 w 98644"/>
                  <a:gd name="connsiteY5" fmla="*/ 38100 h 123825"/>
                  <a:gd name="connsiteX6" fmla="*/ 0 w 98644"/>
                  <a:gd name="connsiteY6" fmla="*/ 45244 h 123825"/>
                  <a:gd name="connsiteX7" fmla="*/ 4762 w 98644"/>
                  <a:gd name="connsiteY7" fmla="*/ 83344 h 123825"/>
                  <a:gd name="connsiteX8" fmla="*/ 9525 w 98644"/>
                  <a:gd name="connsiteY8" fmla="*/ 90487 h 123825"/>
                  <a:gd name="connsiteX9" fmla="*/ 23812 w 98644"/>
                  <a:gd name="connsiteY9" fmla="*/ 119062 h 123825"/>
                  <a:gd name="connsiteX10" fmla="*/ 38100 w 98644"/>
                  <a:gd name="connsiteY10" fmla="*/ 123825 h 123825"/>
                  <a:gd name="connsiteX11" fmla="*/ 66675 w 98644"/>
                  <a:gd name="connsiteY11" fmla="*/ 121444 h 123825"/>
                  <a:gd name="connsiteX12" fmla="*/ 73818 w 98644"/>
                  <a:gd name="connsiteY12" fmla="*/ 119062 h 123825"/>
                  <a:gd name="connsiteX13" fmla="*/ 80962 w 98644"/>
                  <a:gd name="connsiteY13" fmla="*/ 111919 h 123825"/>
                  <a:gd name="connsiteX14" fmla="*/ 90487 w 98644"/>
                  <a:gd name="connsiteY14" fmla="*/ 97631 h 123825"/>
                  <a:gd name="connsiteX15" fmla="*/ 95250 w 98644"/>
                  <a:gd name="connsiteY15" fmla="*/ 83344 h 123825"/>
                  <a:gd name="connsiteX16" fmla="*/ 95250 w 98644"/>
                  <a:gd name="connsiteY16" fmla="*/ 30956 h 123825"/>
                  <a:gd name="connsiteX17" fmla="*/ 80962 w 98644"/>
                  <a:gd name="connsiteY17" fmla="*/ 21431 h 123825"/>
                  <a:gd name="connsiteX18" fmla="*/ 73818 w 98644"/>
                  <a:gd name="connsiteY18" fmla="*/ 16669 h 123825"/>
                  <a:gd name="connsiteX19" fmla="*/ 66675 w 98644"/>
                  <a:gd name="connsiteY19" fmla="*/ 11906 h 123825"/>
                  <a:gd name="connsiteX20" fmla="*/ 54768 w 98644"/>
                  <a:gd name="connsiteY20" fmla="*/ 9525 h 123825"/>
                  <a:gd name="connsiteX21" fmla="*/ 52387 w 98644"/>
                  <a:gd name="connsiteY21"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8644" h="123825">
                    <a:moveTo>
                      <a:pt x="52387" y="0"/>
                    </a:moveTo>
                    <a:lnTo>
                      <a:pt x="52387" y="0"/>
                    </a:lnTo>
                    <a:cubicBezTo>
                      <a:pt x="45243" y="794"/>
                      <a:pt x="37591" y="-383"/>
                      <a:pt x="30956" y="2381"/>
                    </a:cubicBezTo>
                    <a:cubicBezTo>
                      <a:pt x="27292" y="3907"/>
                      <a:pt x="26618" y="9100"/>
                      <a:pt x="23812" y="11906"/>
                    </a:cubicBezTo>
                    <a:cubicBezTo>
                      <a:pt x="21788" y="13930"/>
                      <a:pt x="19049" y="15081"/>
                      <a:pt x="16668" y="16669"/>
                    </a:cubicBezTo>
                    <a:cubicBezTo>
                      <a:pt x="12477" y="29243"/>
                      <a:pt x="15680" y="21723"/>
                      <a:pt x="4762" y="38100"/>
                    </a:cubicBezTo>
                    <a:lnTo>
                      <a:pt x="0" y="45244"/>
                    </a:lnTo>
                    <a:cubicBezTo>
                      <a:pt x="286" y="48678"/>
                      <a:pt x="873" y="74271"/>
                      <a:pt x="4762" y="83344"/>
                    </a:cubicBezTo>
                    <a:cubicBezTo>
                      <a:pt x="5889" y="85974"/>
                      <a:pt x="7937" y="88106"/>
                      <a:pt x="9525" y="90487"/>
                    </a:cubicBezTo>
                    <a:cubicBezTo>
                      <a:pt x="11374" y="96035"/>
                      <a:pt x="16887" y="116753"/>
                      <a:pt x="23812" y="119062"/>
                    </a:cubicBezTo>
                    <a:lnTo>
                      <a:pt x="38100" y="123825"/>
                    </a:lnTo>
                    <a:cubicBezTo>
                      <a:pt x="47625" y="123031"/>
                      <a:pt x="57201" y="122707"/>
                      <a:pt x="66675" y="121444"/>
                    </a:cubicBezTo>
                    <a:cubicBezTo>
                      <a:pt x="69163" y="121112"/>
                      <a:pt x="71730" y="120454"/>
                      <a:pt x="73818" y="119062"/>
                    </a:cubicBezTo>
                    <a:cubicBezTo>
                      <a:pt x="76620" y="117194"/>
                      <a:pt x="78895" y="114577"/>
                      <a:pt x="80962" y="111919"/>
                    </a:cubicBezTo>
                    <a:cubicBezTo>
                      <a:pt x="84476" y="107401"/>
                      <a:pt x="88677" y="103061"/>
                      <a:pt x="90487" y="97631"/>
                    </a:cubicBezTo>
                    <a:lnTo>
                      <a:pt x="95250" y="83344"/>
                    </a:lnTo>
                    <a:cubicBezTo>
                      <a:pt x="97680" y="66333"/>
                      <a:pt x="101488" y="47887"/>
                      <a:pt x="95250" y="30956"/>
                    </a:cubicBezTo>
                    <a:cubicBezTo>
                      <a:pt x="93271" y="25585"/>
                      <a:pt x="85725" y="24606"/>
                      <a:pt x="80962" y="21431"/>
                    </a:cubicBezTo>
                    <a:lnTo>
                      <a:pt x="73818" y="16669"/>
                    </a:lnTo>
                    <a:cubicBezTo>
                      <a:pt x="71437" y="15082"/>
                      <a:pt x="69481" y="12467"/>
                      <a:pt x="66675" y="11906"/>
                    </a:cubicBezTo>
                    <a:cubicBezTo>
                      <a:pt x="62706" y="11112"/>
                      <a:pt x="58673" y="10590"/>
                      <a:pt x="54768" y="9525"/>
                    </a:cubicBezTo>
                    <a:cubicBezTo>
                      <a:pt x="36384" y="4511"/>
                      <a:pt x="52784" y="1587"/>
                      <a:pt x="52387"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7" name="Freeform 306"/>
              <p:cNvSpPr/>
              <p:nvPr/>
            </p:nvSpPr>
            <p:spPr>
              <a:xfrm>
                <a:off x="6719633" y="3876620"/>
                <a:ext cx="116022" cy="109593"/>
              </a:xfrm>
              <a:custGeom>
                <a:avLst/>
                <a:gdLst>
                  <a:gd name="connsiteX0" fmla="*/ 33592 w 116022"/>
                  <a:gd name="connsiteY0" fmla="*/ 14343 h 109593"/>
                  <a:gd name="connsiteX1" fmla="*/ 33592 w 116022"/>
                  <a:gd name="connsiteY1" fmla="*/ 14343 h 109593"/>
                  <a:gd name="connsiteX2" fmla="*/ 7398 w 116022"/>
                  <a:gd name="connsiteY2" fmla="*/ 28630 h 109593"/>
                  <a:gd name="connsiteX3" fmla="*/ 2636 w 116022"/>
                  <a:gd name="connsiteY3" fmla="*/ 35774 h 109593"/>
                  <a:gd name="connsiteX4" fmla="*/ 2636 w 116022"/>
                  <a:gd name="connsiteY4" fmla="*/ 66730 h 109593"/>
                  <a:gd name="connsiteX5" fmla="*/ 7398 w 116022"/>
                  <a:gd name="connsiteY5" fmla="*/ 90543 h 109593"/>
                  <a:gd name="connsiteX6" fmla="*/ 16923 w 116022"/>
                  <a:gd name="connsiteY6" fmla="*/ 104830 h 109593"/>
                  <a:gd name="connsiteX7" fmla="*/ 24067 w 116022"/>
                  <a:gd name="connsiteY7" fmla="*/ 109593 h 109593"/>
                  <a:gd name="connsiteX8" fmla="*/ 64548 w 116022"/>
                  <a:gd name="connsiteY8" fmla="*/ 107211 h 109593"/>
                  <a:gd name="connsiteX9" fmla="*/ 81217 w 116022"/>
                  <a:gd name="connsiteY9" fmla="*/ 104830 h 109593"/>
                  <a:gd name="connsiteX10" fmla="*/ 109792 w 116022"/>
                  <a:gd name="connsiteY10" fmla="*/ 102449 h 109593"/>
                  <a:gd name="connsiteX11" fmla="*/ 112173 w 116022"/>
                  <a:gd name="connsiteY11" fmla="*/ 54824 h 109593"/>
                  <a:gd name="connsiteX12" fmla="*/ 105030 w 116022"/>
                  <a:gd name="connsiteY12" fmla="*/ 47680 h 109593"/>
                  <a:gd name="connsiteX13" fmla="*/ 100267 w 116022"/>
                  <a:gd name="connsiteY13" fmla="*/ 40536 h 109593"/>
                  <a:gd name="connsiteX14" fmla="*/ 93123 w 116022"/>
                  <a:gd name="connsiteY14" fmla="*/ 33393 h 109593"/>
                  <a:gd name="connsiteX15" fmla="*/ 76455 w 116022"/>
                  <a:gd name="connsiteY15" fmla="*/ 11961 h 109593"/>
                  <a:gd name="connsiteX16" fmla="*/ 69311 w 116022"/>
                  <a:gd name="connsiteY16" fmla="*/ 9580 h 109593"/>
                  <a:gd name="connsiteX17" fmla="*/ 66930 w 116022"/>
                  <a:gd name="connsiteY17" fmla="*/ 2436 h 109593"/>
                  <a:gd name="connsiteX18" fmla="*/ 40736 w 116022"/>
                  <a:gd name="connsiteY18" fmla="*/ 2436 h 109593"/>
                  <a:gd name="connsiteX19" fmla="*/ 26448 w 116022"/>
                  <a:gd name="connsiteY19" fmla="*/ 11961 h 109593"/>
                  <a:gd name="connsiteX20" fmla="*/ 19305 w 116022"/>
                  <a:gd name="connsiteY20" fmla="*/ 14343 h 109593"/>
                  <a:gd name="connsiteX21" fmla="*/ 33592 w 116022"/>
                  <a:gd name="connsiteY21" fmla="*/ 14343 h 10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6022" h="109593">
                    <a:moveTo>
                      <a:pt x="33592" y="14343"/>
                    </a:moveTo>
                    <a:lnTo>
                      <a:pt x="33592" y="14343"/>
                    </a:lnTo>
                    <a:cubicBezTo>
                      <a:pt x="33573" y="14353"/>
                      <a:pt x="11746" y="24282"/>
                      <a:pt x="7398" y="28630"/>
                    </a:cubicBezTo>
                    <a:cubicBezTo>
                      <a:pt x="5374" y="30654"/>
                      <a:pt x="4223" y="33393"/>
                      <a:pt x="2636" y="35774"/>
                    </a:cubicBezTo>
                    <a:cubicBezTo>
                      <a:pt x="-1384" y="51856"/>
                      <a:pt x="-335" y="42960"/>
                      <a:pt x="2636" y="66730"/>
                    </a:cubicBezTo>
                    <a:cubicBezTo>
                      <a:pt x="3132" y="70697"/>
                      <a:pt x="4244" y="84866"/>
                      <a:pt x="7398" y="90543"/>
                    </a:cubicBezTo>
                    <a:cubicBezTo>
                      <a:pt x="10178" y="95546"/>
                      <a:pt x="12161" y="101655"/>
                      <a:pt x="16923" y="104830"/>
                    </a:cubicBezTo>
                    <a:lnTo>
                      <a:pt x="24067" y="109593"/>
                    </a:lnTo>
                    <a:cubicBezTo>
                      <a:pt x="37561" y="108799"/>
                      <a:pt x="51078" y="108334"/>
                      <a:pt x="64548" y="107211"/>
                    </a:cubicBezTo>
                    <a:cubicBezTo>
                      <a:pt x="70141" y="106745"/>
                      <a:pt x="75635" y="105418"/>
                      <a:pt x="81217" y="104830"/>
                    </a:cubicBezTo>
                    <a:cubicBezTo>
                      <a:pt x="90723" y="103830"/>
                      <a:pt x="100267" y="103243"/>
                      <a:pt x="109792" y="102449"/>
                    </a:cubicBezTo>
                    <a:cubicBezTo>
                      <a:pt x="116419" y="82571"/>
                      <a:pt x="118596" y="82120"/>
                      <a:pt x="112173" y="54824"/>
                    </a:cubicBezTo>
                    <a:cubicBezTo>
                      <a:pt x="111402" y="51546"/>
                      <a:pt x="107186" y="50267"/>
                      <a:pt x="105030" y="47680"/>
                    </a:cubicBezTo>
                    <a:cubicBezTo>
                      <a:pt x="103198" y="45481"/>
                      <a:pt x="102099" y="42735"/>
                      <a:pt x="100267" y="40536"/>
                    </a:cubicBezTo>
                    <a:cubicBezTo>
                      <a:pt x="98111" y="37949"/>
                      <a:pt x="95190" y="36051"/>
                      <a:pt x="93123" y="33393"/>
                    </a:cubicBezTo>
                    <a:cubicBezTo>
                      <a:pt x="88031" y="26846"/>
                      <a:pt x="83938" y="16950"/>
                      <a:pt x="76455" y="11961"/>
                    </a:cubicBezTo>
                    <a:cubicBezTo>
                      <a:pt x="74366" y="10569"/>
                      <a:pt x="71692" y="10374"/>
                      <a:pt x="69311" y="9580"/>
                    </a:cubicBezTo>
                    <a:cubicBezTo>
                      <a:pt x="68517" y="7199"/>
                      <a:pt x="68705" y="4211"/>
                      <a:pt x="66930" y="2436"/>
                    </a:cubicBezTo>
                    <a:cubicBezTo>
                      <a:pt x="61547" y="-2947"/>
                      <a:pt x="42310" y="2239"/>
                      <a:pt x="40736" y="2436"/>
                    </a:cubicBezTo>
                    <a:cubicBezTo>
                      <a:pt x="35973" y="5611"/>
                      <a:pt x="31878" y="10150"/>
                      <a:pt x="26448" y="11961"/>
                    </a:cubicBezTo>
                    <a:cubicBezTo>
                      <a:pt x="24067" y="12755"/>
                      <a:pt x="21550" y="13220"/>
                      <a:pt x="19305" y="14343"/>
                    </a:cubicBezTo>
                    <a:cubicBezTo>
                      <a:pt x="16745" y="15623"/>
                      <a:pt x="31211" y="14343"/>
                      <a:pt x="33592" y="14343"/>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8" name="Freeform 307"/>
              <p:cNvSpPr/>
              <p:nvPr/>
            </p:nvSpPr>
            <p:spPr>
              <a:xfrm>
                <a:off x="6831806" y="3881438"/>
                <a:ext cx="90488" cy="138514"/>
              </a:xfrm>
              <a:custGeom>
                <a:avLst/>
                <a:gdLst>
                  <a:gd name="connsiteX0" fmla="*/ 64294 w 90488"/>
                  <a:gd name="connsiteY0" fmla="*/ 0 h 138514"/>
                  <a:gd name="connsiteX1" fmla="*/ 64294 w 90488"/>
                  <a:gd name="connsiteY1" fmla="*/ 0 h 138514"/>
                  <a:gd name="connsiteX2" fmla="*/ 42863 w 90488"/>
                  <a:gd name="connsiteY2" fmla="*/ 2381 h 138514"/>
                  <a:gd name="connsiteX3" fmla="*/ 33338 w 90488"/>
                  <a:gd name="connsiteY3" fmla="*/ 16668 h 138514"/>
                  <a:gd name="connsiteX4" fmla="*/ 26194 w 90488"/>
                  <a:gd name="connsiteY4" fmla="*/ 23812 h 138514"/>
                  <a:gd name="connsiteX5" fmla="*/ 16669 w 90488"/>
                  <a:gd name="connsiteY5" fmla="*/ 35718 h 138514"/>
                  <a:gd name="connsiteX6" fmla="*/ 11907 w 90488"/>
                  <a:gd name="connsiteY6" fmla="*/ 42862 h 138514"/>
                  <a:gd name="connsiteX7" fmla="*/ 0 w 90488"/>
                  <a:gd name="connsiteY7" fmla="*/ 57150 h 138514"/>
                  <a:gd name="connsiteX8" fmla="*/ 2382 w 90488"/>
                  <a:gd name="connsiteY8" fmla="*/ 97631 h 138514"/>
                  <a:gd name="connsiteX9" fmla="*/ 4763 w 90488"/>
                  <a:gd name="connsiteY9" fmla="*/ 107156 h 138514"/>
                  <a:gd name="connsiteX10" fmla="*/ 9525 w 90488"/>
                  <a:gd name="connsiteY10" fmla="*/ 114300 h 138514"/>
                  <a:gd name="connsiteX11" fmla="*/ 11907 w 90488"/>
                  <a:gd name="connsiteY11" fmla="*/ 121443 h 138514"/>
                  <a:gd name="connsiteX12" fmla="*/ 19050 w 90488"/>
                  <a:gd name="connsiteY12" fmla="*/ 126206 h 138514"/>
                  <a:gd name="connsiteX13" fmla="*/ 23813 w 90488"/>
                  <a:gd name="connsiteY13" fmla="*/ 133350 h 138514"/>
                  <a:gd name="connsiteX14" fmla="*/ 50007 w 90488"/>
                  <a:gd name="connsiteY14" fmla="*/ 135731 h 138514"/>
                  <a:gd name="connsiteX15" fmla="*/ 64294 w 90488"/>
                  <a:gd name="connsiteY15" fmla="*/ 128587 h 138514"/>
                  <a:gd name="connsiteX16" fmla="*/ 71438 w 90488"/>
                  <a:gd name="connsiteY16" fmla="*/ 126206 h 138514"/>
                  <a:gd name="connsiteX17" fmla="*/ 78582 w 90488"/>
                  <a:gd name="connsiteY17" fmla="*/ 119062 h 138514"/>
                  <a:gd name="connsiteX18" fmla="*/ 85725 w 90488"/>
                  <a:gd name="connsiteY18" fmla="*/ 116681 h 138514"/>
                  <a:gd name="connsiteX19" fmla="*/ 88107 w 90488"/>
                  <a:gd name="connsiteY19" fmla="*/ 109537 h 138514"/>
                  <a:gd name="connsiteX20" fmla="*/ 90488 w 90488"/>
                  <a:gd name="connsiteY20" fmla="*/ 54768 h 138514"/>
                  <a:gd name="connsiteX21" fmla="*/ 85725 w 90488"/>
                  <a:gd name="connsiteY21" fmla="*/ 26193 h 138514"/>
                  <a:gd name="connsiteX22" fmla="*/ 73819 w 90488"/>
                  <a:gd name="connsiteY22" fmla="*/ 11906 h 138514"/>
                  <a:gd name="connsiteX23" fmla="*/ 64294 w 90488"/>
                  <a:gd name="connsiteY23" fmla="*/ 0 h 13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0488" h="138514">
                    <a:moveTo>
                      <a:pt x="64294" y="0"/>
                    </a:moveTo>
                    <a:lnTo>
                      <a:pt x="64294" y="0"/>
                    </a:lnTo>
                    <a:cubicBezTo>
                      <a:pt x="57150" y="794"/>
                      <a:pt x="49192" y="-1027"/>
                      <a:pt x="42863" y="2381"/>
                    </a:cubicBezTo>
                    <a:cubicBezTo>
                      <a:pt x="37823" y="5095"/>
                      <a:pt x="37385" y="12621"/>
                      <a:pt x="33338" y="16668"/>
                    </a:cubicBezTo>
                    <a:lnTo>
                      <a:pt x="26194" y="23812"/>
                    </a:lnTo>
                    <a:cubicBezTo>
                      <a:pt x="21558" y="37721"/>
                      <a:pt x="27441" y="24946"/>
                      <a:pt x="16669" y="35718"/>
                    </a:cubicBezTo>
                    <a:cubicBezTo>
                      <a:pt x="14645" y="37742"/>
                      <a:pt x="13739" y="40663"/>
                      <a:pt x="11907" y="42862"/>
                    </a:cubicBezTo>
                    <a:cubicBezTo>
                      <a:pt x="-3378" y="61205"/>
                      <a:pt x="11830" y="39406"/>
                      <a:pt x="0" y="57150"/>
                    </a:cubicBezTo>
                    <a:cubicBezTo>
                      <a:pt x="794" y="70644"/>
                      <a:pt x="1100" y="84175"/>
                      <a:pt x="2382" y="97631"/>
                    </a:cubicBezTo>
                    <a:cubicBezTo>
                      <a:pt x="2692" y="100889"/>
                      <a:pt x="3474" y="104148"/>
                      <a:pt x="4763" y="107156"/>
                    </a:cubicBezTo>
                    <a:cubicBezTo>
                      <a:pt x="5890" y="109787"/>
                      <a:pt x="8245" y="111740"/>
                      <a:pt x="9525" y="114300"/>
                    </a:cubicBezTo>
                    <a:cubicBezTo>
                      <a:pt x="10648" y="116545"/>
                      <a:pt x="10339" y="119483"/>
                      <a:pt x="11907" y="121443"/>
                    </a:cubicBezTo>
                    <a:cubicBezTo>
                      <a:pt x="13695" y="123678"/>
                      <a:pt x="16669" y="124618"/>
                      <a:pt x="19050" y="126206"/>
                    </a:cubicBezTo>
                    <a:cubicBezTo>
                      <a:pt x="20638" y="128587"/>
                      <a:pt x="21789" y="131326"/>
                      <a:pt x="23813" y="133350"/>
                    </a:cubicBezTo>
                    <a:cubicBezTo>
                      <a:pt x="32587" y="142123"/>
                      <a:pt x="36379" y="137434"/>
                      <a:pt x="50007" y="135731"/>
                    </a:cubicBezTo>
                    <a:cubicBezTo>
                      <a:pt x="67963" y="129746"/>
                      <a:pt x="45827" y="137821"/>
                      <a:pt x="64294" y="128587"/>
                    </a:cubicBezTo>
                    <a:cubicBezTo>
                      <a:pt x="66539" y="127464"/>
                      <a:pt x="69057" y="127000"/>
                      <a:pt x="71438" y="126206"/>
                    </a:cubicBezTo>
                    <a:cubicBezTo>
                      <a:pt x="73819" y="123825"/>
                      <a:pt x="75780" y="120930"/>
                      <a:pt x="78582" y="119062"/>
                    </a:cubicBezTo>
                    <a:cubicBezTo>
                      <a:pt x="80670" y="117670"/>
                      <a:pt x="83950" y="118456"/>
                      <a:pt x="85725" y="116681"/>
                    </a:cubicBezTo>
                    <a:cubicBezTo>
                      <a:pt x="87500" y="114906"/>
                      <a:pt x="87313" y="111918"/>
                      <a:pt x="88107" y="109537"/>
                    </a:cubicBezTo>
                    <a:cubicBezTo>
                      <a:pt x="88901" y="91281"/>
                      <a:pt x="90488" y="73042"/>
                      <a:pt x="90488" y="54768"/>
                    </a:cubicBezTo>
                    <a:cubicBezTo>
                      <a:pt x="90488" y="49479"/>
                      <a:pt x="89452" y="33647"/>
                      <a:pt x="85725" y="26193"/>
                    </a:cubicBezTo>
                    <a:cubicBezTo>
                      <a:pt x="83155" y="21054"/>
                      <a:pt x="78208" y="15417"/>
                      <a:pt x="73819" y="11906"/>
                    </a:cubicBezTo>
                    <a:cubicBezTo>
                      <a:pt x="72433" y="10797"/>
                      <a:pt x="65882" y="1984"/>
                      <a:pt x="64294"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9" name="Freeform 308"/>
              <p:cNvSpPr/>
              <p:nvPr/>
            </p:nvSpPr>
            <p:spPr>
              <a:xfrm>
                <a:off x="6895728" y="3898106"/>
                <a:ext cx="129094" cy="121444"/>
              </a:xfrm>
              <a:custGeom>
                <a:avLst/>
                <a:gdLst>
                  <a:gd name="connsiteX0" fmla="*/ 57522 w 129094"/>
                  <a:gd name="connsiteY0" fmla="*/ 0 h 121444"/>
                  <a:gd name="connsiteX1" fmla="*/ 57522 w 129094"/>
                  <a:gd name="connsiteY1" fmla="*/ 0 h 121444"/>
                  <a:gd name="connsiteX2" fmla="*/ 19422 w 129094"/>
                  <a:gd name="connsiteY2" fmla="*/ 23813 h 121444"/>
                  <a:gd name="connsiteX3" fmla="*/ 12278 w 129094"/>
                  <a:gd name="connsiteY3" fmla="*/ 30957 h 121444"/>
                  <a:gd name="connsiteX4" fmla="*/ 2753 w 129094"/>
                  <a:gd name="connsiteY4" fmla="*/ 45244 h 121444"/>
                  <a:gd name="connsiteX5" fmla="*/ 2753 w 129094"/>
                  <a:gd name="connsiteY5" fmla="*/ 92869 h 121444"/>
                  <a:gd name="connsiteX6" fmla="*/ 14660 w 129094"/>
                  <a:gd name="connsiteY6" fmla="*/ 114300 h 121444"/>
                  <a:gd name="connsiteX7" fmla="*/ 21803 w 129094"/>
                  <a:gd name="connsiteY7" fmla="*/ 119063 h 121444"/>
                  <a:gd name="connsiteX8" fmla="*/ 31328 w 129094"/>
                  <a:gd name="connsiteY8" fmla="*/ 121444 h 121444"/>
                  <a:gd name="connsiteX9" fmla="*/ 78953 w 129094"/>
                  <a:gd name="connsiteY9" fmla="*/ 119063 h 121444"/>
                  <a:gd name="connsiteX10" fmla="*/ 93241 w 129094"/>
                  <a:gd name="connsiteY10" fmla="*/ 114300 h 121444"/>
                  <a:gd name="connsiteX11" fmla="*/ 105147 w 129094"/>
                  <a:gd name="connsiteY11" fmla="*/ 100013 h 121444"/>
                  <a:gd name="connsiteX12" fmla="*/ 112291 w 129094"/>
                  <a:gd name="connsiteY12" fmla="*/ 90488 h 121444"/>
                  <a:gd name="connsiteX13" fmla="*/ 117053 w 129094"/>
                  <a:gd name="connsiteY13" fmla="*/ 80963 h 121444"/>
                  <a:gd name="connsiteX14" fmla="*/ 121816 w 129094"/>
                  <a:gd name="connsiteY14" fmla="*/ 73819 h 121444"/>
                  <a:gd name="connsiteX15" fmla="*/ 124197 w 129094"/>
                  <a:gd name="connsiteY15" fmla="*/ 66675 h 121444"/>
                  <a:gd name="connsiteX16" fmla="*/ 128960 w 129094"/>
                  <a:gd name="connsiteY16" fmla="*/ 59532 h 121444"/>
                  <a:gd name="connsiteX17" fmla="*/ 126578 w 129094"/>
                  <a:gd name="connsiteY17" fmla="*/ 30957 h 121444"/>
                  <a:gd name="connsiteX18" fmla="*/ 124197 w 129094"/>
                  <a:gd name="connsiteY18" fmla="*/ 23813 h 121444"/>
                  <a:gd name="connsiteX19" fmla="*/ 102766 w 129094"/>
                  <a:gd name="connsiteY19" fmla="*/ 11907 h 121444"/>
                  <a:gd name="connsiteX20" fmla="*/ 81335 w 129094"/>
                  <a:gd name="connsiteY20" fmla="*/ 14288 h 121444"/>
                  <a:gd name="connsiteX21" fmla="*/ 57522 w 129094"/>
                  <a:gd name="connsiteY21" fmla="*/ 0 h 12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094" h="121444">
                    <a:moveTo>
                      <a:pt x="57522" y="0"/>
                    </a:moveTo>
                    <a:lnTo>
                      <a:pt x="57522" y="0"/>
                    </a:lnTo>
                    <a:cubicBezTo>
                      <a:pt x="42430" y="7546"/>
                      <a:pt x="31788" y="11447"/>
                      <a:pt x="19422" y="23813"/>
                    </a:cubicBezTo>
                    <a:cubicBezTo>
                      <a:pt x="17041" y="26194"/>
                      <a:pt x="14346" y="28299"/>
                      <a:pt x="12278" y="30957"/>
                    </a:cubicBezTo>
                    <a:cubicBezTo>
                      <a:pt x="8764" y="35475"/>
                      <a:pt x="2753" y="45244"/>
                      <a:pt x="2753" y="45244"/>
                    </a:cubicBezTo>
                    <a:cubicBezTo>
                      <a:pt x="-329" y="66820"/>
                      <a:pt x="-1464" y="66160"/>
                      <a:pt x="2753" y="92869"/>
                    </a:cubicBezTo>
                    <a:cubicBezTo>
                      <a:pt x="4566" y="104351"/>
                      <a:pt x="6659" y="107632"/>
                      <a:pt x="14660" y="114300"/>
                    </a:cubicBezTo>
                    <a:cubicBezTo>
                      <a:pt x="16858" y="116132"/>
                      <a:pt x="19173" y="117936"/>
                      <a:pt x="21803" y="119063"/>
                    </a:cubicBezTo>
                    <a:cubicBezTo>
                      <a:pt x="24811" y="120352"/>
                      <a:pt x="28153" y="120650"/>
                      <a:pt x="31328" y="121444"/>
                    </a:cubicBezTo>
                    <a:cubicBezTo>
                      <a:pt x="47203" y="120650"/>
                      <a:pt x="63163" y="120885"/>
                      <a:pt x="78953" y="119063"/>
                    </a:cubicBezTo>
                    <a:cubicBezTo>
                      <a:pt x="83940" y="118488"/>
                      <a:pt x="93241" y="114300"/>
                      <a:pt x="93241" y="114300"/>
                    </a:cubicBezTo>
                    <a:cubicBezTo>
                      <a:pt x="104361" y="103181"/>
                      <a:pt x="96858" y="111618"/>
                      <a:pt x="105147" y="100013"/>
                    </a:cubicBezTo>
                    <a:cubicBezTo>
                      <a:pt x="107454" y="96783"/>
                      <a:pt x="110188" y="93854"/>
                      <a:pt x="112291" y="90488"/>
                    </a:cubicBezTo>
                    <a:cubicBezTo>
                      <a:pt x="114172" y="87478"/>
                      <a:pt x="115292" y="84045"/>
                      <a:pt x="117053" y="80963"/>
                    </a:cubicBezTo>
                    <a:cubicBezTo>
                      <a:pt x="118473" y="78478"/>
                      <a:pt x="120228" y="76200"/>
                      <a:pt x="121816" y="73819"/>
                    </a:cubicBezTo>
                    <a:cubicBezTo>
                      <a:pt x="122610" y="71438"/>
                      <a:pt x="123074" y="68920"/>
                      <a:pt x="124197" y="66675"/>
                    </a:cubicBezTo>
                    <a:cubicBezTo>
                      <a:pt x="125477" y="64115"/>
                      <a:pt x="128770" y="62387"/>
                      <a:pt x="128960" y="59532"/>
                    </a:cubicBezTo>
                    <a:cubicBezTo>
                      <a:pt x="129596" y="49995"/>
                      <a:pt x="127841" y="40431"/>
                      <a:pt x="126578" y="30957"/>
                    </a:cubicBezTo>
                    <a:cubicBezTo>
                      <a:pt x="126246" y="28469"/>
                      <a:pt x="125972" y="25588"/>
                      <a:pt x="124197" y="23813"/>
                    </a:cubicBezTo>
                    <a:cubicBezTo>
                      <a:pt x="116009" y="15624"/>
                      <a:pt x="111749" y="14901"/>
                      <a:pt x="102766" y="11907"/>
                    </a:cubicBezTo>
                    <a:lnTo>
                      <a:pt x="81335" y="14288"/>
                    </a:lnTo>
                    <a:lnTo>
                      <a:pt x="57522" y="0"/>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0" name="Freeform 309"/>
              <p:cNvSpPr/>
              <p:nvPr/>
            </p:nvSpPr>
            <p:spPr>
              <a:xfrm>
                <a:off x="7022306" y="3917156"/>
                <a:ext cx="114300" cy="126613"/>
              </a:xfrm>
              <a:custGeom>
                <a:avLst/>
                <a:gdLst>
                  <a:gd name="connsiteX0" fmla="*/ 45244 w 114300"/>
                  <a:gd name="connsiteY0" fmla="*/ 0 h 126613"/>
                  <a:gd name="connsiteX1" fmla="*/ 45244 w 114300"/>
                  <a:gd name="connsiteY1" fmla="*/ 0 h 126613"/>
                  <a:gd name="connsiteX2" fmla="*/ 21432 w 114300"/>
                  <a:gd name="connsiteY2" fmla="*/ 9525 h 126613"/>
                  <a:gd name="connsiteX3" fmla="*/ 14288 w 114300"/>
                  <a:gd name="connsiteY3" fmla="*/ 14288 h 126613"/>
                  <a:gd name="connsiteX4" fmla="*/ 11907 w 114300"/>
                  <a:gd name="connsiteY4" fmla="*/ 21432 h 126613"/>
                  <a:gd name="connsiteX5" fmla="*/ 0 w 114300"/>
                  <a:gd name="connsiteY5" fmla="*/ 42863 h 126613"/>
                  <a:gd name="connsiteX6" fmla="*/ 2382 w 114300"/>
                  <a:gd name="connsiteY6" fmla="*/ 64294 h 126613"/>
                  <a:gd name="connsiteX7" fmla="*/ 9525 w 114300"/>
                  <a:gd name="connsiteY7" fmla="*/ 78582 h 126613"/>
                  <a:gd name="connsiteX8" fmla="*/ 19050 w 114300"/>
                  <a:gd name="connsiteY8" fmla="*/ 92869 h 126613"/>
                  <a:gd name="connsiteX9" fmla="*/ 30957 w 114300"/>
                  <a:gd name="connsiteY9" fmla="*/ 114300 h 126613"/>
                  <a:gd name="connsiteX10" fmla="*/ 45244 w 114300"/>
                  <a:gd name="connsiteY10" fmla="*/ 119063 h 126613"/>
                  <a:gd name="connsiteX11" fmla="*/ 52388 w 114300"/>
                  <a:gd name="connsiteY11" fmla="*/ 126207 h 126613"/>
                  <a:gd name="connsiteX12" fmla="*/ 69057 w 114300"/>
                  <a:gd name="connsiteY12" fmla="*/ 116682 h 126613"/>
                  <a:gd name="connsiteX13" fmla="*/ 76200 w 114300"/>
                  <a:gd name="connsiteY13" fmla="*/ 111919 h 126613"/>
                  <a:gd name="connsiteX14" fmla="*/ 85725 w 114300"/>
                  <a:gd name="connsiteY14" fmla="*/ 97632 h 126613"/>
                  <a:gd name="connsiteX15" fmla="*/ 90488 w 114300"/>
                  <a:gd name="connsiteY15" fmla="*/ 90488 h 126613"/>
                  <a:gd name="connsiteX16" fmla="*/ 97632 w 114300"/>
                  <a:gd name="connsiteY16" fmla="*/ 85725 h 126613"/>
                  <a:gd name="connsiteX17" fmla="*/ 100013 w 114300"/>
                  <a:gd name="connsiteY17" fmla="*/ 78582 h 126613"/>
                  <a:gd name="connsiteX18" fmla="*/ 104775 w 114300"/>
                  <a:gd name="connsiteY18" fmla="*/ 71438 h 126613"/>
                  <a:gd name="connsiteX19" fmla="*/ 109538 w 114300"/>
                  <a:gd name="connsiteY19" fmla="*/ 47625 h 126613"/>
                  <a:gd name="connsiteX20" fmla="*/ 114300 w 114300"/>
                  <a:gd name="connsiteY20" fmla="*/ 33338 h 126613"/>
                  <a:gd name="connsiteX21" fmla="*/ 111919 w 114300"/>
                  <a:gd name="connsiteY21" fmla="*/ 21432 h 126613"/>
                  <a:gd name="connsiteX22" fmla="*/ 104775 w 114300"/>
                  <a:gd name="connsiteY22" fmla="*/ 14288 h 126613"/>
                  <a:gd name="connsiteX23" fmla="*/ 97632 w 114300"/>
                  <a:gd name="connsiteY23" fmla="*/ 9525 h 126613"/>
                  <a:gd name="connsiteX24" fmla="*/ 80963 w 114300"/>
                  <a:gd name="connsiteY24" fmla="*/ 4763 h 126613"/>
                  <a:gd name="connsiteX25" fmla="*/ 73819 w 114300"/>
                  <a:gd name="connsiteY25" fmla="*/ 2382 h 126613"/>
                  <a:gd name="connsiteX26" fmla="*/ 47625 w 114300"/>
                  <a:gd name="connsiteY26" fmla="*/ 7144 h 126613"/>
                  <a:gd name="connsiteX27" fmla="*/ 40482 w 114300"/>
                  <a:gd name="connsiteY27" fmla="*/ 11907 h 126613"/>
                  <a:gd name="connsiteX28" fmla="*/ 45244 w 114300"/>
                  <a:gd name="connsiteY28" fmla="*/ 0 h 12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300" h="126613">
                    <a:moveTo>
                      <a:pt x="45244" y="0"/>
                    </a:moveTo>
                    <a:lnTo>
                      <a:pt x="45244" y="0"/>
                    </a:lnTo>
                    <a:cubicBezTo>
                      <a:pt x="37307" y="3175"/>
                      <a:pt x="29194" y="5942"/>
                      <a:pt x="21432" y="9525"/>
                    </a:cubicBezTo>
                    <a:cubicBezTo>
                      <a:pt x="18833" y="10724"/>
                      <a:pt x="16076" y="12053"/>
                      <a:pt x="14288" y="14288"/>
                    </a:cubicBezTo>
                    <a:cubicBezTo>
                      <a:pt x="12720" y="16248"/>
                      <a:pt x="13126" y="19238"/>
                      <a:pt x="11907" y="21432"/>
                    </a:cubicBezTo>
                    <a:cubicBezTo>
                      <a:pt x="-1742" y="46001"/>
                      <a:pt x="5391" y="26696"/>
                      <a:pt x="0" y="42863"/>
                    </a:cubicBezTo>
                    <a:cubicBezTo>
                      <a:pt x="794" y="50007"/>
                      <a:pt x="1200" y="57204"/>
                      <a:pt x="2382" y="64294"/>
                    </a:cubicBezTo>
                    <a:cubicBezTo>
                      <a:pt x="3878" y="73271"/>
                      <a:pt x="5411" y="70355"/>
                      <a:pt x="9525" y="78582"/>
                    </a:cubicBezTo>
                    <a:cubicBezTo>
                      <a:pt x="16417" y="92364"/>
                      <a:pt x="5511" y="79328"/>
                      <a:pt x="19050" y="92869"/>
                    </a:cubicBezTo>
                    <a:cubicBezTo>
                      <a:pt x="21147" y="99159"/>
                      <a:pt x="24817" y="112253"/>
                      <a:pt x="30957" y="114300"/>
                    </a:cubicBezTo>
                    <a:lnTo>
                      <a:pt x="45244" y="119063"/>
                    </a:lnTo>
                    <a:cubicBezTo>
                      <a:pt x="47625" y="121444"/>
                      <a:pt x="49150" y="125282"/>
                      <a:pt x="52388" y="126207"/>
                    </a:cubicBezTo>
                    <a:cubicBezTo>
                      <a:pt x="60423" y="128503"/>
                      <a:pt x="64493" y="120486"/>
                      <a:pt x="69057" y="116682"/>
                    </a:cubicBezTo>
                    <a:cubicBezTo>
                      <a:pt x="71255" y="114850"/>
                      <a:pt x="73819" y="113507"/>
                      <a:pt x="76200" y="111919"/>
                    </a:cubicBezTo>
                    <a:lnTo>
                      <a:pt x="85725" y="97632"/>
                    </a:lnTo>
                    <a:cubicBezTo>
                      <a:pt x="87313" y="95251"/>
                      <a:pt x="88107" y="92076"/>
                      <a:pt x="90488" y="90488"/>
                    </a:cubicBezTo>
                    <a:lnTo>
                      <a:pt x="97632" y="85725"/>
                    </a:lnTo>
                    <a:cubicBezTo>
                      <a:pt x="98426" y="83344"/>
                      <a:pt x="98891" y="80827"/>
                      <a:pt x="100013" y="78582"/>
                    </a:cubicBezTo>
                    <a:cubicBezTo>
                      <a:pt x="101293" y="76022"/>
                      <a:pt x="103648" y="74068"/>
                      <a:pt x="104775" y="71438"/>
                    </a:cubicBezTo>
                    <a:cubicBezTo>
                      <a:pt x="107153" y="65890"/>
                      <a:pt x="108354" y="52363"/>
                      <a:pt x="109538" y="47625"/>
                    </a:cubicBezTo>
                    <a:cubicBezTo>
                      <a:pt x="110755" y="42755"/>
                      <a:pt x="114300" y="33338"/>
                      <a:pt x="114300" y="33338"/>
                    </a:cubicBezTo>
                    <a:cubicBezTo>
                      <a:pt x="113506" y="29369"/>
                      <a:pt x="113729" y="25052"/>
                      <a:pt x="111919" y="21432"/>
                    </a:cubicBezTo>
                    <a:cubicBezTo>
                      <a:pt x="110413" y="18420"/>
                      <a:pt x="107362" y="16444"/>
                      <a:pt x="104775" y="14288"/>
                    </a:cubicBezTo>
                    <a:cubicBezTo>
                      <a:pt x="102577" y="12456"/>
                      <a:pt x="100192" y="10805"/>
                      <a:pt x="97632" y="9525"/>
                    </a:cubicBezTo>
                    <a:cubicBezTo>
                      <a:pt x="93828" y="7623"/>
                      <a:pt x="84521" y="5779"/>
                      <a:pt x="80963" y="4763"/>
                    </a:cubicBezTo>
                    <a:cubicBezTo>
                      <a:pt x="78549" y="4073"/>
                      <a:pt x="76200" y="3176"/>
                      <a:pt x="73819" y="2382"/>
                    </a:cubicBezTo>
                    <a:cubicBezTo>
                      <a:pt x="72216" y="2649"/>
                      <a:pt x="50286" y="6146"/>
                      <a:pt x="47625" y="7144"/>
                    </a:cubicBezTo>
                    <a:cubicBezTo>
                      <a:pt x="44945" y="8149"/>
                      <a:pt x="42863" y="10319"/>
                      <a:pt x="40482" y="11907"/>
                    </a:cubicBezTo>
                    <a:cubicBezTo>
                      <a:pt x="35096" y="19984"/>
                      <a:pt x="44450" y="1985"/>
                      <a:pt x="45244"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1" name="Freeform 310"/>
              <p:cNvSpPr/>
              <p:nvPr/>
            </p:nvSpPr>
            <p:spPr>
              <a:xfrm>
                <a:off x="7127081" y="3929063"/>
                <a:ext cx="93098" cy="119062"/>
              </a:xfrm>
              <a:custGeom>
                <a:avLst/>
                <a:gdLst>
                  <a:gd name="connsiteX0" fmla="*/ 59532 w 93098"/>
                  <a:gd name="connsiteY0" fmla="*/ 0 h 119062"/>
                  <a:gd name="connsiteX1" fmla="*/ 59532 w 93098"/>
                  <a:gd name="connsiteY1" fmla="*/ 0 h 119062"/>
                  <a:gd name="connsiteX2" fmla="*/ 33338 w 93098"/>
                  <a:gd name="connsiteY2" fmla="*/ 14287 h 119062"/>
                  <a:gd name="connsiteX3" fmla="*/ 14288 w 93098"/>
                  <a:gd name="connsiteY3" fmla="*/ 35718 h 119062"/>
                  <a:gd name="connsiteX4" fmla="*/ 7144 w 93098"/>
                  <a:gd name="connsiteY4" fmla="*/ 42862 h 119062"/>
                  <a:gd name="connsiteX5" fmla="*/ 0 w 93098"/>
                  <a:gd name="connsiteY5" fmla="*/ 57150 h 119062"/>
                  <a:gd name="connsiteX6" fmla="*/ 9525 w 93098"/>
                  <a:gd name="connsiteY6" fmla="*/ 92868 h 119062"/>
                  <a:gd name="connsiteX7" fmla="*/ 16669 w 93098"/>
                  <a:gd name="connsiteY7" fmla="*/ 97631 h 119062"/>
                  <a:gd name="connsiteX8" fmla="*/ 30957 w 93098"/>
                  <a:gd name="connsiteY8" fmla="*/ 107156 h 119062"/>
                  <a:gd name="connsiteX9" fmla="*/ 52388 w 93098"/>
                  <a:gd name="connsiteY9" fmla="*/ 116681 h 119062"/>
                  <a:gd name="connsiteX10" fmla="*/ 59532 w 93098"/>
                  <a:gd name="connsiteY10" fmla="*/ 119062 h 119062"/>
                  <a:gd name="connsiteX11" fmla="*/ 73819 w 93098"/>
                  <a:gd name="connsiteY11" fmla="*/ 116681 h 119062"/>
                  <a:gd name="connsiteX12" fmla="*/ 88107 w 93098"/>
                  <a:gd name="connsiteY12" fmla="*/ 102393 h 119062"/>
                  <a:gd name="connsiteX13" fmla="*/ 92869 w 93098"/>
                  <a:gd name="connsiteY13" fmla="*/ 83343 h 119062"/>
                  <a:gd name="connsiteX14" fmla="*/ 88107 w 93098"/>
                  <a:gd name="connsiteY14" fmla="*/ 64293 h 119062"/>
                  <a:gd name="connsiteX15" fmla="*/ 83344 w 93098"/>
                  <a:gd name="connsiteY15" fmla="*/ 57150 h 119062"/>
                  <a:gd name="connsiteX16" fmla="*/ 80963 w 93098"/>
                  <a:gd name="connsiteY16" fmla="*/ 14287 h 119062"/>
                  <a:gd name="connsiteX17" fmla="*/ 59532 w 93098"/>
                  <a:gd name="connsiteY17" fmla="*/ 16668 h 119062"/>
                  <a:gd name="connsiteX18" fmla="*/ 40482 w 93098"/>
                  <a:gd name="connsiteY18" fmla="*/ 21431 h 119062"/>
                  <a:gd name="connsiteX19" fmla="*/ 59532 w 93098"/>
                  <a:gd name="connsiteY19"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98" h="119062">
                    <a:moveTo>
                      <a:pt x="59532" y="0"/>
                    </a:moveTo>
                    <a:lnTo>
                      <a:pt x="59532" y="0"/>
                    </a:lnTo>
                    <a:cubicBezTo>
                      <a:pt x="56430" y="1551"/>
                      <a:pt x="38929" y="9318"/>
                      <a:pt x="33338" y="14287"/>
                    </a:cubicBezTo>
                    <a:cubicBezTo>
                      <a:pt x="3565" y="40751"/>
                      <a:pt x="28505" y="18658"/>
                      <a:pt x="14288" y="35718"/>
                    </a:cubicBezTo>
                    <a:cubicBezTo>
                      <a:pt x="12132" y="38305"/>
                      <a:pt x="9300" y="40275"/>
                      <a:pt x="7144" y="42862"/>
                    </a:cubicBezTo>
                    <a:cubicBezTo>
                      <a:pt x="2016" y="49015"/>
                      <a:pt x="2387" y="49992"/>
                      <a:pt x="0" y="57150"/>
                    </a:cubicBezTo>
                    <a:cubicBezTo>
                      <a:pt x="1241" y="68312"/>
                      <a:pt x="468" y="83811"/>
                      <a:pt x="9525" y="92868"/>
                    </a:cubicBezTo>
                    <a:cubicBezTo>
                      <a:pt x="11549" y="94892"/>
                      <a:pt x="14470" y="95799"/>
                      <a:pt x="16669" y="97631"/>
                    </a:cubicBezTo>
                    <a:cubicBezTo>
                      <a:pt x="28560" y="107540"/>
                      <a:pt x="18403" y="102972"/>
                      <a:pt x="30957" y="107156"/>
                    </a:cubicBezTo>
                    <a:cubicBezTo>
                      <a:pt x="42276" y="114702"/>
                      <a:pt x="35386" y="111014"/>
                      <a:pt x="52388" y="116681"/>
                    </a:cubicBezTo>
                    <a:lnTo>
                      <a:pt x="59532" y="119062"/>
                    </a:lnTo>
                    <a:cubicBezTo>
                      <a:pt x="64294" y="118268"/>
                      <a:pt x="69649" y="119114"/>
                      <a:pt x="73819" y="116681"/>
                    </a:cubicBezTo>
                    <a:cubicBezTo>
                      <a:pt x="79637" y="113287"/>
                      <a:pt x="88107" y="102393"/>
                      <a:pt x="88107" y="102393"/>
                    </a:cubicBezTo>
                    <a:cubicBezTo>
                      <a:pt x="89694" y="96043"/>
                      <a:pt x="94153" y="89761"/>
                      <a:pt x="92869" y="83343"/>
                    </a:cubicBezTo>
                    <a:cubicBezTo>
                      <a:pt x="91964" y="78817"/>
                      <a:pt x="90547" y="69173"/>
                      <a:pt x="88107" y="64293"/>
                    </a:cubicBezTo>
                    <a:cubicBezTo>
                      <a:pt x="86827" y="61733"/>
                      <a:pt x="84932" y="59531"/>
                      <a:pt x="83344" y="57150"/>
                    </a:cubicBezTo>
                    <a:cubicBezTo>
                      <a:pt x="82550" y="42862"/>
                      <a:pt x="88218" y="26621"/>
                      <a:pt x="80963" y="14287"/>
                    </a:cubicBezTo>
                    <a:cubicBezTo>
                      <a:pt x="77319" y="8092"/>
                      <a:pt x="66647" y="15651"/>
                      <a:pt x="59532" y="16668"/>
                    </a:cubicBezTo>
                    <a:cubicBezTo>
                      <a:pt x="57293" y="16988"/>
                      <a:pt x="43944" y="19354"/>
                      <a:pt x="40482" y="21431"/>
                    </a:cubicBezTo>
                    <a:cubicBezTo>
                      <a:pt x="38557" y="22586"/>
                      <a:pt x="56357" y="3572"/>
                      <a:pt x="59532"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2" name="Freeform 311"/>
              <p:cNvSpPr/>
              <p:nvPr/>
            </p:nvSpPr>
            <p:spPr>
              <a:xfrm>
                <a:off x="7215188" y="3938588"/>
                <a:ext cx="85725" cy="102393"/>
              </a:xfrm>
              <a:custGeom>
                <a:avLst/>
                <a:gdLst>
                  <a:gd name="connsiteX0" fmla="*/ 47625 w 85725"/>
                  <a:gd name="connsiteY0" fmla="*/ 0 h 102393"/>
                  <a:gd name="connsiteX1" fmla="*/ 47625 w 85725"/>
                  <a:gd name="connsiteY1" fmla="*/ 0 h 102393"/>
                  <a:gd name="connsiteX2" fmla="*/ 21431 w 85725"/>
                  <a:gd name="connsiteY2" fmla="*/ 2381 h 102393"/>
                  <a:gd name="connsiteX3" fmla="*/ 14287 w 85725"/>
                  <a:gd name="connsiteY3" fmla="*/ 4762 h 102393"/>
                  <a:gd name="connsiteX4" fmla="*/ 9525 w 85725"/>
                  <a:gd name="connsiteY4" fmla="*/ 19050 h 102393"/>
                  <a:gd name="connsiteX5" fmla="*/ 7143 w 85725"/>
                  <a:gd name="connsiteY5" fmla="*/ 26193 h 102393"/>
                  <a:gd name="connsiteX6" fmla="*/ 4762 w 85725"/>
                  <a:gd name="connsiteY6" fmla="*/ 35718 h 102393"/>
                  <a:gd name="connsiteX7" fmla="*/ 0 w 85725"/>
                  <a:gd name="connsiteY7" fmla="*/ 42862 h 102393"/>
                  <a:gd name="connsiteX8" fmla="*/ 4762 w 85725"/>
                  <a:gd name="connsiteY8" fmla="*/ 73818 h 102393"/>
                  <a:gd name="connsiteX9" fmla="*/ 14287 w 85725"/>
                  <a:gd name="connsiteY9" fmla="*/ 88106 h 102393"/>
                  <a:gd name="connsiteX10" fmla="*/ 28575 w 85725"/>
                  <a:gd name="connsiteY10" fmla="*/ 92868 h 102393"/>
                  <a:gd name="connsiteX11" fmla="*/ 35718 w 85725"/>
                  <a:gd name="connsiteY11" fmla="*/ 97631 h 102393"/>
                  <a:gd name="connsiteX12" fmla="*/ 50006 w 85725"/>
                  <a:gd name="connsiteY12" fmla="*/ 100012 h 102393"/>
                  <a:gd name="connsiteX13" fmla="*/ 61912 w 85725"/>
                  <a:gd name="connsiteY13" fmla="*/ 102393 h 102393"/>
                  <a:gd name="connsiteX14" fmla="*/ 73818 w 85725"/>
                  <a:gd name="connsiteY14" fmla="*/ 85725 h 102393"/>
                  <a:gd name="connsiteX15" fmla="*/ 83343 w 85725"/>
                  <a:gd name="connsiteY15" fmla="*/ 71437 h 102393"/>
                  <a:gd name="connsiteX16" fmla="*/ 85725 w 85725"/>
                  <a:gd name="connsiteY16" fmla="*/ 61912 h 102393"/>
                  <a:gd name="connsiteX17" fmla="*/ 78581 w 85725"/>
                  <a:gd name="connsiteY17" fmla="*/ 45243 h 102393"/>
                  <a:gd name="connsiteX18" fmla="*/ 73818 w 85725"/>
                  <a:gd name="connsiteY18" fmla="*/ 28575 h 102393"/>
                  <a:gd name="connsiteX19" fmla="*/ 64293 w 85725"/>
                  <a:gd name="connsiteY19" fmla="*/ 14287 h 102393"/>
                  <a:gd name="connsiteX20" fmla="*/ 54768 w 85725"/>
                  <a:gd name="connsiteY20" fmla="*/ 0 h 102393"/>
                  <a:gd name="connsiteX21" fmla="*/ 47625 w 85725"/>
                  <a:gd name="connsiteY21" fmla="*/ 0 h 10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5725" h="102393">
                    <a:moveTo>
                      <a:pt x="47625" y="0"/>
                    </a:moveTo>
                    <a:lnTo>
                      <a:pt x="47625" y="0"/>
                    </a:lnTo>
                    <a:cubicBezTo>
                      <a:pt x="38894" y="794"/>
                      <a:pt x="30110" y="1141"/>
                      <a:pt x="21431" y="2381"/>
                    </a:cubicBezTo>
                    <a:cubicBezTo>
                      <a:pt x="18946" y="2736"/>
                      <a:pt x="15746" y="2719"/>
                      <a:pt x="14287" y="4762"/>
                    </a:cubicBezTo>
                    <a:cubicBezTo>
                      <a:pt x="11369" y="8847"/>
                      <a:pt x="11113" y="14287"/>
                      <a:pt x="9525" y="19050"/>
                    </a:cubicBezTo>
                    <a:cubicBezTo>
                      <a:pt x="8731" y="21431"/>
                      <a:pt x="7752" y="23758"/>
                      <a:pt x="7143" y="26193"/>
                    </a:cubicBezTo>
                    <a:cubicBezTo>
                      <a:pt x="6349" y="29368"/>
                      <a:pt x="6051" y="32710"/>
                      <a:pt x="4762" y="35718"/>
                    </a:cubicBezTo>
                    <a:cubicBezTo>
                      <a:pt x="3635" y="38349"/>
                      <a:pt x="1587" y="40481"/>
                      <a:pt x="0" y="42862"/>
                    </a:cubicBezTo>
                    <a:cubicBezTo>
                      <a:pt x="350" y="46365"/>
                      <a:pt x="576" y="66283"/>
                      <a:pt x="4762" y="73818"/>
                    </a:cubicBezTo>
                    <a:cubicBezTo>
                      <a:pt x="7542" y="78822"/>
                      <a:pt x="8857" y="86296"/>
                      <a:pt x="14287" y="88106"/>
                    </a:cubicBezTo>
                    <a:lnTo>
                      <a:pt x="28575" y="92868"/>
                    </a:lnTo>
                    <a:cubicBezTo>
                      <a:pt x="30956" y="94456"/>
                      <a:pt x="33003" y="96726"/>
                      <a:pt x="35718" y="97631"/>
                    </a:cubicBezTo>
                    <a:cubicBezTo>
                      <a:pt x="40299" y="99158"/>
                      <a:pt x="45256" y="99148"/>
                      <a:pt x="50006" y="100012"/>
                    </a:cubicBezTo>
                    <a:cubicBezTo>
                      <a:pt x="53988" y="100736"/>
                      <a:pt x="57943" y="101599"/>
                      <a:pt x="61912" y="102393"/>
                    </a:cubicBezTo>
                    <a:cubicBezTo>
                      <a:pt x="77390" y="97234"/>
                      <a:pt x="61119" y="104774"/>
                      <a:pt x="73818" y="85725"/>
                    </a:cubicBezTo>
                    <a:lnTo>
                      <a:pt x="83343" y="71437"/>
                    </a:lnTo>
                    <a:cubicBezTo>
                      <a:pt x="84137" y="68262"/>
                      <a:pt x="85725" y="65185"/>
                      <a:pt x="85725" y="61912"/>
                    </a:cubicBezTo>
                    <a:cubicBezTo>
                      <a:pt x="85725" y="54226"/>
                      <a:pt x="82468" y="51075"/>
                      <a:pt x="78581" y="45243"/>
                    </a:cubicBezTo>
                    <a:cubicBezTo>
                      <a:pt x="78019" y="42994"/>
                      <a:pt x="75374" y="31375"/>
                      <a:pt x="73818" y="28575"/>
                    </a:cubicBezTo>
                    <a:cubicBezTo>
                      <a:pt x="71038" y="23571"/>
                      <a:pt x="64293" y="14287"/>
                      <a:pt x="64293" y="14287"/>
                    </a:cubicBezTo>
                    <a:cubicBezTo>
                      <a:pt x="62600" y="5822"/>
                      <a:pt x="65020" y="0"/>
                      <a:pt x="54768" y="0"/>
                    </a:cubicBezTo>
                    <a:lnTo>
                      <a:pt x="47625" y="0"/>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3" name="Freeform 312"/>
              <p:cNvSpPr/>
              <p:nvPr/>
            </p:nvSpPr>
            <p:spPr>
              <a:xfrm>
                <a:off x="7298531" y="3933562"/>
                <a:ext cx="95250" cy="119326"/>
              </a:xfrm>
              <a:custGeom>
                <a:avLst/>
                <a:gdLst>
                  <a:gd name="connsiteX0" fmla="*/ 66675 w 95250"/>
                  <a:gd name="connsiteY0" fmla="*/ 7407 h 119326"/>
                  <a:gd name="connsiteX1" fmla="*/ 66675 w 95250"/>
                  <a:gd name="connsiteY1" fmla="*/ 7407 h 119326"/>
                  <a:gd name="connsiteX2" fmla="*/ 40482 w 95250"/>
                  <a:gd name="connsiteY2" fmla="*/ 2644 h 119326"/>
                  <a:gd name="connsiteX3" fmla="*/ 33338 w 95250"/>
                  <a:gd name="connsiteY3" fmla="*/ 7407 h 119326"/>
                  <a:gd name="connsiteX4" fmla="*/ 19050 w 95250"/>
                  <a:gd name="connsiteY4" fmla="*/ 12169 h 119326"/>
                  <a:gd name="connsiteX5" fmla="*/ 7144 w 95250"/>
                  <a:gd name="connsiteY5" fmla="*/ 26457 h 119326"/>
                  <a:gd name="connsiteX6" fmla="*/ 0 w 95250"/>
                  <a:gd name="connsiteY6" fmla="*/ 40744 h 119326"/>
                  <a:gd name="connsiteX7" fmla="*/ 4763 w 95250"/>
                  <a:gd name="connsiteY7" fmla="*/ 71701 h 119326"/>
                  <a:gd name="connsiteX8" fmla="*/ 14288 w 95250"/>
                  <a:gd name="connsiteY8" fmla="*/ 85988 h 119326"/>
                  <a:gd name="connsiteX9" fmla="*/ 21432 w 95250"/>
                  <a:gd name="connsiteY9" fmla="*/ 90751 h 119326"/>
                  <a:gd name="connsiteX10" fmla="*/ 33338 w 95250"/>
                  <a:gd name="connsiteY10" fmla="*/ 100276 h 119326"/>
                  <a:gd name="connsiteX11" fmla="*/ 47625 w 95250"/>
                  <a:gd name="connsiteY11" fmla="*/ 109801 h 119326"/>
                  <a:gd name="connsiteX12" fmla="*/ 52388 w 95250"/>
                  <a:gd name="connsiteY12" fmla="*/ 116944 h 119326"/>
                  <a:gd name="connsiteX13" fmla="*/ 71438 w 95250"/>
                  <a:gd name="connsiteY13" fmla="*/ 116944 h 119326"/>
                  <a:gd name="connsiteX14" fmla="*/ 78582 w 95250"/>
                  <a:gd name="connsiteY14" fmla="*/ 109801 h 119326"/>
                  <a:gd name="connsiteX15" fmla="*/ 85725 w 95250"/>
                  <a:gd name="connsiteY15" fmla="*/ 105038 h 119326"/>
                  <a:gd name="connsiteX16" fmla="*/ 88107 w 95250"/>
                  <a:gd name="connsiteY16" fmla="*/ 93132 h 119326"/>
                  <a:gd name="connsiteX17" fmla="*/ 88107 w 95250"/>
                  <a:gd name="connsiteY17" fmla="*/ 55032 h 119326"/>
                  <a:gd name="connsiteX18" fmla="*/ 92869 w 95250"/>
                  <a:gd name="connsiteY18" fmla="*/ 47888 h 119326"/>
                  <a:gd name="connsiteX19" fmla="*/ 95250 w 95250"/>
                  <a:gd name="connsiteY19" fmla="*/ 40744 h 119326"/>
                  <a:gd name="connsiteX20" fmla="*/ 92869 w 95250"/>
                  <a:gd name="connsiteY20" fmla="*/ 26457 h 119326"/>
                  <a:gd name="connsiteX21" fmla="*/ 85725 w 95250"/>
                  <a:gd name="connsiteY21" fmla="*/ 21694 h 119326"/>
                  <a:gd name="connsiteX22" fmla="*/ 80963 w 95250"/>
                  <a:gd name="connsiteY22" fmla="*/ 14551 h 119326"/>
                  <a:gd name="connsiteX23" fmla="*/ 66675 w 95250"/>
                  <a:gd name="connsiteY23" fmla="*/ 7407 h 119326"/>
                  <a:gd name="connsiteX24" fmla="*/ 64294 w 95250"/>
                  <a:gd name="connsiteY24" fmla="*/ 263 h 119326"/>
                  <a:gd name="connsiteX25" fmla="*/ 66675 w 95250"/>
                  <a:gd name="connsiteY25" fmla="*/ 7407 h 11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5250" h="119326">
                    <a:moveTo>
                      <a:pt x="66675" y="7407"/>
                    </a:moveTo>
                    <a:lnTo>
                      <a:pt x="66675" y="7407"/>
                    </a:lnTo>
                    <a:cubicBezTo>
                      <a:pt x="52264" y="2003"/>
                      <a:pt x="51472" y="-2852"/>
                      <a:pt x="40482" y="2644"/>
                    </a:cubicBezTo>
                    <a:cubicBezTo>
                      <a:pt x="37922" y="3924"/>
                      <a:pt x="35953" y="6245"/>
                      <a:pt x="33338" y="7407"/>
                    </a:cubicBezTo>
                    <a:cubicBezTo>
                      <a:pt x="28750" y="9446"/>
                      <a:pt x="19050" y="12169"/>
                      <a:pt x="19050" y="12169"/>
                    </a:cubicBezTo>
                    <a:cubicBezTo>
                      <a:pt x="13786" y="17434"/>
                      <a:pt x="10458" y="19828"/>
                      <a:pt x="7144" y="26457"/>
                    </a:cubicBezTo>
                    <a:cubicBezTo>
                      <a:pt x="-2712" y="46169"/>
                      <a:pt x="13646" y="20279"/>
                      <a:pt x="0" y="40744"/>
                    </a:cubicBezTo>
                    <a:cubicBezTo>
                      <a:pt x="350" y="44241"/>
                      <a:pt x="578" y="64167"/>
                      <a:pt x="4763" y="71701"/>
                    </a:cubicBezTo>
                    <a:cubicBezTo>
                      <a:pt x="7543" y="76704"/>
                      <a:pt x="9526" y="82813"/>
                      <a:pt x="14288" y="85988"/>
                    </a:cubicBezTo>
                    <a:lnTo>
                      <a:pt x="21432" y="90751"/>
                    </a:lnTo>
                    <a:cubicBezTo>
                      <a:pt x="32080" y="106723"/>
                      <a:pt x="19537" y="91076"/>
                      <a:pt x="33338" y="100276"/>
                    </a:cubicBezTo>
                    <a:cubicBezTo>
                      <a:pt x="51177" y="112168"/>
                      <a:pt x="30639" y="104137"/>
                      <a:pt x="47625" y="109801"/>
                    </a:cubicBezTo>
                    <a:cubicBezTo>
                      <a:pt x="49213" y="112182"/>
                      <a:pt x="50153" y="115156"/>
                      <a:pt x="52388" y="116944"/>
                    </a:cubicBezTo>
                    <a:cubicBezTo>
                      <a:pt x="58248" y="121631"/>
                      <a:pt x="65332" y="118166"/>
                      <a:pt x="71438" y="116944"/>
                    </a:cubicBezTo>
                    <a:cubicBezTo>
                      <a:pt x="73819" y="114563"/>
                      <a:pt x="75995" y="111957"/>
                      <a:pt x="78582" y="109801"/>
                    </a:cubicBezTo>
                    <a:cubicBezTo>
                      <a:pt x="80780" y="107969"/>
                      <a:pt x="84305" y="107523"/>
                      <a:pt x="85725" y="105038"/>
                    </a:cubicBezTo>
                    <a:cubicBezTo>
                      <a:pt x="87733" y="101524"/>
                      <a:pt x="87313" y="97101"/>
                      <a:pt x="88107" y="93132"/>
                    </a:cubicBezTo>
                    <a:cubicBezTo>
                      <a:pt x="84836" y="76783"/>
                      <a:pt x="83558" y="76259"/>
                      <a:pt x="88107" y="55032"/>
                    </a:cubicBezTo>
                    <a:cubicBezTo>
                      <a:pt x="88707" y="52234"/>
                      <a:pt x="91589" y="50448"/>
                      <a:pt x="92869" y="47888"/>
                    </a:cubicBezTo>
                    <a:cubicBezTo>
                      <a:pt x="93991" y="45643"/>
                      <a:pt x="94456" y="43125"/>
                      <a:pt x="95250" y="40744"/>
                    </a:cubicBezTo>
                    <a:cubicBezTo>
                      <a:pt x="94456" y="35982"/>
                      <a:pt x="95028" y="30775"/>
                      <a:pt x="92869" y="26457"/>
                    </a:cubicBezTo>
                    <a:cubicBezTo>
                      <a:pt x="91589" y="23897"/>
                      <a:pt x="87749" y="23718"/>
                      <a:pt x="85725" y="21694"/>
                    </a:cubicBezTo>
                    <a:cubicBezTo>
                      <a:pt x="83702" y="19671"/>
                      <a:pt x="82986" y="16574"/>
                      <a:pt x="80963" y="14551"/>
                    </a:cubicBezTo>
                    <a:cubicBezTo>
                      <a:pt x="76346" y="9934"/>
                      <a:pt x="72487" y="9344"/>
                      <a:pt x="66675" y="7407"/>
                    </a:cubicBezTo>
                    <a:cubicBezTo>
                      <a:pt x="65881" y="5026"/>
                      <a:pt x="66069" y="2038"/>
                      <a:pt x="64294" y="263"/>
                    </a:cubicBezTo>
                    <a:cubicBezTo>
                      <a:pt x="62519" y="-1512"/>
                      <a:pt x="66278" y="6216"/>
                      <a:pt x="66675" y="7407"/>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4" name="Freeform 313"/>
              <p:cNvSpPr/>
              <p:nvPr/>
            </p:nvSpPr>
            <p:spPr>
              <a:xfrm>
                <a:off x="6417469" y="3755231"/>
                <a:ext cx="125704" cy="128588"/>
              </a:xfrm>
              <a:custGeom>
                <a:avLst/>
                <a:gdLst>
                  <a:gd name="connsiteX0" fmla="*/ 42862 w 125704"/>
                  <a:gd name="connsiteY0" fmla="*/ 7144 h 128588"/>
                  <a:gd name="connsiteX1" fmla="*/ 42862 w 125704"/>
                  <a:gd name="connsiteY1" fmla="*/ 7144 h 128588"/>
                  <a:gd name="connsiteX2" fmla="*/ 21431 w 125704"/>
                  <a:gd name="connsiteY2" fmla="*/ 11907 h 128588"/>
                  <a:gd name="connsiteX3" fmla="*/ 9525 w 125704"/>
                  <a:gd name="connsiteY3" fmla="*/ 23813 h 128588"/>
                  <a:gd name="connsiteX4" fmla="*/ 2381 w 125704"/>
                  <a:gd name="connsiteY4" fmla="*/ 28575 h 128588"/>
                  <a:gd name="connsiteX5" fmla="*/ 7144 w 125704"/>
                  <a:gd name="connsiteY5" fmla="*/ 61913 h 128588"/>
                  <a:gd name="connsiteX6" fmla="*/ 9525 w 125704"/>
                  <a:gd name="connsiteY6" fmla="*/ 69057 h 128588"/>
                  <a:gd name="connsiteX7" fmla="*/ 14287 w 125704"/>
                  <a:gd name="connsiteY7" fmla="*/ 76200 h 128588"/>
                  <a:gd name="connsiteX8" fmla="*/ 19050 w 125704"/>
                  <a:gd name="connsiteY8" fmla="*/ 90488 h 128588"/>
                  <a:gd name="connsiteX9" fmla="*/ 26194 w 125704"/>
                  <a:gd name="connsiteY9" fmla="*/ 97632 h 128588"/>
                  <a:gd name="connsiteX10" fmla="*/ 47625 w 125704"/>
                  <a:gd name="connsiteY10" fmla="*/ 116682 h 128588"/>
                  <a:gd name="connsiteX11" fmla="*/ 64294 w 125704"/>
                  <a:gd name="connsiteY11" fmla="*/ 121444 h 128588"/>
                  <a:gd name="connsiteX12" fmla="*/ 71437 w 125704"/>
                  <a:gd name="connsiteY12" fmla="*/ 123825 h 128588"/>
                  <a:gd name="connsiteX13" fmla="*/ 88106 w 125704"/>
                  <a:gd name="connsiteY13" fmla="*/ 126207 h 128588"/>
                  <a:gd name="connsiteX14" fmla="*/ 95250 w 125704"/>
                  <a:gd name="connsiteY14" fmla="*/ 128588 h 128588"/>
                  <a:gd name="connsiteX15" fmla="*/ 111919 w 125704"/>
                  <a:gd name="connsiteY15" fmla="*/ 121444 h 128588"/>
                  <a:gd name="connsiteX16" fmla="*/ 116681 w 125704"/>
                  <a:gd name="connsiteY16" fmla="*/ 114300 h 128588"/>
                  <a:gd name="connsiteX17" fmla="*/ 123825 w 125704"/>
                  <a:gd name="connsiteY17" fmla="*/ 109538 h 128588"/>
                  <a:gd name="connsiteX18" fmla="*/ 114300 w 125704"/>
                  <a:gd name="connsiteY18" fmla="*/ 64294 h 128588"/>
                  <a:gd name="connsiteX19" fmla="*/ 104775 w 125704"/>
                  <a:gd name="connsiteY19" fmla="*/ 50007 h 128588"/>
                  <a:gd name="connsiteX20" fmla="*/ 102394 w 125704"/>
                  <a:gd name="connsiteY20" fmla="*/ 42863 h 128588"/>
                  <a:gd name="connsiteX21" fmla="*/ 95250 w 125704"/>
                  <a:gd name="connsiteY21" fmla="*/ 35719 h 128588"/>
                  <a:gd name="connsiteX22" fmla="*/ 78581 w 125704"/>
                  <a:gd name="connsiteY22" fmla="*/ 11907 h 128588"/>
                  <a:gd name="connsiteX23" fmla="*/ 73819 w 125704"/>
                  <a:gd name="connsiteY23" fmla="*/ 4763 h 128588"/>
                  <a:gd name="connsiteX24" fmla="*/ 59531 w 125704"/>
                  <a:gd name="connsiteY24" fmla="*/ 0 h 128588"/>
                  <a:gd name="connsiteX25" fmla="*/ 28575 w 125704"/>
                  <a:gd name="connsiteY25" fmla="*/ 4763 h 128588"/>
                  <a:gd name="connsiteX26" fmla="*/ 21431 w 125704"/>
                  <a:gd name="connsiteY26" fmla="*/ 7144 h 128588"/>
                  <a:gd name="connsiteX27" fmla="*/ 9525 w 125704"/>
                  <a:gd name="connsiteY27" fmla="*/ 19050 h 128588"/>
                  <a:gd name="connsiteX28" fmla="*/ 4762 w 125704"/>
                  <a:gd name="connsiteY28" fmla="*/ 33338 h 128588"/>
                  <a:gd name="connsiteX29" fmla="*/ 0 w 125704"/>
                  <a:gd name="connsiteY29" fmla="*/ 40482 h 128588"/>
                  <a:gd name="connsiteX30" fmla="*/ 42862 w 125704"/>
                  <a:gd name="connsiteY30" fmla="*/ 7144 h 12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5704" h="128588">
                    <a:moveTo>
                      <a:pt x="42862" y="7144"/>
                    </a:moveTo>
                    <a:lnTo>
                      <a:pt x="42862" y="7144"/>
                    </a:lnTo>
                    <a:cubicBezTo>
                      <a:pt x="35718" y="8732"/>
                      <a:pt x="28373" y="9593"/>
                      <a:pt x="21431" y="11907"/>
                    </a:cubicBezTo>
                    <a:cubicBezTo>
                      <a:pt x="11903" y="15083"/>
                      <a:pt x="15877" y="17461"/>
                      <a:pt x="9525" y="23813"/>
                    </a:cubicBezTo>
                    <a:cubicBezTo>
                      <a:pt x="7501" y="25837"/>
                      <a:pt x="4762" y="26988"/>
                      <a:pt x="2381" y="28575"/>
                    </a:cubicBezTo>
                    <a:cubicBezTo>
                      <a:pt x="4280" y="47566"/>
                      <a:pt x="3158" y="47963"/>
                      <a:pt x="7144" y="61913"/>
                    </a:cubicBezTo>
                    <a:cubicBezTo>
                      <a:pt x="7834" y="64327"/>
                      <a:pt x="8403" y="66812"/>
                      <a:pt x="9525" y="69057"/>
                    </a:cubicBezTo>
                    <a:cubicBezTo>
                      <a:pt x="10805" y="71617"/>
                      <a:pt x="13125" y="73585"/>
                      <a:pt x="14287" y="76200"/>
                    </a:cubicBezTo>
                    <a:cubicBezTo>
                      <a:pt x="16326" y="80788"/>
                      <a:pt x="15500" y="86938"/>
                      <a:pt x="19050" y="90488"/>
                    </a:cubicBezTo>
                    <a:cubicBezTo>
                      <a:pt x="21431" y="92869"/>
                      <a:pt x="24002" y="95075"/>
                      <a:pt x="26194" y="97632"/>
                    </a:cubicBezTo>
                    <a:cubicBezTo>
                      <a:pt x="34009" y="106750"/>
                      <a:pt x="34018" y="112147"/>
                      <a:pt x="47625" y="116682"/>
                    </a:cubicBezTo>
                    <a:cubicBezTo>
                      <a:pt x="64760" y="122393"/>
                      <a:pt x="43356" y="115462"/>
                      <a:pt x="64294" y="121444"/>
                    </a:cubicBezTo>
                    <a:cubicBezTo>
                      <a:pt x="66707" y="122133"/>
                      <a:pt x="68976" y="123333"/>
                      <a:pt x="71437" y="123825"/>
                    </a:cubicBezTo>
                    <a:cubicBezTo>
                      <a:pt x="76941" y="124926"/>
                      <a:pt x="82550" y="125413"/>
                      <a:pt x="88106" y="126207"/>
                    </a:cubicBezTo>
                    <a:cubicBezTo>
                      <a:pt x="90487" y="127001"/>
                      <a:pt x="92740" y="128588"/>
                      <a:pt x="95250" y="128588"/>
                    </a:cubicBezTo>
                    <a:cubicBezTo>
                      <a:pt x="102939" y="128588"/>
                      <a:pt x="106086" y="125333"/>
                      <a:pt x="111919" y="121444"/>
                    </a:cubicBezTo>
                    <a:cubicBezTo>
                      <a:pt x="113506" y="119063"/>
                      <a:pt x="114657" y="116324"/>
                      <a:pt x="116681" y="114300"/>
                    </a:cubicBezTo>
                    <a:cubicBezTo>
                      <a:pt x="118705" y="112276"/>
                      <a:pt x="123491" y="112380"/>
                      <a:pt x="123825" y="109538"/>
                    </a:cubicBezTo>
                    <a:cubicBezTo>
                      <a:pt x="127502" y="78288"/>
                      <a:pt x="126501" y="80562"/>
                      <a:pt x="114300" y="64294"/>
                    </a:cubicBezTo>
                    <a:cubicBezTo>
                      <a:pt x="108638" y="47307"/>
                      <a:pt x="116667" y="67844"/>
                      <a:pt x="104775" y="50007"/>
                    </a:cubicBezTo>
                    <a:cubicBezTo>
                      <a:pt x="103383" y="47918"/>
                      <a:pt x="103786" y="44952"/>
                      <a:pt x="102394" y="42863"/>
                    </a:cubicBezTo>
                    <a:cubicBezTo>
                      <a:pt x="100526" y="40061"/>
                      <a:pt x="97442" y="38276"/>
                      <a:pt x="95250" y="35719"/>
                    </a:cubicBezTo>
                    <a:cubicBezTo>
                      <a:pt x="89961" y="29549"/>
                      <a:pt x="82679" y="18054"/>
                      <a:pt x="78581" y="11907"/>
                    </a:cubicBezTo>
                    <a:cubicBezTo>
                      <a:pt x="76994" y="9526"/>
                      <a:pt x="76534" y="5668"/>
                      <a:pt x="73819" y="4763"/>
                    </a:cubicBezTo>
                    <a:lnTo>
                      <a:pt x="59531" y="0"/>
                    </a:lnTo>
                    <a:cubicBezTo>
                      <a:pt x="47968" y="1446"/>
                      <a:pt x="39481" y="2037"/>
                      <a:pt x="28575" y="4763"/>
                    </a:cubicBezTo>
                    <a:cubicBezTo>
                      <a:pt x="26140" y="5372"/>
                      <a:pt x="23812" y="6350"/>
                      <a:pt x="21431" y="7144"/>
                    </a:cubicBezTo>
                    <a:cubicBezTo>
                      <a:pt x="14914" y="11489"/>
                      <a:pt x="12867" y="11531"/>
                      <a:pt x="9525" y="19050"/>
                    </a:cubicBezTo>
                    <a:cubicBezTo>
                      <a:pt x="7486" y="23638"/>
                      <a:pt x="7547" y="29161"/>
                      <a:pt x="4762" y="33338"/>
                    </a:cubicBezTo>
                    <a:lnTo>
                      <a:pt x="0" y="40482"/>
                    </a:lnTo>
                    <a:lnTo>
                      <a:pt x="42862" y="7144"/>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5" name="Freeform 314"/>
              <p:cNvSpPr/>
              <p:nvPr/>
            </p:nvSpPr>
            <p:spPr>
              <a:xfrm>
                <a:off x="6553200" y="3731419"/>
                <a:ext cx="104775" cy="147637"/>
              </a:xfrm>
              <a:custGeom>
                <a:avLst/>
                <a:gdLst>
                  <a:gd name="connsiteX0" fmla="*/ 57150 w 104775"/>
                  <a:gd name="connsiteY0" fmla="*/ 14287 h 147637"/>
                  <a:gd name="connsiteX1" fmla="*/ 57150 w 104775"/>
                  <a:gd name="connsiteY1" fmla="*/ 14287 h 147637"/>
                  <a:gd name="connsiteX2" fmla="*/ 28575 w 104775"/>
                  <a:gd name="connsiteY2" fmla="*/ 4762 h 147637"/>
                  <a:gd name="connsiteX3" fmla="*/ 14288 w 104775"/>
                  <a:gd name="connsiteY3" fmla="*/ 0 h 147637"/>
                  <a:gd name="connsiteX4" fmla="*/ 2381 w 104775"/>
                  <a:gd name="connsiteY4" fmla="*/ 21431 h 147637"/>
                  <a:gd name="connsiteX5" fmla="*/ 0 w 104775"/>
                  <a:gd name="connsiteY5" fmla="*/ 28575 h 147637"/>
                  <a:gd name="connsiteX6" fmla="*/ 2381 w 104775"/>
                  <a:gd name="connsiteY6" fmla="*/ 97631 h 147637"/>
                  <a:gd name="connsiteX7" fmla="*/ 7144 w 104775"/>
                  <a:gd name="connsiteY7" fmla="*/ 119062 h 147637"/>
                  <a:gd name="connsiteX8" fmla="*/ 11906 w 104775"/>
                  <a:gd name="connsiteY8" fmla="*/ 126206 h 147637"/>
                  <a:gd name="connsiteX9" fmla="*/ 26194 w 104775"/>
                  <a:gd name="connsiteY9" fmla="*/ 140494 h 147637"/>
                  <a:gd name="connsiteX10" fmla="*/ 50006 w 104775"/>
                  <a:gd name="connsiteY10" fmla="*/ 147637 h 147637"/>
                  <a:gd name="connsiteX11" fmla="*/ 88106 w 104775"/>
                  <a:gd name="connsiteY11" fmla="*/ 145256 h 147637"/>
                  <a:gd name="connsiteX12" fmla="*/ 95250 w 104775"/>
                  <a:gd name="connsiteY12" fmla="*/ 142875 h 147637"/>
                  <a:gd name="connsiteX13" fmla="*/ 104775 w 104775"/>
                  <a:gd name="connsiteY13" fmla="*/ 140494 h 147637"/>
                  <a:gd name="connsiteX14" fmla="*/ 102394 w 104775"/>
                  <a:gd name="connsiteY14" fmla="*/ 126206 h 147637"/>
                  <a:gd name="connsiteX15" fmla="*/ 97631 w 104775"/>
                  <a:gd name="connsiteY15" fmla="*/ 119062 h 147637"/>
                  <a:gd name="connsiteX16" fmla="*/ 92869 w 104775"/>
                  <a:gd name="connsiteY16" fmla="*/ 109537 h 147637"/>
                  <a:gd name="connsiteX17" fmla="*/ 88106 w 104775"/>
                  <a:gd name="connsiteY17" fmla="*/ 83344 h 147637"/>
                  <a:gd name="connsiteX18" fmla="*/ 83344 w 104775"/>
                  <a:gd name="connsiteY18" fmla="*/ 73819 h 147637"/>
                  <a:gd name="connsiteX19" fmla="*/ 85725 w 104775"/>
                  <a:gd name="connsiteY19" fmla="*/ 64294 h 147637"/>
                  <a:gd name="connsiteX20" fmla="*/ 90488 w 104775"/>
                  <a:gd name="connsiteY20" fmla="*/ 57150 h 147637"/>
                  <a:gd name="connsiteX21" fmla="*/ 73819 w 104775"/>
                  <a:gd name="connsiteY21" fmla="*/ 28575 h 147637"/>
                  <a:gd name="connsiteX22" fmla="*/ 66675 w 104775"/>
                  <a:gd name="connsiteY22" fmla="*/ 23812 h 147637"/>
                  <a:gd name="connsiteX23" fmla="*/ 59531 w 104775"/>
                  <a:gd name="connsiteY23" fmla="*/ 21431 h 147637"/>
                  <a:gd name="connsiteX24" fmla="*/ 50006 w 104775"/>
                  <a:gd name="connsiteY24" fmla="*/ 14287 h 147637"/>
                  <a:gd name="connsiteX25" fmla="*/ 42863 w 104775"/>
                  <a:gd name="connsiteY25" fmla="*/ 9525 h 147637"/>
                  <a:gd name="connsiteX26" fmla="*/ 57150 w 104775"/>
                  <a:gd name="connsiteY26" fmla="*/ 14287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4775" h="147637">
                    <a:moveTo>
                      <a:pt x="57150" y="14287"/>
                    </a:moveTo>
                    <a:lnTo>
                      <a:pt x="57150" y="14287"/>
                    </a:lnTo>
                    <a:cubicBezTo>
                      <a:pt x="12800" y="-2343"/>
                      <a:pt x="55410" y="12813"/>
                      <a:pt x="28575" y="4762"/>
                    </a:cubicBezTo>
                    <a:cubicBezTo>
                      <a:pt x="23767" y="3319"/>
                      <a:pt x="14288" y="0"/>
                      <a:pt x="14288" y="0"/>
                    </a:cubicBezTo>
                    <a:cubicBezTo>
                      <a:pt x="3595" y="10693"/>
                      <a:pt x="8208" y="3950"/>
                      <a:pt x="2381" y="21431"/>
                    </a:cubicBezTo>
                    <a:lnTo>
                      <a:pt x="0" y="28575"/>
                    </a:lnTo>
                    <a:cubicBezTo>
                      <a:pt x="794" y="51594"/>
                      <a:pt x="1067" y="74636"/>
                      <a:pt x="2381" y="97631"/>
                    </a:cubicBezTo>
                    <a:cubicBezTo>
                      <a:pt x="2617" y="101760"/>
                      <a:pt x="4566" y="113906"/>
                      <a:pt x="7144" y="119062"/>
                    </a:cubicBezTo>
                    <a:cubicBezTo>
                      <a:pt x="8424" y="121622"/>
                      <a:pt x="10005" y="124067"/>
                      <a:pt x="11906" y="126206"/>
                    </a:cubicBezTo>
                    <a:cubicBezTo>
                      <a:pt x="16381" y="131240"/>
                      <a:pt x="19804" y="138364"/>
                      <a:pt x="26194" y="140494"/>
                    </a:cubicBezTo>
                    <a:cubicBezTo>
                      <a:pt x="43586" y="146291"/>
                      <a:pt x="35611" y="144039"/>
                      <a:pt x="50006" y="147637"/>
                    </a:cubicBezTo>
                    <a:cubicBezTo>
                      <a:pt x="62706" y="146843"/>
                      <a:pt x="75451" y="146588"/>
                      <a:pt x="88106" y="145256"/>
                    </a:cubicBezTo>
                    <a:cubicBezTo>
                      <a:pt x="90602" y="144993"/>
                      <a:pt x="92836" y="143565"/>
                      <a:pt x="95250" y="142875"/>
                    </a:cubicBezTo>
                    <a:cubicBezTo>
                      <a:pt x="98397" y="141976"/>
                      <a:pt x="101600" y="141288"/>
                      <a:pt x="104775" y="140494"/>
                    </a:cubicBezTo>
                    <a:cubicBezTo>
                      <a:pt x="103981" y="135731"/>
                      <a:pt x="103921" y="130787"/>
                      <a:pt x="102394" y="126206"/>
                    </a:cubicBezTo>
                    <a:cubicBezTo>
                      <a:pt x="101489" y="123491"/>
                      <a:pt x="99051" y="121547"/>
                      <a:pt x="97631" y="119062"/>
                    </a:cubicBezTo>
                    <a:cubicBezTo>
                      <a:pt x="95870" y="115980"/>
                      <a:pt x="94456" y="112712"/>
                      <a:pt x="92869" y="109537"/>
                    </a:cubicBezTo>
                    <a:cubicBezTo>
                      <a:pt x="91999" y="103444"/>
                      <a:pt x="90699" y="90258"/>
                      <a:pt x="88106" y="83344"/>
                    </a:cubicBezTo>
                    <a:cubicBezTo>
                      <a:pt x="86860" y="80020"/>
                      <a:pt x="84931" y="76994"/>
                      <a:pt x="83344" y="73819"/>
                    </a:cubicBezTo>
                    <a:cubicBezTo>
                      <a:pt x="84138" y="70644"/>
                      <a:pt x="84436" y="67302"/>
                      <a:pt x="85725" y="64294"/>
                    </a:cubicBezTo>
                    <a:cubicBezTo>
                      <a:pt x="86852" y="61663"/>
                      <a:pt x="90172" y="59995"/>
                      <a:pt x="90488" y="57150"/>
                    </a:cubicBezTo>
                    <a:cubicBezTo>
                      <a:pt x="91975" y="43766"/>
                      <a:pt x="84579" y="35749"/>
                      <a:pt x="73819" y="28575"/>
                    </a:cubicBezTo>
                    <a:cubicBezTo>
                      <a:pt x="71438" y="26987"/>
                      <a:pt x="69235" y="25092"/>
                      <a:pt x="66675" y="23812"/>
                    </a:cubicBezTo>
                    <a:cubicBezTo>
                      <a:pt x="64430" y="22689"/>
                      <a:pt x="61912" y="22225"/>
                      <a:pt x="59531" y="21431"/>
                    </a:cubicBezTo>
                    <a:cubicBezTo>
                      <a:pt x="56356" y="19050"/>
                      <a:pt x="53236" y="16594"/>
                      <a:pt x="50006" y="14287"/>
                    </a:cubicBezTo>
                    <a:cubicBezTo>
                      <a:pt x="47677" y="12624"/>
                      <a:pt x="45725" y="9525"/>
                      <a:pt x="42863" y="9525"/>
                    </a:cubicBezTo>
                    <a:cubicBezTo>
                      <a:pt x="35058" y="9525"/>
                      <a:pt x="54769" y="13493"/>
                      <a:pt x="57150" y="14287"/>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6" name="Freeform 315"/>
              <p:cNvSpPr/>
              <p:nvPr/>
            </p:nvSpPr>
            <p:spPr>
              <a:xfrm>
                <a:off x="6653213" y="3750469"/>
                <a:ext cx="121443" cy="119062"/>
              </a:xfrm>
              <a:custGeom>
                <a:avLst/>
                <a:gdLst>
                  <a:gd name="connsiteX0" fmla="*/ 47625 w 121443"/>
                  <a:gd name="connsiteY0" fmla="*/ 7144 h 119062"/>
                  <a:gd name="connsiteX1" fmla="*/ 47625 w 121443"/>
                  <a:gd name="connsiteY1" fmla="*/ 7144 h 119062"/>
                  <a:gd name="connsiteX2" fmla="*/ 19050 w 121443"/>
                  <a:gd name="connsiteY2" fmla="*/ 9525 h 119062"/>
                  <a:gd name="connsiteX3" fmla="*/ 11906 w 121443"/>
                  <a:gd name="connsiteY3" fmla="*/ 16669 h 119062"/>
                  <a:gd name="connsiteX4" fmla="*/ 0 w 121443"/>
                  <a:gd name="connsiteY4" fmla="*/ 38100 h 119062"/>
                  <a:gd name="connsiteX5" fmla="*/ 2381 w 121443"/>
                  <a:gd name="connsiteY5" fmla="*/ 69056 h 119062"/>
                  <a:gd name="connsiteX6" fmla="*/ 4762 w 121443"/>
                  <a:gd name="connsiteY6" fmla="*/ 76200 h 119062"/>
                  <a:gd name="connsiteX7" fmla="*/ 19050 w 121443"/>
                  <a:gd name="connsiteY7" fmla="*/ 90487 h 119062"/>
                  <a:gd name="connsiteX8" fmla="*/ 23812 w 121443"/>
                  <a:gd name="connsiteY8" fmla="*/ 97631 h 119062"/>
                  <a:gd name="connsiteX9" fmla="*/ 30956 w 121443"/>
                  <a:gd name="connsiteY9" fmla="*/ 102394 h 119062"/>
                  <a:gd name="connsiteX10" fmla="*/ 42862 w 121443"/>
                  <a:gd name="connsiteY10" fmla="*/ 114300 h 119062"/>
                  <a:gd name="connsiteX11" fmla="*/ 57150 w 121443"/>
                  <a:gd name="connsiteY11" fmla="*/ 119062 h 119062"/>
                  <a:gd name="connsiteX12" fmla="*/ 83343 w 121443"/>
                  <a:gd name="connsiteY12" fmla="*/ 116681 h 119062"/>
                  <a:gd name="connsiteX13" fmla="*/ 90487 w 121443"/>
                  <a:gd name="connsiteY13" fmla="*/ 114300 h 119062"/>
                  <a:gd name="connsiteX14" fmla="*/ 95250 w 121443"/>
                  <a:gd name="connsiteY14" fmla="*/ 107156 h 119062"/>
                  <a:gd name="connsiteX15" fmla="*/ 107156 w 121443"/>
                  <a:gd name="connsiteY15" fmla="*/ 90487 h 119062"/>
                  <a:gd name="connsiteX16" fmla="*/ 109537 w 121443"/>
                  <a:gd name="connsiteY16" fmla="*/ 78581 h 119062"/>
                  <a:gd name="connsiteX17" fmla="*/ 114300 w 121443"/>
                  <a:gd name="connsiteY17" fmla="*/ 71437 h 119062"/>
                  <a:gd name="connsiteX18" fmla="*/ 121443 w 121443"/>
                  <a:gd name="connsiteY18" fmla="*/ 57150 h 119062"/>
                  <a:gd name="connsiteX19" fmla="*/ 119062 w 121443"/>
                  <a:gd name="connsiteY19" fmla="*/ 45244 h 119062"/>
                  <a:gd name="connsiteX20" fmla="*/ 104775 w 121443"/>
                  <a:gd name="connsiteY20" fmla="*/ 33337 h 119062"/>
                  <a:gd name="connsiteX21" fmla="*/ 97631 w 121443"/>
                  <a:gd name="connsiteY21" fmla="*/ 30956 h 119062"/>
                  <a:gd name="connsiteX22" fmla="*/ 83343 w 121443"/>
                  <a:gd name="connsiteY22" fmla="*/ 21431 h 119062"/>
                  <a:gd name="connsiteX23" fmla="*/ 76200 w 121443"/>
                  <a:gd name="connsiteY23" fmla="*/ 16669 h 119062"/>
                  <a:gd name="connsiteX24" fmla="*/ 69056 w 121443"/>
                  <a:gd name="connsiteY24" fmla="*/ 14287 h 119062"/>
                  <a:gd name="connsiteX25" fmla="*/ 54768 w 121443"/>
                  <a:gd name="connsiteY25" fmla="*/ 4762 h 119062"/>
                  <a:gd name="connsiteX26" fmla="*/ 40481 w 121443"/>
                  <a:gd name="connsiteY26" fmla="*/ 0 h 119062"/>
                  <a:gd name="connsiteX27" fmla="*/ 23812 w 121443"/>
                  <a:gd name="connsiteY27" fmla="*/ 7144 h 119062"/>
                  <a:gd name="connsiteX28" fmla="*/ 47625 w 121443"/>
                  <a:gd name="connsiteY28" fmla="*/ 7144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1443" h="119062">
                    <a:moveTo>
                      <a:pt x="47625" y="7144"/>
                    </a:moveTo>
                    <a:lnTo>
                      <a:pt x="47625" y="7144"/>
                    </a:lnTo>
                    <a:cubicBezTo>
                      <a:pt x="38100" y="7938"/>
                      <a:pt x="28285" y="7062"/>
                      <a:pt x="19050" y="9525"/>
                    </a:cubicBezTo>
                    <a:cubicBezTo>
                      <a:pt x="15796" y="10393"/>
                      <a:pt x="13974" y="14011"/>
                      <a:pt x="11906" y="16669"/>
                    </a:cubicBezTo>
                    <a:cubicBezTo>
                      <a:pt x="2353" y="28951"/>
                      <a:pt x="3592" y="27321"/>
                      <a:pt x="0" y="38100"/>
                    </a:cubicBezTo>
                    <a:cubicBezTo>
                      <a:pt x="794" y="48419"/>
                      <a:pt x="1097" y="58787"/>
                      <a:pt x="2381" y="69056"/>
                    </a:cubicBezTo>
                    <a:cubicBezTo>
                      <a:pt x="2692" y="71547"/>
                      <a:pt x="3221" y="74219"/>
                      <a:pt x="4762" y="76200"/>
                    </a:cubicBezTo>
                    <a:cubicBezTo>
                      <a:pt x="8897" y="81516"/>
                      <a:pt x="15314" y="84883"/>
                      <a:pt x="19050" y="90487"/>
                    </a:cubicBezTo>
                    <a:cubicBezTo>
                      <a:pt x="20637" y="92868"/>
                      <a:pt x="21788" y="95607"/>
                      <a:pt x="23812" y="97631"/>
                    </a:cubicBezTo>
                    <a:cubicBezTo>
                      <a:pt x="25836" y="99655"/>
                      <a:pt x="28575" y="100806"/>
                      <a:pt x="30956" y="102394"/>
                    </a:cubicBezTo>
                    <a:cubicBezTo>
                      <a:pt x="35300" y="108910"/>
                      <a:pt x="35343" y="110958"/>
                      <a:pt x="42862" y="114300"/>
                    </a:cubicBezTo>
                    <a:cubicBezTo>
                      <a:pt x="47450" y="116339"/>
                      <a:pt x="57150" y="119062"/>
                      <a:pt x="57150" y="119062"/>
                    </a:cubicBezTo>
                    <a:cubicBezTo>
                      <a:pt x="65881" y="118268"/>
                      <a:pt x="74664" y="117921"/>
                      <a:pt x="83343" y="116681"/>
                    </a:cubicBezTo>
                    <a:cubicBezTo>
                      <a:pt x="85828" y="116326"/>
                      <a:pt x="88527" y="115868"/>
                      <a:pt x="90487" y="114300"/>
                    </a:cubicBezTo>
                    <a:cubicBezTo>
                      <a:pt x="92722" y="112512"/>
                      <a:pt x="93418" y="109355"/>
                      <a:pt x="95250" y="107156"/>
                    </a:cubicBezTo>
                    <a:cubicBezTo>
                      <a:pt x="107316" y="92676"/>
                      <a:pt x="98343" y="108111"/>
                      <a:pt x="107156" y="90487"/>
                    </a:cubicBezTo>
                    <a:cubicBezTo>
                      <a:pt x="107950" y="86518"/>
                      <a:pt x="108116" y="82371"/>
                      <a:pt x="109537" y="78581"/>
                    </a:cubicBezTo>
                    <a:cubicBezTo>
                      <a:pt x="110542" y="75901"/>
                      <a:pt x="113020" y="73997"/>
                      <a:pt x="114300" y="71437"/>
                    </a:cubicBezTo>
                    <a:cubicBezTo>
                      <a:pt x="124164" y="51711"/>
                      <a:pt x="107789" y="77634"/>
                      <a:pt x="121443" y="57150"/>
                    </a:cubicBezTo>
                    <a:cubicBezTo>
                      <a:pt x="120649" y="53181"/>
                      <a:pt x="120872" y="48864"/>
                      <a:pt x="119062" y="45244"/>
                    </a:cubicBezTo>
                    <a:cubicBezTo>
                      <a:pt x="117307" y="41735"/>
                      <a:pt x="108421" y="35160"/>
                      <a:pt x="104775" y="33337"/>
                    </a:cubicBezTo>
                    <a:cubicBezTo>
                      <a:pt x="102530" y="32214"/>
                      <a:pt x="99825" y="32175"/>
                      <a:pt x="97631" y="30956"/>
                    </a:cubicBezTo>
                    <a:cubicBezTo>
                      <a:pt x="92627" y="28176"/>
                      <a:pt x="88106" y="24606"/>
                      <a:pt x="83343" y="21431"/>
                    </a:cubicBezTo>
                    <a:cubicBezTo>
                      <a:pt x="80962" y="19844"/>
                      <a:pt x="78915" y="17574"/>
                      <a:pt x="76200" y="16669"/>
                    </a:cubicBezTo>
                    <a:cubicBezTo>
                      <a:pt x="73819" y="15875"/>
                      <a:pt x="71250" y="15506"/>
                      <a:pt x="69056" y="14287"/>
                    </a:cubicBezTo>
                    <a:cubicBezTo>
                      <a:pt x="64052" y="11507"/>
                      <a:pt x="60198" y="6572"/>
                      <a:pt x="54768" y="4762"/>
                    </a:cubicBezTo>
                    <a:lnTo>
                      <a:pt x="40481" y="0"/>
                    </a:lnTo>
                    <a:cubicBezTo>
                      <a:pt x="33193" y="1822"/>
                      <a:pt x="29294" y="1662"/>
                      <a:pt x="23812" y="7144"/>
                    </a:cubicBezTo>
                    <a:cubicBezTo>
                      <a:pt x="22557" y="8399"/>
                      <a:pt x="43656" y="7144"/>
                      <a:pt x="47625" y="7144"/>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7" name="Freeform 316"/>
              <p:cNvSpPr/>
              <p:nvPr/>
            </p:nvSpPr>
            <p:spPr>
              <a:xfrm>
                <a:off x="6774656" y="3783806"/>
                <a:ext cx="107157" cy="116682"/>
              </a:xfrm>
              <a:custGeom>
                <a:avLst/>
                <a:gdLst>
                  <a:gd name="connsiteX0" fmla="*/ 33338 w 107157"/>
                  <a:gd name="connsiteY0" fmla="*/ 0 h 116682"/>
                  <a:gd name="connsiteX1" fmla="*/ 33338 w 107157"/>
                  <a:gd name="connsiteY1" fmla="*/ 0 h 116682"/>
                  <a:gd name="connsiteX2" fmla="*/ 11907 w 107157"/>
                  <a:gd name="connsiteY2" fmla="*/ 11907 h 116682"/>
                  <a:gd name="connsiteX3" fmla="*/ 4763 w 107157"/>
                  <a:gd name="connsiteY3" fmla="*/ 16669 h 116682"/>
                  <a:gd name="connsiteX4" fmla="*/ 0 w 107157"/>
                  <a:gd name="connsiteY4" fmla="*/ 23813 h 116682"/>
                  <a:gd name="connsiteX5" fmla="*/ 2382 w 107157"/>
                  <a:gd name="connsiteY5" fmla="*/ 71438 h 116682"/>
                  <a:gd name="connsiteX6" fmla="*/ 4763 w 107157"/>
                  <a:gd name="connsiteY6" fmla="*/ 78582 h 116682"/>
                  <a:gd name="connsiteX7" fmla="*/ 11907 w 107157"/>
                  <a:gd name="connsiteY7" fmla="*/ 85725 h 116682"/>
                  <a:gd name="connsiteX8" fmla="*/ 14288 w 107157"/>
                  <a:gd name="connsiteY8" fmla="*/ 92869 h 116682"/>
                  <a:gd name="connsiteX9" fmla="*/ 35719 w 107157"/>
                  <a:gd name="connsiteY9" fmla="*/ 109538 h 116682"/>
                  <a:gd name="connsiteX10" fmla="*/ 50007 w 107157"/>
                  <a:gd name="connsiteY10" fmla="*/ 114300 h 116682"/>
                  <a:gd name="connsiteX11" fmla="*/ 57150 w 107157"/>
                  <a:gd name="connsiteY11" fmla="*/ 116682 h 116682"/>
                  <a:gd name="connsiteX12" fmla="*/ 83344 w 107157"/>
                  <a:gd name="connsiteY12" fmla="*/ 111919 h 116682"/>
                  <a:gd name="connsiteX13" fmla="*/ 85725 w 107157"/>
                  <a:gd name="connsiteY13" fmla="*/ 102394 h 116682"/>
                  <a:gd name="connsiteX14" fmla="*/ 88107 w 107157"/>
                  <a:gd name="connsiteY14" fmla="*/ 95250 h 116682"/>
                  <a:gd name="connsiteX15" fmla="*/ 102394 w 107157"/>
                  <a:gd name="connsiteY15" fmla="*/ 71438 h 116682"/>
                  <a:gd name="connsiteX16" fmla="*/ 104775 w 107157"/>
                  <a:gd name="connsiteY16" fmla="*/ 61913 h 116682"/>
                  <a:gd name="connsiteX17" fmla="*/ 107157 w 107157"/>
                  <a:gd name="connsiteY17" fmla="*/ 54769 h 116682"/>
                  <a:gd name="connsiteX18" fmla="*/ 104775 w 107157"/>
                  <a:gd name="connsiteY18" fmla="*/ 26194 h 116682"/>
                  <a:gd name="connsiteX19" fmla="*/ 102394 w 107157"/>
                  <a:gd name="connsiteY19" fmla="*/ 19050 h 116682"/>
                  <a:gd name="connsiteX20" fmla="*/ 95250 w 107157"/>
                  <a:gd name="connsiteY20" fmla="*/ 16669 h 116682"/>
                  <a:gd name="connsiteX21" fmla="*/ 73819 w 107157"/>
                  <a:gd name="connsiteY21" fmla="*/ 7144 h 116682"/>
                  <a:gd name="connsiteX22" fmla="*/ 66675 w 107157"/>
                  <a:gd name="connsiteY22" fmla="*/ 4763 h 116682"/>
                  <a:gd name="connsiteX23" fmla="*/ 59532 w 107157"/>
                  <a:gd name="connsiteY23" fmla="*/ 2382 h 116682"/>
                  <a:gd name="connsiteX24" fmla="*/ 26194 w 107157"/>
                  <a:gd name="connsiteY24" fmla="*/ 9525 h 116682"/>
                  <a:gd name="connsiteX25" fmla="*/ 33338 w 107157"/>
                  <a:gd name="connsiteY25" fmla="*/ 0 h 116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7157" h="116682">
                    <a:moveTo>
                      <a:pt x="33338" y="0"/>
                    </a:moveTo>
                    <a:lnTo>
                      <a:pt x="33338" y="0"/>
                    </a:lnTo>
                    <a:cubicBezTo>
                      <a:pt x="26194" y="3969"/>
                      <a:pt x="18966" y="7789"/>
                      <a:pt x="11907" y="11907"/>
                    </a:cubicBezTo>
                    <a:cubicBezTo>
                      <a:pt x="9435" y="13349"/>
                      <a:pt x="6787" y="14645"/>
                      <a:pt x="4763" y="16669"/>
                    </a:cubicBezTo>
                    <a:cubicBezTo>
                      <a:pt x="2739" y="18693"/>
                      <a:pt x="1588" y="21432"/>
                      <a:pt x="0" y="23813"/>
                    </a:cubicBezTo>
                    <a:cubicBezTo>
                      <a:pt x="794" y="39688"/>
                      <a:pt x="1005" y="55603"/>
                      <a:pt x="2382" y="71438"/>
                    </a:cubicBezTo>
                    <a:cubicBezTo>
                      <a:pt x="2599" y="73939"/>
                      <a:pt x="3371" y="76493"/>
                      <a:pt x="4763" y="78582"/>
                    </a:cubicBezTo>
                    <a:cubicBezTo>
                      <a:pt x="6631" y="81384"/>
                      <a:pt x="9526" y="83344"/>
                      <a:pt x="11907" y="85725"/>
                    </a:cubicBezTo>
                    <a:cubicBezTo>
                      <a:pt x="12701" y="88106"/>
                      <a:pt x="12896" y="90780"/>
                      <a:pt x="14288" y="92869"/>
                    </a:cubicBezTo>
                    <a:cubicBezTo>
                      <a:pt x="17810" y="98152"/>
                      <a:pt x="31665" y="108187"/>
                      <a:pt x="35719" y="109538"/>
                    </a:cubicBezTo>
                    <a:lnTo>
                      <a:pt x="50007" y="114300"/>
                    </a:lnTo>
                    <a:lnTo>
                      <a:pt x="57150" y="116682"/>
                    </a:lnTo>
                    <a:cubicBezTo>
                      <a:pt x="65881" y="115094"/>
                      <a:pt x="75406" y="115888"/>
                      <a:pt x="83344" y="111919"/>
                    </a:cubicBezTo>
                    <a:cubicBezTo>
                      <a:pt x="86271" y="110455"/>
                      <a:pt x="84826" y="105541"/>
                      <a:pt x="85725" y="102394"/>
                    </a:cubicBezTo>
                    <a:cubicBezTo>
                      <a:pt x="86415" y="99980"/>
                      <a:pt x="86888" y="97444"/>
                      <a:pt x="88107" y="95250"/>
                    </a:cubicBezTo>
                    <a:cubicBezTo>
                      <a:pt x="94499" y="83745"/>
                      <a:pt x="98237" y="82525"/>
                      <a:pt x="102394" y="71438"/>
                    </a:cubicBezTo>
                    <a:cubicBezTo>
                      <a:pt x="103543" y="68374"/>
                      <a:pt x="103876" y="65060"/>
                      <a:pt x="104775" y="61913"/>
                    </a:cubicBezTo>
                    <a:cubicBezTo>
                      <a:pt x="105465" y="59499"/>
                      <a:pt x="106363" y="57150"/>
                      <a:pt x="107157" y="54769"/>
                    </a:cubicBezTo>
                    <a:cubicBezTo>
                      <a:pt x="106363" y="45244"/>
                      <a:pt x="106038" y="35668"/>
                      <a:pt x="104775" y="26194"/>
                    </a:cubicBezTo>
                    <a:cubicBezTo>
                      <a:pt x="104443" y="23706"/>
                      <a:pt x="104169" y="20825"/>
                      <a:pt x="102394" y="19050"/>
                    </a:cubicBezTo>
                    <a:cubicBezTo>
                      <a:pt x="100619" y="17275"/>
                      <a:pt x="97631" y="17463"/>
                      <a:pt x="95250" y="16669"/>
                    </a:cubicBezTo>
                    <a:cubicBezTo>
                      <a:pt x="83931" y="9123"/>
                      <a:pt x="90821" y="12811"/>
                      <a:pt x="73819" y="7144"/>
                    </a:cubicBezTo>
                    <a:lnTo>
                      <a:pt x="66675" y="4763"/>
                    </a:lnTo>
                    <a:lnTo>
                      <a:pt x="59532" y="2382"/>
                    </a:lnTo>
                    <a:cubicBezTo>
                      <a:pt x="35506" y="5385"/>
                      <a:pt x="46549" y="2740"/>
                      <a:pt x="26194" y="9525"/>
                    </a:cubicBezTo>
                    <a:cubicBezTo>
                      <a:pt x="17544" y="12408"/>
                      <a:pt x="32147" y="1587"/>
                      <a:pt x="33338"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8" name="Freeform 317"/>
              <p:cNvSpPr/>
              <p:nvPr/>
            </p:nvSpPr>
            <p:spPr>
              <a:xfrm>
                <a:off x="6883053" y="3793331"/>
                <a:ext cx="108297" cy="102394"/>
              </a:xfrm>
              <a:custGeom>
                <a:avLst/>
                <a:gdLst>
                  <a:gd name="connsiteX0" fmla="*/ 10666 w 108297"/>
                  <a:gd name="connsiteY0" fmla="*/ 9525 h 102394"/>
                  <a:gd name="connsiteX1" fmla="*/ 10666 w 108297"/>
                  <a:gd name="connsiteY1" fmla="*/ 9525 h 102394"/>
                  <a:gd name="connsiteX2" fmla="*/ 3522 w 108297"/>
                  <a:gd name="connsiteY2" fmla="*/ 64294 h 102394"/>
                  <a:gd name="connsiteX3" fmla="*/ 15428 w 108297"/>
                  <a:gd name="connsiteY3" fmla="*/ 78582 h 102394"/>
                  <a:gd name="connsiteX4" fmla="*/ 24953 w 108297"/>
                  <a:gd name="connsiteY4" fmla="*/ 92869 h 102394"/>
                  <a:gd name="connsiteX5" fmla="*/ 29716 w 108297"/>
                  <a:gd name="connsiteY5" fmla="*/ 100013 h 102394"/>
                  <a:gd name="connsiteX6" fmla="*/ 36860 w 108297"/>
                  <a:gd name="connsiteY6" fmla="*/ 102394 h 102394"/>
                  <a:gd name="connsiteX7" fmla="*/ 58291 w 108297"/>
                  <a:gd name="connsiteY7" fmla="*/ 95250 h 102394"/>
                  <a:gd name="connsiteX8" fmla="*/ 65435 w 108297"/>
                  <a:gd name="connsiteY8" fmla="*/ 90488 h 102394"/>
                  <a:gd name="connsiteX9" fmla="*/ 72578 w 108297"/>
                  <a:gd name="connsiteY9" fmla="*/ 88107 h 102394"/>
                  <a:gd name="connsiteX10" fmla="*/ 79722 w 108297"/>
                  <a:gd name="connsiteY10" fmla="*/ 83344 h 102394"/>
                  <a:gd name="connsiteX11" fmla="*/ 89247 w 108297"/>
                  <a:gd name="connsiteY11" fmla="*/ 69057 h 102394"/>
                  <a:gd name="connsiteX12" fmla="*/ 101153 w 108297"/>
                  <a:gd name="connsiteY12" fmla="*/ 52388 h 102394"/>
                  <a:gd name="connsiteX13" fmla="*/ 103535 w 108297"/>
                  <a:gd name="connsiteY13" fmla="*/ 38100 h 102394"/>
                  <a:gd name="connsiteX14" fmla="*/ 105916 w 108297"/>
                  <a:gd name="connsiteY14" fmla="*/ 30957 h 102394"/>
                  <a:gd name="connsiteX15" fmla="*/ 108297 w 108297"/>
                  <a:gd name="connsiteY15" fmla="*/ 21432 h 102394"/>
                  <a:gd name="connsiteX16" fmla="*/ 98772 w 108297"/>
                  <a:gd name="connsiteY16" fmla="*/ 4763 h 102394"/>
                  <a:gd name="connsiteX17" fmla="*/ 84485 w 108297"/>
                  <a:gd name="connsiteY17" fmla="*/ 0 h 102394"/>
                  <a:gd name="connsiteX18" fmla="*/ 32097 w 108297"/>
                  <a:gd name="connsiteY18" fmla="*/ 2382 h 102394"/>
                  <a:gd name="connsiteX19" fmla="*/ 24953 w 108297"/>
                  <a:gd name="connsiteY19" fmla="*/ 4763 h 102394"/>
                  <a:gd name="connsiteX20" fmla="*/ 15428 w 108297"/>
                  <a:gd name="connsiteY20" fmla="*/ 16669 h 102394"/>
                  <a:gd name="connsiteX21" fmla="*/ 10666 w 108297"/>
                  <a:gd name="connsiteY21" fmla="*/ 9525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8297" h="102394">
                    <a:moveTo>
                      <a:pt x="10666" y="9525"/>
                    </a:moveTo>
                    <a:lnTo>
                      <a:pt x="10666" y="9525"/>
                    </a:lnTo>
                    <a:cubicBezTo>
                      <a:pt x="-1213" y="36254"/>
                      <a:pt x="-2509" y="30119"/>
                      <a:pt x="3522" y="64294"/>
                    </a:cubicBezTo>
                    <a:cubicBezTo>
                      <a:pt x="4354" y="69009"/>
                      <a:pt x="13084" y="75569"/>
                      <a:pt x="15428" y="78582"/>
                    </a:cubicBezTo>
                    <a:cubicBezTo>
                      <a:pt x="18942" y="83100"/>
                      <a:pt x="21778" y="88107"/>
                      <a:pt x="24953" y="92869"/>
                    </a:cubicBezTo>
                    <a:cubicBezTo>
                      <a:pt x="26541" y="95250"/>
                      <a:pt x="27001" y="99108"/>
                      <a:pt x="29716" y="100013"/>
                    </a:cubicBezTo>
                    <a:lnTo>
                      <a:pt x="36860" y="102394"/>
                    </a:lnTo>
                    <a:cubicBezTo>
                      <a:pt x="68902" y="86375"/>
                      <a:pt x="21358" y="109100"/>
                      <a:pt x="58291" y="95250"/>
                    </a:cubicBezTo>
                    <a:cubicBezTo>
                      <a:pt x="60971" y="94245"/>
                      <a:pt x="62875" y="91768"/>
                      <a:pt x="65435" y="90488"/>
                    </a:cubicBezTo>
                    <a:cubicBezTo>
                      <a:pt x="67680" y="89366"/>
                      <a:pt x="70197" y="88901"/>
                      <a:pt x="72578" y="88107"/>
                    </a:cubicBezTo>
                    <a:cubicBezTo>
                      <a:pt x="74959" y="86519"/>
                      <a:pt x="77837" y="85498"/>
                      <a:pt x="79722" y="83344"/>
                    </a:cubicBezTo>
                    <a:cubicBezTo>
                      <a:pt x="83491" y="79037"/>
                      <a:pt x="85813" y="73636"/>
                      <a:pt x="89247" y="69057"/>
                    </a:cubicBezTo>
                    <a:cubicBezTo>
                      <a:pt x="98108" y="57243"/>
                      <a:pt x="94190" y="62834"/>
                      <a:pt x="101153" y="52388"/>
                    </a:cubicBezTo>
                    <a:cubicBezTo>
                      <a:pt x="101947" y="47625"/>
                      <a:pt x="102487" y="42813"/>
                      <a:pt x="103535" y="38100"/>
                    </a:cubicBezTo>
                    <a:cubicBezTo>
                      <a:pt x="104080" y="35650"/>
                      <a:pt x="105227" y="33370"/>
                      <a:pt x="105916" y="30957"/>
                    </a:cubicBezTo>
                    <a:cubicBezTo>
                      <a:pt x="106815" y="27810"/>
                      <a:pt x="107503" y="24607"/>
                      <a:pt x="108297" y="21432"/>
                    </a:cubicBezTo>
                    <a:cubicBezTo>
                      <a:pt x="106080" y="10343"/>
                      <a:pt x="108771" y="9207"/>
                      <a:pt x="98772" y="4763"/>
                    </a:cubicBezTo>
                    <a:cubicBezTo>
                      <a:pt x="94185" y="2724"/>
                      <a:pt x="84485" y="0"/>
                      <a:pt x="84485" y="0"/>
                    </a:cubicBezTo>
                    <a:cubicBezTo>
                      <a:pt x="67022" y="794"/>
                      <a:pt x="49522" y="988"/>
                      <a:pt x="32097" y="2382"/>
                    </a:cubicBezTo>
                    <a:cubicBezTo>
                      <a:pt x="29595" y="2582"/>
                      <a:pt x="26728" y="2988"/>
                      <a:pt x="24953" y="4763"/>
                    </a:cubicBezTo>
                    <a:cubicBezTo>
                      <a:pt x="1953" y="27763"/>
                      <a:pt x="47137" y="-4468"/>
                      <a:pt x="15428" y="16669"/>
                    </a:cubicBezTo>
                    <a:lnTo>
                      <a:pt x="10666" y="9525"/>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9" name="Freeform 318"/>
              <p:cNvSpPr/>
              <p:nvPr/>
            </p:nvSpPr>
            <p:spPr>
              <a:xfrm>
                <a:off x="6962775" y="3805238"/>
                <a:ext cx="111919" cy="100012"/>
              </a:xfrm>
              <a:custGeom>
                <a:avLst/>
                <a:gdLst>
                  <a:gd name="connsiteX0" fmla="*/ 61913 w 111919"/>
                  <a:gd name="connsiteY0" fmla="*/ 0 h 100012"/>
                  <a:gd name="connsiteX1" fmla="*/ 61913 w 111919"/>
                  <a:gd name="connsiteY1" fmla="*/ 0 h 100012"/>
                  <a:gd name="connsiteX2" fmla="*/ 33338 w 111919"/>
                  <a:gd name="connsiteY2" fmla="*/ 2381 h 100012"/>
                  <a:gd name="connsiteX3" fmla="*/ 26194 w 111919"/>
                  <a:gd name="connsiteY3" fmla="*/ 4762 h 100012"/>
                  <a:gd name="connsiteX4" fmla="*/ 7144 w 111919"/>
                  <a:gd name="connsiteY4" fmla="*/ 14287 h 100012"/>
                  <a:gd name="connsiteX5" fmla="*/ 0 w 111919"/>
                  <a:gd name="connsiteY5" fmla="*/ 40481 h 100012"/>
                  <a:gd name="connsiteX6" fmla="*/ 4763 w 111919"/>
                  <a:gd name="connsiteY6" fmla="*/ 73818 h 100012"/>
                  <a:gd name="connsiteX7" fmla="*/ 11906 w 111919"/>
                  <a:gd name="connsiteY7" fmla="*/ 88106 h 100012"/>
                  <a:gd name="connsiteX8" fmla="*/ 21431 w 111919"/>
                  <a:gd name="connsiteY8" fmla="*/ 92868 h 100012"/>
                  <a:gd name="connsiteX9" fmla="*/ 35719 w 111919"/>
                  <a:gd name="connsiteY9" fmla="*/ 100012 h 100012"/>
                  <a:gd name="connsiteX10" fmla="*/ 64294 w 111919"/>
                  <a:gd name="connsiteY10" fmla="*/ 90487 h 100012"/>
                  <a:gd name="connsiteX11" fmla="*/ 71438 w 111919"/>
                  <a:gd name="connsiteY11" fmla="*/ 88106 h 100012"/>
                  <a:gd name="connsiteX12" fmla="*/ 78581 w 111919"/>
                  <a:gd name="connsiteY12" fmla="*/ 85725 h 100012"/>
                  <a:gd name="connsiteX13" fmla="*/ 85725 w 111919"/>
                  <a:gd name="connsiteY13" fmla="*/ 78581 h 100012"/>
                  <a:gd name="connsiteX14" fmla="*/ 92869 w 111919"/>
                  <a:gd name="connsiteY14" fmla="*/ 76200 h 100012"/>
                  <a:gd name="connsiteX15" fmla="*/ 100013 w 111919"/>
                  <a:gd name="connsiteY15" fmla="*/ 71437 h 100012"/>
                  <a:gd name="connsiteX16" fmla="*/ 111919 w 111919"/>
                  <a:gd name="connsiteY16" fmla="*/ 35718 h 100012"/>
                  <a:gd name="connsiteX17" fmla="*/ 109538 w 111919"/>
                  <a:gd name="connsiteY17" fmla="*/ 16668 h 100012"/>
                  <a:gd name="connsiteX18" fmla="*/ 95250 w 111919"/>
                  <a:gd name="connsiteY18" fmla="*/ 7143 h 100012"/>
                  <a:gd name="connsiteX19" fmla="*/ 80963 w 111919"/>
                  <a:gd name="connsiteY19" fmla="*/ 2381 h 100012"/>
                  <a:gd name="connsiteX20" fmla="*/ 64294 w 111919"/>
                  <a:gd name="connsiteY20" fmla="*/ 4762 h 100012"/>
                  <a:gd name="connsiteX21" fmla="*/ 61913 w 111919"/>
                  <a:gd name="connsiteY21" fmla="*/ 0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1919" h="100012">
                    <a:moveTo>
                      <a:pt x="61913" y="0"/>
                    </a:moveTo>
                    <a:lnTo>
                      <a:pt x="61913" y="0"/>
                    </a:lnTo>
                    <a:cubicBezTo>
                      <a:pt x="52388" y="794"/>
                      <a:pt x="42812" y="1118"/>
                      <a:pt x="33338" y="2381"/>
                    </a:cubicBezTo>
                    <a:cubicBezTo>
                      <a:pt x="30850" y="2713"/>
                      <a:pt x="28544" y="3881"/>
                      <a:pt x="26194" y="4762"/>
                    </a:cubicBezTo>
                    <a:cubicBezTo>
                      <a:pt x="12881" y="9754"/>
                      <a:pt x="17007" y="7712"/>
                      <a:pt x="7144" y="14287"/>
                    </a:cubicBezTo>
                    <a:cubicBezTo>
                      <a:pt x="1101" y="32415"/>
                      <a:pt x="3365" y="23652"/>
                      <a:pt x="0" y="40481"/>
                    </a:cubicBezTo>
                    <a:cubicBezTo>
                      <a:pt x="1483" y="53830"/>
                      <a:pt x="1728" y="61680"/>
                      <a:pt x="4763" y="73818"/>
                    </a:cubicBezTo>
                    <a:cubicBezTo>
                      <a:pt x="5875" y="78266"/>
                      <a:pt x="8230" y="85043"/>
                      <a:pt x="11906" y="88106"/>
                    </a:cubicBezTo>
                    <a:cubicBezTo>
                      <a:pt x="14633" y="90378"/>
                      <a:pt x="18349" y="91107"/>
                      <a:pt x="21431" y="92868"/>
                    </a:cubicBezTo>
                    <a:cubicBezTo>
                      <a:pt x="34358" y="100255"/>
                      <a:pt x="22620" y="95646"/>
                      <a:pt x="35719" y="100012"/>
                    </a:cubicBezTo>
                    <a:lnTo>
                      <a:pt x="64294" y="90487"/>
                    </a:lnTo>
                    <a:lnTo>
                      <a:pt x="71438" y="88106"/>
                    </a:lnTo>
                    <a:lnTo>
                      <a:pt x="78581" y="85725"/>
                    </a:lnTo>
                    <a:cubicBezTo>
                      <a:pt x="80962" y="83344"/>
                      <a:pt x="82923" y="80449"/>
                      <a:pt x="85725" y="78581"/>
                    </a:cubicBezTo>
                    <a:cubicBezTo>
                      <a:pt x="87814" y="77189"/>
                      <a:pt x="90624" y="77323"/>
                      <a:pt x="92869" y="76200"/>
                    </a:cubicBezTo>
                    <a:cubicBezTo>
                      <a:pt x="95429" y="74920"/>
                      <a:pt x="97632" y="73025"/>
                      <a:pt x="100013" y="71437"/>
                    </a:cubicBezTo>
                    <a:cubicBezTo>
                      <a:pt x="112048" y="47367"/>
                      <a:pt x="108534" y="59415"/>
                      <a:pt x="111919" y="35718"/>
                    </a:cubicBezTo>
                    <a:cubicBezTo>
                      <a:pt x="111125" y="29368"/>
                      <a:pt x="112763" y="22196"/>
                      <a:pt x="109538" y="16668"/>
                    </a:cubicBezTo>
                    <a:cubicBezTo>
                      <a:pt x="106654" y="11724"/>
                      <a:pt x="100680" y="8953"/>
                      <a:pt x="95250" y="7143"/>
                    </a:cubicBezTo>
                    <a:lnTo>
                      <a:pt x="80963" y="2381"/>
                    </a:lnTo>
                    <a:cubicBezTo>
                      <a:pt x="75407" y="3175"/>
                      <a:pt x="69798" y="3661"/>
                      <a:pt x="64294" y="4762"/>
                    </a:cubicBezTo>
                    <a:cubicBezTo>
                      <a:pt x="61833" y="5254"/>
                      <a:pt x="62310" y="794"/>
                      <a:pt x="61913"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0" name="Freeform 319"/>
              <p:cNvSpPr/>
              <p:nvPr/>
            </p:nvSpPr>
            <p:spPr>
              <a:xfrm>
                <a:off x="7069811" y="3819525"/>
                <a:ext cx="116802" cy="114300"/>
              </a:xfrm>
              <a:custGeom>
                <a:avLst/>
                <a:gdLst>
                  <a:gd name="connsiteX0" fmla="*/ 40602 w 116802"/>
                  <a:gd name="connsiteY0" fmla="*/ 0 h 114300"/>
                  <a:gd name="connsiteX1" fmla="*/ 40602 w 116802"/>
                  <a:gd name="connsiteY1" fmla="*/ 0 h 114300"/>
                  <a:gd name="connsiteX2" fmla="*/ 23933 w 116802"/>
                  <a:gd name="connsiteY2" fmla="*/ 14288 h 114300"/>
                  <a:gd name="connsiteX3" fmla="*/ 16789 w 116802"/>
                  <a:gd name="connsiteY3" fmla="*/ 16669 h 114300"/>
                  <a:gd name="connsiteX4" fmla="*/ 7264 w 116802"/>
                  <a:gd name="connsiteY4" fmla="*/ 30956 h 114300"/>
                  <a:gd name="connsiteX5" fmla="*/ 4883 w 116802"/>
                  <a:gd name="connsiteY5" fmla="*/ 38100 h 114300"/>
                  <a:gd name="connsiteX6" fmla="*/ 120 w 116802"/>
                  <a:gd name="connsiteY6" fmla="*/ 45244 h 114300"/>
                  <a:gd name="connsiteX7" fmla="*/ 2502 w 116802"/>
                  <a:gd name="connsiteY7" fmla="*/ 64294 h 114300"/>
                  <a:gd name="connsiteX8" fmla="*/ 12027 w 116802"/>
                  <a:gd name="connsiteY8" fmla="*/ 85725 h 114300"/>
                  <a:gd name="connsiteX9" fmla="*/ 21552 w 116802"/>
                  <a:gd name="connsiteY9" fmla="*/ 97631 h 114300"/>
                  <a:gd name="connsiteX10" fmla="*/ 26314 w 116802"/>
                  <a:gd name="connsiteY10" fmla="*/ 104775 h 114300"/>
                  <a:gd name="connsiteX11" fmla="*/ 40602 w 116802"/>
                  <a:gd name="connsiteY11" fmla="*/ 109538 h 114300"/>
                  <a:gd name="connsiteX12" fmla="*/ 62033 w 116802"/>
                  <a:gd name="connsiteY12" fmla="*/ 114300 h 114300"/>
                  <a:gd name="connsiteX13" fmla="*/ 92989 w 116802"/>
                  <a:gd name="connsiteY13" fmla="*/ 111919 h 114300"/>
                  <a:gd name="connsiteX14" fmla="*/ 100133 w 116802"/>
                  <a:gd name="connsiteY14" fmla="*/ 107156 h 114300"/>
                  <a:gd name="connsiteX15" fmla="*/ 109658 w 116802"/>
                  <a:gd name="connsiteY15" fmla="*/ 92869 h 114300"/>
                  <a:gd name="connsiteX16" fmla="*/ 116802 w 116802"/>
                  <a:gd name="connsiteY16" fmla="*/ 78581 h 114300"/>
                  <a:gd name="connsiteX17" fmla="*/ 114420 w 116802"/>
                  <a:gd name="connsiteY17" fmla="*/ 50006 h 114300"/>
                  <a:gd name="connsiteX18" fmla="*/ 102514 w 116802"/>
                  <a:gd name="connsiteY18" fmla="*/ 35719 h 114300"/>
                  <a:gd name="connsiteX19" fmla="*/ 90608 w 116802"/>
                  <a:gd name="connsiteY19" fmla="*/ 23813 h 114300"/>
                  <a:gd name="connsiteX20" fmla="*/ 78702 w 116802"/>
                  <a:gd name="connsiteY20" fmla="*/ 14288 h 114300"/>
                  <a:gd name="connsiteX21" fmla="*/ 57270 w 116802"/>
                  <a:gd name="connsiteY21" fmla="*/ 2381 h 114300"/>
                  <a:gd name="connsiteX22" fmla="*/ 35839 w 116802"/>
                  <a:gd name="connsiteY22" fmla="*/ 4763 h 114300"/>
                  <a:gd name="connsiteX23" fmla="*/ 40602 w 116802"/>
                  <a:gd name="connsiteY23"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802" h="114300">
                    <a:moveTo>
                      <a:pt x="40602" y="0"/>
                    </a:moveTo>
                    <a:lnTo>
                      <a:pt x="40602" y="0"/>
                    </a:lnTo>
                    <a:cubicBezTo>
                      <a:pt x="35046" y="4763"/>
                      <a:pt x="29928" y="10091"/>
                      <a:pt x="23933" y="14288"/>
                    </a:cubicBezTo>
                    <a:cubicBezTo>
                      <a:pt x="21877" y="15727"/>
                      <a:pt x="18564" y="14894"/>
                      <a:pt x="16789" y="16669"/>
                    </a:cubicBezTo>
                    <a:cubicBezTo>
                      <a:pt x="12742" y="20716"/>
                      <a:pt x="7264" y="30956"/>
                      <a:pt x="7264" y="30956"/>
                    </a:cubicBezTo>
                    <a:cubicBezTo>
                      <a:pt x="6470" y="33337"/>
                      <a:pt x="6006" y="35855"/>
                      <a:pt x="4883" y="38100"/>
                    </a:cubicBezTo>
                    <a:cubicBezTo>
                      <a:pt x="3603" y="40660"/>
                      <a:pt x="379" y="42394"/>
                      <a:pt x="120" y="45244"/>
                    </a:cubicBezTo>
                    <a:cubicBezTo>
                      <a:pt x="-459" y="51617"/>
                      <a:pt x="1161" y="58037"/>
                      <a:pt x="2502" y="64294"/>
                    </a:cubicBezTo>
                    <a:cubicBezTo>
                      <a:pt x="5187" y="76824"/>
                      <a:pt x="6179" y="76954"/>
                      <a:pt x="12027" y="85725"/>
                    </a:cubicBezTo>
                    <a:cubicBezTo>
                      <a:pt x="16663" y="99634"/>
                      <a:pt x="10780" y="86859"/>
                      <a:pt x="21552" y="97631"/>
                    </a:cubicBezTo>
                    <a:cubicBezTo>
                      <a:pt x="23576" y="99655"/>
                      <a:pt x="23887" y="103258"/>
                      <a:pt x="26314" y="104775"/>
                    </a:cubicBezTo>
                    <a:cubicBezTo>
                      <a:pt x="30571" y="107436"/>
                      <a:pt x="35839" y="107950"/>
                      <a:pt x="40602" y="109538"/>
                    </a:cubicBezTo>
                    <a:cubicBezTo>
                      <a:pt x="52324" y="113446"/>
                      <a:pt x="45271" y="111507"/>
                      <a:pt x="62033" y="114300"/>
                    </a:cubicBezTo>
                    <a:cubicBezTo>
                      <a:pt x="72352" y="113506"/>
                      <a:pt x="82817" y="113826"/>
                      <a:pt x="92989" y="111919"/>
                    </a:cubicBezTo>
                    <a:cubicBezTo>
                      <a:pt x="95802" y="111392"/>
                      <a:pt x="98248" y="109310"/>
                      <a:pt x="100133" y="107156"/>
                    </a:cubicBezTo>
                    <a:cubicBezTo>
                      <a:pt x="103902" y="102849"/>
                      <a:pt x="106483" y="97631"/>
                      <a:pt x="109658" y="92869"/>
                    </a:cubicBezTo>
                    <a:cubicBezTo>
                      <a:pt x="115812" y="83638"/>
                      <a:pt x="113515" y="88438"/>
                      <a:pt x="116802" y="78581"/>
                    </a:cubicBezTo>
                    <a:cubicBezTo>
                      <a:pt x="116008" y="69056"/>
                      <a:pt x="116295" y="59378"/>
                      <a:pt x="114420" y="50006"/>
                    </a:cubicBezTo>
                    <a:cubicBezTo>
                      <a:pt x="113486" y="45339"/>
                      <a:pt x="104977" y="38675"/>
                      <a:pt x="102514" y="35719"/>
                    </a:cubicBezTo>
                    <a:cubicBezTo>
                      <a:pt x="92593" y="23813"/>
                      <a:pt x="103705" y="32543"/>
                      <a:pt x="90608" y="23813"/>
                    </a:cubicBezTo>
                    <a:cubicBezTo>
                      <a:pt x="81807" y="10613"/>
                      <a:pt x="90880" y="21053"/>
                      <a:pt x="78702" y="14288"/>
                    </a:cubicBezTo>
                    <a:cubicBezTo>
                      <a:pt x="54135" y="640"/>
                      <a:pt x="73436" y="7771"/>
                      <a:pt x="57270" y="2381"/>
                    </a:cubicBezTo>
                    <a:cubicBezTo>
                      <a:pt x="50126" y="3175"/>
                      <a:pt x="42594" y="2307"/>
                      <a:pt x="35839" y="4763"/>
                    </a:cubicBezTo>
                    <a:cubicBezTo>
                      <a:pt x="33150" y="5741"/>
                      <a:pt x="39808" y="794"/>
                      <a:pt x="40602"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1" name="Freeform 320"/>
              <p:cNvSpPr/>
              <p:nvPr/>
            </p:nvSpPr>
            <p:spPr>
              <a:xfrm>
                <a:off x="7181327" y="3812381"/>
                <a:ext cx="91011" cy="119063"/>
              </a:xfrm>
              <a:custGeom>
                <a:avLst/>
                <a:gdLst>
                  <a:gd name="connsiteX0" fmla="*/ 48148 w 91011"/>
                  <a:gd name="connsiteY0" fmla="*/ 0 h 119063"/>
                  <a:gd name="connsiteX1" fmla="*/ 48148 w 91011"/>
                  <a:gd name="connsiteY1" fmla="*/ 0 h 119063"/>
                  <a:gd name="connsiteX2" fmla="*/ 10048 w 91011"/>
                  <a:gd name="connsiteY2" fmla="*/ 14288 h 119063"/>
                  <a:gd name="connsiteX3" fmla="*/ 2904 w 91011"/>
                  <a:gd name="connsiteY3" fmla="*/ 23813 h 119063"/>
                  <a:gd name="connsiteX4" fmla="*/ 2904 w 91011"/>
                  <a:gd name="connsiteY4" fmla="*/ 61913 h 119063"/>
                  <a:gd name="connsiteX5" fmla="*/ 5286 w 91011"/>
                  <a:gd name="connsiteY5" fmla="*/ 69057 h 119063"/>
                  <a:gd name="connsiteX6" fmla="*/ 19573 w 91011"/>
                  <a:gd name="connsiteY6" fmla="*/ 83344 h 119063"/>
                  <a:gd name="connsiteX7" fmla="*/ 31479 w 91011"/>
                  <a:gd name="connsiteY7" fmla="*/ 97632 h 119063"/>
                  <a:gd name="connsiteX8" fmla="*/ 41004 w 91011"/>
                  <a:gd name="connsiteY8" fmla="*/ 109538 h 119063"/>
                  <a:gd name="connsiteX9" fmla="*/ 50529 w 91011"/>
                  <a:gd name="connsiteY9" fmla="*/ 119063 h 119063"/>
                  <a:gd name="connsiteX10" fmla="*/ 71961 w 91011"/>
                  <a:gd name="connsiteY10" fmla="*/ 107157 h 119063"/>
                  <a:gd name="connsiteX11" fmla="*/ 81486 w 91011"/>
                  <a:gd name="connsiteY11" fmla="*/ 102394 h 119063"/>
                  <a:gd name="connsiteX12" fmla="*/ 86248 w 91011"/>
                  <a:gd name="connsiteY12" fmla="*/ 95250 h 119063"/>
                  <a:gd name="connsiteX13" fmla="*/ 91011 w 91011"/>
                  <a:gd name="connsiteY13" fmla="*/ 80963 h 119063"/>
                  <a:gd name="connsiteX14" fmla="*/ 88629 w 91011"/>
                  <a:gd name="connsiteY14" fmla="*/ 52388 h 119063"/>
                  <a:gd name="connsiteX15" fmla="*/ 86248 w 91011"/>
                  <a:gd name="connsiteY15" fmla="*/ 45244 h 119063"/>
                  <a:gd name="connsiteX16" fmla="*/ 79104 w 91011"/>
                  <a:gd name="connsiteY16" fmla="*/ 19050 h 119063"/>
                  <a:gd name="connsiteX17" fmla="*/ 74342 w 91011"/>
                  <a:gd name="connsiteY17" fmla="*/ 11907 h 119063"/>
                  <a:gd name="connsiteX18" fmla="*/ 71961 w 91011"/>
                  <a:gd name="connsiteY18" fmla="*/ 4763 h 119063"/>
                  <a:gd name="connsiteX19" fmla="*/ 50529 w 91011"/>
                  <a:gd name="connsiteY19" fmla="*/ 4763 h 119063"/>
                  <a:gd name="connsiteX20" fmla="*/ 41004 w 91011"/>
                  <a:gd name="connsiteY20" fmla="*/ 9525 h 119063"/>
                  <a:gd name="connsiteX21" fmla="*/ 26717 w 91011"/>
                  <a:gd name="connsiteY21" fmla="*/ 16669 h 119063"/>
                  <a:gd name="connsiteX22" fmla="*/ 48148 w 91011"/>
                  <a:gd name="connsiteY22" fmla="*/ 0 h 1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011" h="119063">
                    <a:moveTo>
                      <a:pt x="48148" y="0"/>
                    </a:moveTo>
                    <a:lnTo>
                      <a:pt x="48148" y="0"/>
                    </a:lnTo>
                    <a:cubicBezTo>
                      <a:pt x="16205" y="10648"/>
                      <a:pt x="28553" y="5034"/>
                      <a:pt x="10048" y="14288"/>
                    </a:cubicBezTo>
                    <a:cubicBezTo>
                      <a:pt x="7667" y="17463"/>
                      <a:pt x="4873" y="20367"/>
                      <a:pt x="2904" y="23813"/>
                    </a:cubicBezTo>
                    <a:cubicBezTo>
                      <a:pt x="-3154" y="34415"/>
                      <a:pt x="2000" y="54678"/>
                      <a:pt x="2904" y="61913"/>
                    </a:cubicBezTo>
                    <a:cubicBezTo>
                      <a:pt x="3215" y="64404"/>
                      <a:pt x="3745" y="67076"/>
                      <a:pt x="5286" y="69057"/>
                    </a:cubicBezTo>
                    <a:cubicBezTo>
                      <a:pt x="9421" y="74373"/>
                      <a:pt x="15837" y="77740"/>
                      <a:pt x="19573" y="83344"/>
                    </a:cubicBezTo>
                    <a:cubicBezTo>
                      <a:pt x="26204" y="93290"/>
                      <a:pt x="22312" y="88464"/>
                      <a:pt x="31479" y="97632"/>
                    </a:cubicBezTo>
                    <a:cubicBezTo>
                      <a:pt x="37467" y="115588"/>
                      <a:pt x="28694" y="94149"/>
                      <a:pt x="41004" y="109538"/>
                    </a:cubicBezTo>
                    <a:cubicBezTo>
                      <a:pt x="50239" y="121083"/>
                      <a:pt x="34946" y="113869"/>
                      <a:pt x="50529" y="119063"/>
                    </a:cubicBezTo>
                    <a:cubicBezTo>
                      <a:pt x="70277" y="112481"/>
                      <a:pt x="39225" y="123527"/>
                      <a:pt x="71961" y="107157"/>
                    </a:cubicBezTo>
                    <a:lnTo>
                      <a:pt x="81486" y="102394"/>
                    </a:lnTo>
                    <a:cubicBezTo>
                      <a:pt x="83073" y="100013"/>
                      <a:pt x="85086" y="97865"/>
                      <a:pt x="86248" y="95250"/>
                    </a:cubicBezTo>
                    <a:cubicBezTo>
                      <a:pt x="88287" y="90663"/>
                      <a:pt x="91011" y="80963"/>
                      <a:pt x="91011" y="80963"/>
                    </a:cubicBezTo>
                    <a:cubicBezTo>
                      <a:pt x="90217" y="71438"/>
                      <a:pt x="89892" y="61862"/>
                      <a:pt x="88629" y="52388"/>
                    </a:cubicBezTo>
                    <a:cubicBezTo>
                      <a:pt x="88297" y="49900"/>
                      <a:pt x="86857" y="47679"/>
                      <a:pt x="86248" y="45244"/>
                    </a:cubicBezTo>
                    <a:cubicBezTo>
                      <a:pt x="84459" y="38086"/>
                      <a:pt x="83192" y="25182"/>
                      <a:pt x="79104" y="19050"/>
                    </a:cubicBezTo>
                    <a:lnTo>
                      <a:pt x="74342" y="11907"/>
                    </a:lnTo>
                    <a:cubicBezTo>
                      <a:pt x="73548" y="9526"/>
                      <a:pt x="73736" y="6538"/>
                      <a:pt x="71961" y="4763"/>
                    </a:cubicBezTo>
                    <a:cubicBezTo>
                      <a:pt x="66937" y="-261"/>
                      <a:pt x="54404" y="4117"/>
                      <a:pt x="50529" y="4763"/>
                    </a:cubicBezTo>
                    <a:cubicBezTo>
                      <a:pt x="47354" y="6350"/>
                      <a:pt x="44267" y="8127"/>
                      <a:pt x="41004" y="9525"/>
                    </a:cubicBezTo>
                    <a:cubicBezTo>
                      <a:pt x="36077" y="11637"/>
                      <a:pt x="30327" y="11855"/>
                      <a:pt x="26717" y="16669"/>
                    </a:cubicBezTo>
                    <a:cubicBezTo>
                      <a:pt x="25764" y="17939"/>
                      <a:pt x="44576" y="2778"/>
                      <a:pt x="48148"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2" name="Freeform 321"/>
              <p:cNvSpPr/>
              <p:nvPr/>
            </p:nvSpPr>
            <p:spPr>
              <a:xfrm>
                <a:off x="7269956" y="3798094"/>
                <a:ext cx="128588" cy="138112"/>
              </a:xfrm>
              <a:custGeom>
                <a:avLst/>
                <a:gdLst>
                  <a:gd name="connsiteX0" fmla="*/ 109538 w 128588"/>
                  <a:gd name="connsiteY0" fmla="*/ 23812 h 138112"/>
                  <a:gd name="connsiteX1" fmla="*/ 109538 w 128588"/>
                  <a:gd name="connsiteY1" fmla="*/ 23812 h 138112"/>
                  <a:gd name="connsiteX2" fmla="*/ 80963 w 128588"/>
                  <a:gd name="connsiteY2" fmla="*/ 7144 h 138112"/>
                  <a:gd name="connsiteX3" fmla="*/ 59532 w 128588"/>
                  <a:gd name="connsiteY3" fmla="*/ 0 h 138112"/>
                  <a:gd name="connsiteX4" fmla="*/ 38100 w 128588"/>
                  <a:gd name="connsiteY4" fmla="*/ 2381 h 138112"/>
                  <a:gd name="connsiteX5" fmla="*/ 26194 w 128588"/>
                  <a:gd name="connsiteY5" fmla="*/ 14287 h 138112"/>
                  <a:gd name="connsiteX6" fmla="*/ 19050 w 128588"/>
                  <a:gd name="connsiteY6" fmla="*/ 19050 h 138112"/>
                  <a:gd name="connsiteX7" fmla="*/ 11907 w 128588"/>
                  <a:gd name="connsiteY7" fmla="*/ 26194 h 138112"/>
                  <a:gd name="connsiteX8" fmla="*/ 2382 w 128588"/>
                  <a:gd name="connsiteY8" fmla="*/ 47625 h 138112"/>
                  <a:gd name="connsiteX9" fmla="*/ 0 w 128588"/>
                  <a:gd name="connsiteY9" fmla="*/ 57150 h 138112"/>
                  <a:gd name="connsiteX10" fmla="*/ 4763 w 128588"/>
                  <a:gd name="connsiteY10" fmla="*/ 90487 h 138112"/>
                  <a:gd name="connsiteX11" fmla="*/ 7144 w 128588"/>
                  <a:gd name="connsiteY11" fmla="*/ 97631 h 138112"/>
                  <a:gd name="connsiteX12" fmla="*/ 16669 w 128588"/>
                  <a:gd name="connsiteY12" fmla="*/ 111919 h 138112"/>
                  <a:gd name="connsiteX13" fmla="*/ 28575 w 128588"/>
                  <a:gd name="connsiteY13" fmla="*/ 121444 h 138112"/>
                  <a:gd name="connsiteX14" fmla="*/ 33338 w 128588"/>
                  <a:gd name="connsiteY14" fmla="*/ 128587 h 138112"/>
                  <a:gd name="connsiteX15" fmla="*/ 40482 w 128588"/>
                  <a:gd name="connsiteY15" fmla="*/ 130969 h 138112"/>
                  <a:gd name="connsiteX16" fmla="*/ 57150 w 128588"/>
                  <a:gd name="connsiteY16" fmla="*/ 138112 h 138112"/>
                  <a:gd name="connsiteX17" fmla="*/ 80963 w 128588"/>
                  <a:gd name="connsiteY17" fmla="*/ 135731 h 138112"/>
                  <a:gd name="connsiteX18" fmla="*/ 95250 w 128588"/>
                  <a:gd name="connsiteY18" fmla="*/ 126206 h 138112"/>
                  <a:gd name="connsiteX19" fmla="*/ 100013 w 128588"/>
                  <a:gd name="connsiteY19" fmla="*/ 119062 h 138112"/>
                  <a:gd name="connsiteX20" fmla="*/ 107157 w 128588"/>
                  <a:gd name="connsiteY20" fmla="*/ 114300 h 138112"/>
                  <a:gd name="connsiteX21" fmla="*/ 111919 w 128588"/>
                  <a:gd name="connsiteY21" fmla="*/ 104775 h 138112"/>
                  <a:gd name="connsiteX22" fmla="*/ 116682 w 128588"/>
                  <a:gd name="connsiteY22" fmla="*/ 97631 h 138112"/>
                  <a:gd name="connsiteX23" fmla="*/ 119063 w 128588"/>
                  <a:gd name="connsiteY23" fmla="*/ 90487 h 138112"/>
                  <a:gd name="connsiteX24" fmla="*/ 123825 w 128588"/>
                  <a:gd name="connsiteY24" fmla="*/ 83344 h 138112"/>
                  <a:gd name="connsiteX25" fmla="*/ 128588 w 128588"/>
                  <a:gd name="connsiteY25" fmla="*/ 69056 h 138112"/>
                  <a:gd name="connsiteX26" fmla="*/ 116682 w 128588"/>
                  <a:gd name="connsiteY26" fmla="*/ 30956 h 138112"/>
                  <a:gd name="connsiteX27" fmla="*/ 109538 w 128588"/>
                  <a:gd name="connsiteY27" fmla="*/ 28575 h 138112"/>
                  <a:gd name="connsiteX28" fmla="*/ 102394 w 128588"/>
                  <a:gd name="connsiteY28" fmla="*/ 23812 h 138112"/>
                  <a:gd name="connsiteX29" fmla="*/ 109538 w 128588"/>
                  <a:gd name="connsiteY29" fmla="*/ 23812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8588" h="138112">
                    <a:moveTo>
                      <a:pt x="109538" y="23812"/>
                    </a:moveTo>
                    <a:lnTo>
                      <a:pt x="109538" y="23812"/>
                    </a:lnTo>
                    <a:cubicBezTo>
                      <a:pt x="92886" y="11918"/>
                      <a:pt x="97021" y="12879"/>
                      <a:pt x="80963" y="7144"/>
                    </a:cubicBezTo>
                    <a:cubicBezTo>
                      <a:pt x="73872" y="4611"/>
                      <a:pt x="59532" y="0"/>
                      <a:pt x="59532" y="0"/>
                    </a:cubicBezTo>
                    <a:cubicBezTo>
                      <a:pt x="52388" y="794"/>
                      <a:pt x="45073" y="638"/>
                      <a:pt x="38100" y="2381"/>
                    </a:cubicBezTo>
                    <a:cubicBezTo>
                      <a:pt x="29637" y="4497"/>
                      <a:pt x="31484" y="8998"/>
                      <a:pt x="26194" y="14287"/>
                    </a:cubicBezTo>
                    <a:cubicBezTo>
                      <a:pt x="24170" y="16311"/>
                      <a:pt x="21249" y="17218"/>
                      <a:pt x="19050" y="19050"/>
                    </a:cubicBezTo>
                    <a:cubicBezTo>
                      <a:pt x="16463" y="21206"/>
                      <a:pt x="14288" y="23813"/>
                      <a:pt x="11907" y="26194"/>
                    </a:cubicBezTo>
                    <a:cubicBezTo>
                      <a:pt x="6239" y="43196"/>
                      <a:pt x="9928" y="36304"/>
                      <a:pt x="2382" y="47625"/>
                    </a:cubicBezTo>
                    <a:cubicBezTo>
                      <a:pt x="1588" y="50800"/>
                      <a:pt x="0" y="53877"/>
                      <a:pt x="0" y="57150"/>
                    </a:cubicBezTo>
                    <a:cubicBezTo>
                      <a:pt x="0" y="69481"/>
                      <a:pt x="1558" y="79270"/>
                      <a:pt x="4763" y="90487"/>
                    </a:cubicBezTo>
                    <a:cubicBezTo>
                      <a:pt x="5453" y="92901"/>
                      <a:pt x="5925" y="95437"/>
                      <a:pt x="7144" y="97631"/>
                    </a:cubicBezTo>
                    <a:cubicBezTo>
                      <a:pt x="9924" y="102635"/>
                      <a:pt x="13494" y="107156"/>
                      <a:pt x="16669" y="111919"/>
                    </a:cubicBezTo>
                    <a:cubicBezTo>
                      <a:pt x="22823" y="121150"/>
                      <a:pt x="18718" y="118157"/>
                      <a:pt x="28575" y="121444"/>
                    </a:cubicBezTo>
                    <a:cubicBezTo>
                      <a:pt x="30163" y="123825"/>
                      <a:pt x="31103" y="126799"/>
                      <a:pt x="33338" y="128587"/>
                    </a:cubicBezTo>
                    <a:cubicBezTo>
                      <a:pt x="35298" y="130155"/>
                      <a:pt x="38237" y="129846"/>
                      <a:pt x="40482" y="130969"/>
                    </a:cubicBezTo>
                    <a:cubicBezTo>
                      <a:pt x="56922" y="139190"/>
                      <a:pt x="37330" y="133158"/>
                      <a:pt x="57150" y="138112"/>
                    </a:cubicBezTo>
                    <a:cubicBezTo>
                      <a:pt x="65088" y="137318"/>
                      <a:pt x="73349" y="138110"/>
                      <a:pt x="80963" y="135731"/>
                    </a:cubicBezTo>
                    <a:cubicBezTo>
                      <a:pt x="86426" y="134024"/>
                      <a:pt x="95250" y="126206"/>
                      <a:pt x="95250" y="126206"/>
                    </a:cubicBezTo>
                    <a:cubicBezTo>
                      <a:pt x="96838" y="123825"/>
                      <a:pt x="97989" y="121086"/>
                      <a:pt x="100013" y="119062"/>
                    </a:cubicBezTo>
                    <a:cubicBezTo>
                      <a:pt x="102037" y="117038"/>
                      <a:pt x="105325" y="116499"/>
                      <a:pt x="107157" y="114300"/>
                    </a:cubicBezTo>
                    <a:cubicBezTo>
                      <a:pt x="109429" y="111573"/>
                      <a:pt x="110158" y="107857"/>
                      <a:pt x="111919" y="104775"/>
                    </a:cubicBezTo>
                    <a:cubicBezTo>
                      <a:pt x="113339" y="102290"/>
                      <a:pt x="115094" y="100012"/>
                      <a:pt x="116682" y="97631"/>
                    </a:cubicBezTo>
                    <a:cubicBezTo>
                      <a:pt x="117476" y="95250"/>
                      <a:pt x="117941" y="92732"/>
                      <a:pt x="119063" y="90487"/>
                    </a:cubicBezTo>
                    <a:cubicBezTo>
                      <a:pt x="120343" y="87927"/>
                      <a:pt x="122663" y="85959"/>
                      <a:pt x="123825" y="83344"/>
                    </a:cubicBezTo>
                    <a:cubicBezTo>
                      <a:pt x="125864" y="78756"/>
                      <a:pt x="128588" y="69056"/>
                      <a:pt x="128588" y="69056"/>
                    </a:cubicBezTo>
                    <a:cubicBezTo>
                      <a:pt x="127984" y="63013"/>
                      <a:pt x="128948" y="35044"/>
                      <a:pt x="116682" y="30956"/>
                    </a:cubicBezTo>
                    <a:lnTo>
                      <a:pt x="109538" y="28575"/>
                    </a:lnTo>
                    <a:cubicBezTo>
                      <a:pt x="107157" y="26987"/>
                      <a:pt x="104279" y="25966"/>
                      <a:pt x="102394" y="23812"/>
                    </a:cubicBezTo>
                    <a:cubicBezTo>
                      <a:pt x="89315" y="8865"/>
                      <a:pt x="108347" y="23812"/>
                      <a:pt x="109538" y="23812"/>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3" name="Freeform 322"/>
              <p:cNvSpPr/>
              <p:nvPr/>
            </p:nvSpPr>
            <p:spPr>
              <a:xfrm>
                <a:off x="6410325" y="3633543"/>
                <a:ext cx="111919" cy="124070"/>
              </a:xfrm>
              <a:custGeom>
                <a:avLst/>
                <a:gdLst>
                  <a:gd name="connsiteX0" fmla="*/ 50006 w 111919"/>
                  <a:gd name="connsiteY0" fmla="*/ 9770 h 124070"/>
                  <a:gd name="connsiteX1" fmla="*/ 50006 w 111919"/>
                  <a:gd name="connsiteY1" fmla="*/ 9770 h 124070"/>
                  <a:gd name="connsiteX2" fmla="*/ 26194 w 111919"/>
                  <a:gd name="connsiteY2" fmla="*/ 21676 h 124070"/>
                  <a:gd name="connsiteX3" fmla="*/ 9525 w 111919"/>
                  <a:gd name="connsiteY3" fmla="*/ 31201 h 124070"/>
                  <a:gd name="connsiteX4" fmla="*/ 2381 w 111919"/>
                  <a:gd name="connsiteY4" fmla="*/ 52632 h 124070"/>
                  <a:gd name="connsiteX5" fmla="*/ 0 w 111919"/>
                  <a:gd name="connsiteY5" fmla="*/ 59776 h 124070"/>
                  <a:gd name="connsiteX6" fmla="*/ 2381 w 111919"/>
                  <a:gd name="connsiteY6" fmla="*/ 90732 h 124070"/>
                  <a:gd name="connsiteX7" fmla="*/ 9525 w 111919"/>
                  <a:gd name="connsiteY7" fmla="*/ 105020 h 124070"/>
                  <a:gd name="connsiteX8" fmla="*/ 30956 w 111919"/>
                  <a:gd name="connsiteY8" fmla="*/ 121688 h 124070"/>
                  <a:gd name="connsiteX9" fmla="*/ 38100 w 111919"/>
                  <a:gd name="connsiteY9" fmla="*/ 124070 h 124070"/>
                  <a:gd name="connsiteX10" fmla="*/ 73819 w 111919"/>
                  <a:gd name="connsiteY10" fmla="*/ 121688 h 124070"/>
                  <a:gd name="connsiteX11" fmla="*/ 80963 w 111919"/>
                  <a:gd name="connsiteY11" fmla="*/ 119307 h 124070"/>
                  <a:gd name="connsiteX12" fmla="*/ 85725 w 111919"/>
                  <a:gd name="connsiteY12" fmla="*/ 112163 h 124070"/>
                  <a:gd name="connsiteX13" fmla="*/ 92869 w 111919"/>
                  <a:gd name="connsiteY13" fmla="*/ 107401 h 124070"/>
                  <a:gd name="connsiteX14" fmla="*/ 102394 w 111919"/>
                  <a:gd name="connsiteY14" fmla="*/ 95495 h 124070"/>
                  <a:gd name="connsiteX15" fmla="*/ 104775 w 111919"/>
                  <a:gd name="connsiteY15" fmla="*/ 88351 h 124070"/>
                  <a:gd name="connsiteX16" fmla="*/ 109538 w 111919"/>
                  <a:gd name="connsiteY16" fmla="*/ 81207 h 124070"/>
                  <a:gd name="connsiteX17" fmla="*/ 111919 w 111919"/>
                  <a:gd name="connsiteY17" fmla="*/ 74063 h 124070"/>
                  <a:gd name="connsiteX18" fmla="*/ 109538 w 111919"/>
                  <a:gd name="connsiteY18" fmla="*/ 45488 h 124070"/>
                  <a:gd name="connsiteX19" fmla="*/ 104775 w 111919"/>
                  <a:gd name="connsiteY19" fmla="*/ 38345 h 124070"/>
                  <a:gd name="connsiteX20" fmla="*/ 90488 w 111919"/>
                  <a:gd name="connsiteY20" fmla="*/ 26438 h 124070"/>
                  <a:gd name="connsiteX21" fmla="*/ 78581 w 111919"/>
                  <a:gd name="connsiteY21" fmla="*/ 12151 h 124070"/>
                  <a:gd name="connsiteX22" fmla="*/ 71438 w 111919"/>
                  <a:gd name="connsiteY22" fmla="*/ 7388 h 124070"/>
                  <a:gd name="connsiteX23" fmla="*/ 66675 w 111919"/>
                  <a:gd name="connsiteY23" fmla="*/ 245 h 124070"/>
                  <a:gd name="connsiteX24" fmla="*/ 59531 w 111919"/>
                  <a:gd name="connsiteY24" fmla="*/ 2626 h 124070"/>
                  <a:gd name="connsiteX25" fmla="*/ 52388 w 111919"/>
                  <a:gd name="connsiteY25" fmla="*/ 9770 h 124070"/>
                  <a:gd name="connsiteX26" fmla="*/ 45244 w 111919"/>
                  <a:gd name="connsiteY26" fmla="*/ 14532 h 124070"/>
                  <a:gd name="connsiteX27" fmla="*/ 40481 w 111919"/>
                  <a:gd name="connsiteY27" fmla="*/ 21676 h 124070"/>
                  <a:gd name="connsiteX28" fmla="*/ 50006 w 111919"/>
                  <a:gd name="connsiteY28" fmla="*/ 9770 h 124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1919" h="124070">
                    <a:moveTo>
                      <a:pt x="50006" y="9770"/>
                    </a:moveTo>
                    <a:lnTo>
                      <a:pt x="50006" y="9770"/>
                    </a:lnTo>
                    <a:cubicBezTo>
                      <a:pt x="42069" y="13739"/>
                      <a:pt x="33899" y="17273"/>
                      <a:pt x="26194" y="21676"/>
                    </a:cubicBezTo>
                    <a:cubicBezTo>
                      <a:pt x="6012" y="33209"/>
                      <a:pt x="25904" y="25742"/>
                      <a:pt x="9525" y="31201"/>
                    </a:cubicBezTo>
                    <a:lnTo>
                      <a:pt x="2381" y="52632"/>
                    </a:lnTo>
                    <a:lnTo>
                      <a:pt x="0" y="59776"/>
                    </a:lnTo>
                    <a:cubicBezTo>
                      <a:pt x="794" y="70095"/>
                      <a:pt x="1097" y="80463"/>
                      <a:pt x="2381" y="90732"/>
                    </a:cubicBezTo>
                    <a:cubicBezTo>
                      <a:pt x="3012" y="95783"/>
                      <a:pt x="6399" y="101268"/>
                      <a:pt x="9525" y="105020"/>
                    </a:cubicBezTo>
                    <a:cubicBezTo>
                      <a:pt x="14265" y="110708"/>
                      <a:pt x="24832" y="119646"/>
                      <a:pt x="30956" y="121688"/>
                    </a:cubicBezTo>
                    <a:lnTo>
                      <a:pt x="38100" y="124070"/>
                    </a:lnTo>
                    <a:cubicBezTo>
                      <a:pt x="50006" y="123276"/>
                      <a:pt x="61959" y="123006"/>
                      <a:pt x="73819" y="121688"/>
                    </a:cubicBezTo>
                    <a:cubicBezTo>
                      <a:pt x="76314" y="121411"/>
                      <a:pt x="79003" y="120875"/>
                      <a:pt x="80963" y="119307"/>
                    </a:cubicBezTo>
                    <a:cubicBezTo>
                      <a:pt x="83198" y="117519"/>
                      <a:pt x="83701" y="114187"/>
                      <a:pt x="85725" y="112163"/>
                    </a:cubicBezTo>
                    <a:cubicBezTo>
                      <a:pt x="87749" y="110139"/>
                      <a:pt x="90488" y="108988"/>
                      <a:pt x="92869" y="107401"/>
                    </a:cubicBezTo>
                    <a:cubicBezTo>
                      <a:pt x="98854" y="89444"/>
                      <a:pt x="90084" y="110882"/>
                      <a:pt x="102394" y="95495"/>
                    </a:cubicBezTo>
                    <a:cubicBezTo>
                      <a:pt x="103962" y="93535"/>
                      <a:pt x="103652" y="90596"/>
                      <a:pt x="104775" y="88351"/>
                    </a:cubicBezTo>
                    <a:cubicBezTo>
                      <a:pt x="106055" y="85791"/>
                      <a:pt x="107950" y="83588"/>
                      <a:pt x="109538" y="81207"/>
                    </a:cubicBezTo>
                    <a:cubicBezTo>
                      <a:pt x="110332" y="78826"/>
                      <a:pt x="111919" y="76573"/>
                      <a:pt x="111919" y="74063"/>
                    </a:cubicBezTo>
                    <a:cubicBezTo>
                      <a:pt x="111919" y="64505"/>
                      <a:pt x="111413" y="54860"/>
                      <a:pt x="109538" y="45488"/>
                    </a:cubicBezTo>
                    <a:cubicBezTo>
                      <a:pt x="108977" y="42682"/>
                      <a:pt x="106607" y="40543"/>
                      <a:pt x="104775" y="38345"/>
                    </a:cubicBezTo>
                    <a:cubicBezTo>
                      <a:pt x="99045" y="31470"/>
                      <a:pt x="97512" y="31122"/>
                      <a:pt x="90488" y="26438"/>
                    </a:cubicBezTo>
                    <a:cubicBezTo>
                      <a:pt x="85804" y="19414"/>
                      <a:pt x="85456" y="17881"/>
                      <a:pt x="78581" y="12151"/>
                    </a:cubicBezTo>
                    <a:cubicBezTo>
                      <a:pt x="76383" y="10319"/>
                      <a:pt x="73819" y="8976"/>
                      <a:pt x="71438" y="7388"/>
                    </a:cubicBezTo>
                    <a:cubicBezTo>
                      <a:pt x="69850" y="5007"/>
                      <a:pt x="69332" y="1308"/>
                      <a:pt x="66675" y="245"/>
                    </a:cubicBezTo>
                    <a:cubicBezTo>
                      <a:pt x="64344" y="-687"/>
                      <a:pt x="61620" y="1234"/>
                      <a:pt x="59531" y="2626"/>
                    </a:cubicBezTo>
                    <a:cubicBezTo>
                      <a:pt x="56729" y="4494"/>
                      <a:pt x="54975" y="7614"/>
                      <a:pt x="52388" y="9770"/>
                    </a:cubicBezTo>
                    <a:cubicBezTo>
                      <a:pt x="50189" y="11602"/>
                      <a:pt x="47625" y="12945"/>
                      <a:pt x="45244" y="14532"/>
                    </a:cubicBezTo>
                    <a:cubicBezTo>
                      <a:pt x="43656" y="16913"/>
                      <a:pt x="42344" y="19503"/>
                      <a:pt x="40481" y="21676"/>
                    </a:cubicBezTo>
                    <a:cubicBezTo>
                      <a:pt x="27545" y="36767"/>
                      <a:pt x="48418" y="11754"/>
                      <a:pt x="50006" y="977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4" name="Freeform 323"/>
              <p:cNvSpPr/>
              <p:nvPr/>
            </p:nvSpPr>
            <p:spPr>
              <a:xfrm>
                <a:off x="6534150" y="3632950"/>
                <a:ext cx="109538" cy="117519"/>
              </a:xfrm>
              <a:custGeom>
                <a:avLst/>
                <a:gdLst>
                  <a:gd name="connsiteX0" fmla="*/ 50006 w 109538"/>
                  <a:gd name="connsiteY0" fmla="*/ 838 h 117519"/>
                  <a:gd name="connsiteX1" fmla="*/ 50006 w 109538"/>
                  <a:gd name="connsiteY1" fmla="*/ 838 h 117519"/>
                  <a:gd name="connsiteX2" fmla="*/ 30956 w 109538"/>
                  <a:gd name="connsiteY2" fmla="*/ 7981 h 117519"/>
                  <a:gd name="connsiteX3" fmla="*/ 16669 w 109538"/>
                  <a:gd name="connsiteY3" fmla="*/ 12744 h 117519"/>
                  <a:gd name="connsiteX4" fmla="*/ 9525 w 109538"/>
                  <a:gd name="connsiteY4" fmla="*/ 17506 h 117519"/>
                  <a:gd name="connsiteX5" fmla="*/ 4763 w 109538"/>
                  <a:gd name="connsiteY5" fmla="*/ 24650 h 117519"/>
                  <a:gd name="connsiteX6" fmla="*/ 0 w 109538"/>
                  <a:gd name="connsiteY6" fmla="*/ 41319 h 117519"/>
                  <a:gd name="connsiteX7" fmla="*/ 2381 w 109538"/>
                  <a:gd name="connsiteY7" fmla="*/ 86563 h 117519"/>
                  <a:gd name="connsiteX8" fmla="*/ 14288 w 109538"/>
                  <a:gd name="connsiteY8" fmla="*/ 107994 h 117519"/>
                  <a:gd name="connsiteX9" fmla="*/ 35719 w 109538"/>
                  <a:gd name="connsiteY9" fmla="*/ 112756 h 117519"/>
                  <a:gd name="connsiteX10" fmla="*/ 50006 w 109538"/>
                  <a:gd name="connsiteY10" fmla="*/ 117519 h 117519"/>
                  <a:gd name="connsiteX11" fmla="*/ 64294 w 109538"/>
                  <a:gd name="connsiteY11" fmla="*/ 115138 h 117519"/>
                  <a:gd name="connsiteX12" fmla="*/ 69056 w 109538"/>
                  <a:gd name="connsiteY12" fmla="*/ 107994 h 117519"/>
                  <a:gd name="connsiteX13" fmla="*/ 76200 w 109538"/>
                  <a:gd name="connsiteY13" fmla="*/ 103231 h 117519"/>
                  <a:gd name="connsiteX14" fmla="*/ 80963 w 109538"/>
                  <a:gd name="connsiteY14" fmla="*/ 96088 h 117519"/>
                  <a:gd name="connsiteX15" fmla="*/ 88106 w 109538"/>
                  <a:gd name="connsiteY15" fmla="*/ 93706 h 117519"/>
                  <a:gd name="connsiteX16" fmla="*/ 95250 w 109538"/>
                  <a:gd name="connsiteY16" fmla="*/ 86563 h 117519"/>
                  <a:gd name="connsiteX17" fmla="*/ 104775 w 109538"/>
                  <a:gd name="connsiteY17" fmla="*/ 72275 h 117519"/>
                  <a:gd name="connsiteX18" fmla="*/ 109538 w 109538"/>
                  <a:gd name="connsiteY18" fmla="*/ 53225 h 117519"/>
                  <a:gd name="connsiteX19" fmla="*/ 107156 w 109538"/>
                  <a:gd name="connsiteY19" fmla="*/ 29413 h 117519"/>
                  <a:gd name="connsiteX20" fmla="*/ 102394 w 109538"/>
                  <a:gd name="connsiteY20" fmla="*/ 22269 h 117519"/>
                  <a:gd name="connsiteX21" fmla="*/ 88106 w 109538"/>
                  <a:gd name="connsiteY21" fmla="*/ 7981 h 117519"/>
                  <a:gd name="connsiteX22" fmla="*/ 73819 w 109538"/>
                  <a:gd name="connsiteY22" fmla="*/ 3219 h 117519"/>
                  <a:gd name="connsiteX23" fmla="*/ 50006 w 109538"/>
                  <a:gd name="connsiteY23" fmla="*/ 838 h 11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9538" h="117519">
                    <a:moveTo>
                      <a:pt x="50006" y="838"/>
                    </a:moveTo>
                    <a:lnTo>
                      <a:pt x="50006" y="838"/>
                    </a:lnTo>
                    <a:lnTo>
                      <a:pt x="30956" y="7981"/>
                    </a:lnTo>
                    <a:cubicBezTo>
                      <a:pt x="26228" y="9669"/>
                      <a:pt x="20846" y="9960"/>
                      <a:pt x="16669" y="12744"/>
                    </a:cubicBezTo>
                    <a:lnTo>
                      <a:pt x="9525" y="17506"/>
                    </a:lnTo>
                    <a:cubicBezTo>
                      <a:pt x="7938" y="19887"/>
                      <a:pt x="6043" y="22090"/>
                      <a:pt x="4763" y="24650"/>
                    </a:cubicBezTo>
                    <a:cubicBezTo>
                      <a:pt x="3053" y="28071"/>
                      <a:pt x="765" y="38261"/>
                      <a:pt x="0" y="41319"/>
                    </a:cubicBezTo>
                    <a:cubicBezTo>
                      <a:pt x="794" y="56400"/>
                      <a:pt x="1014" y="71523"/>
                      <a:pt x="2381" y="86563"/>
                    </a:cubicBezTo>
                    <a:cubicBezTo>
                      <a:pt x="2891" y="92176"/>
                      <a:pt x="11769" y="107490"/>
                      <a:pt x="14288" y="107994"/>
                    </a:cubicBezTo>
                    <a:cubicBezTo>
                      <a:pt x="21081" y="109353"/>
                      <a:pt x="28997" y="110739"/>
                      <a:pt x="35719" y="112756"/>
                    </a:cubicBezTo>
                    <a:cubicBezTo>
                      <a:pt x="40527" y="114199"/>
                      <a:pt x="50006" y="117519"/>
                      <a:pt x="50006" y="117519"/>
                    </a:cubicBezTo>
                    <a:cubicBezTo>
                      <a:pt x="54769" y="116725"/>
                      <a:pt x="59975" y="117297"/>
                      <a:pt x="64294" y="115138"/>
                    </a:cubicBezTo>
                    <a:cubicBezTo>
                      <a:pt x="66854" y="113858"/>
                      <a:pt x="67032" y="110018"/>
                      <a:pt x="69056" y="107994"/>
                    </a:cubicBezTo>
                    <a:cubicBezTo>
                      <a:pt x="71080" y="105970"/>
                      <a:pt x="73819" y="104819"/>
                      <a:pt x="76200" y="103231"/>
                    </a:cubicBezTo>
                    <a:cubicBezTo>
                      <a:pt x="77788" y="100850"/>
                      <a:pt x="78728" y="97876"/>
                      <a:pt x="80963" y="96088"/>
                    </a:cubicBezTo>
                    <a:cubicBezTo>
                      <a:pt x="82923" y="94520"/>
                      <a:pt x="86018" y="95098"/>
                      <a:pt x="88106" y="93706"/>
                    </a:cubicBezTo>
                    <a:cubicBezTo>
                      <a:pt x="90908" y="91838"/>
                      <a:pt x="92869" y="88944"/>
                      <a:pt x="95250" y="86563"/>
                    </a:cubicBezTo>
                    <a:cubicBezTo>
                      <a:pt x="100911" y="69576"/>
                      <a:pt x="92884" y="90113"/>
                      <a:pt x="104775" y="72275"/>
                    </a:cubicBezTo>
                    <a:cubicBezTo>
                      <a:pt x="106866" y="69139"/>
                      <a:pt x="109195" y="54939"/>
                      <a:pt x="109538" y="53225"/>
                    </a:cubicBezTo>
                    <a:cubicBezTo>
                      <a:pt x="108744" y="45288"/>
                      <a:pt x="108950" y="37186"/>
                      <a:pt x="107156" y="29413"/>
                    </a:cubicBezTo>
                    <a:cubicBezTo>
                      <a:pt x="106512" y="26624"/>
                      <a:pt x="104295" y="24408"/>
                      <a:pt x="102394" y="22269"/>
                    </a:cubicBezTo>
                    <a:cubicBezTo>
                      <a:pt x="97919" y="17235"/>
                      <a:pt x="94496" y="10111"/>
                      <a:pt x="88106" y="7981"/>
                    </a:cubicBezTo>
                    <a:lnTo>
                      <a:pt x="73819" y="3219"/>
                    </a:lnTo>
                    <a:cubicBezTo>
                      <a:pt x="57639" y="-2174"/>
                      <a:pt x="69182" y="838"/>
                      <a:pt x="50006" y="838"/>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5" name="Freeform 324"/>
              <p:cNvSpPr/>
              <p:nvPr/>
            </p:nvSpPr>
            <p:spPr>
              <a:xfrm>
                <a:off x="6648450" y="3633788"/>
                <a:ext cx="97631" cy="130968"/>
              </a:xfrm>
              <a:custGeom>
                <a:avLst/>
                <a:gdLst>
                  <a:gd name="connsiteX0" fmla="*/ 42863 w 97631"/>
                  <a:gd name="connsiteY0" fmla="*/ 0 h 130968"/>
                  <a:gd name="connsiteX1" fmla="*/ 42863 w 97631"/>
                  <a:gd name="connsiteY1" fmla="*/ 0 h 130968"/>
                  <a:gd name="connsiteX2" fmla="*/ 23813 w 97631"/>
                  <a:gd name="connsiteY2" fmla="*/ 11906 h 130968"/>
                  <a:gd name="connsiteX3" fmla="*/ 16669 w 97631"/>
                  <a:gd name="connsiteY3" fmla="*/ 19050 h 130968"/>
                  <a:gd name="connsiteX4" fmla="*/ 9525 w 97631"/>
                  <a:gd name="connsiteY4" fmla="*/ 23812 h 130968"/>
                  <a:gd name="connsiteX5" fmla="*/ 7144 w 97631"/>
                  <a:gd name="connsiteY5" fmla="*/ 30956 h 130968"/>
                  <a:gd name="connsiteX6" fmla="*/ 0 w 97631"/>
                  <a:gd name="connsiteY6" fmla="*/ 45243 h 130968"/>
                  <a:gd name="connsiteX7" fmla="*/ 2381 w 97631"/>
                  <a:gd name="connsiteY7" fmla="*/ 83343 h 130968"/>
                  <a:gd name="connsiteX8" fmla="*/ 14288 w 97631"/>
                  <a:gd name="connsiteY8" fmla="*/ 104775 h 130968"/>
                  <a:gd name="connsiteX9" fmla="*/ 19050 w 97631"/>
                  <a:gd name="connsiteY9" fmla="*/ 111918 h 130968"/>
                  <a:gd name="connsiteX10" fmla="*/ 26194 w 97631"/>
                  <a:gd name="connsiteY10" fmla="*/ 119062 h 130968"/>
                  <a:gd name="connsiteX11" fmla="*/ 30956 w 97631"/>
                  <a:gd name="connsiteY11" fmla="*/ 126206 h 130968"/>
                  <a:gd name="connsiteX12" fmla="*/ 38100 w 97631"/>
                  <a:gd name="connsiteY12" fmla="*/ 130968 h 130968"/>
                  <a:gd name="connsiteX13" fmla="*/ 52388 w 97631"/>
                  <a:gd name="connsiteY13" fmla="*/ 128587 h 130968"/>
                  <a:gd name="connsiteX14" fmla="*/ 73819 w 97631"/>
                  <a:gd name="connsiteY14" fmla="*/ 111918 h 130968"/>
                  <a:gd name="connsiteX15" fmla="*/ 80963 w 97631"/>
                  <a:gd name="connsiteY15" fmla="*/ 107156 h 130968"/>
                  <a:gd name="connsiteX16" fmla="*/ 90488 w 97631"/>
                  <a:gd name="connsiteY16" fmla="*/ 92868 h 130968"/>
                  <a:gd name="connsiteX17" fmla="*/ 95250 w 97631"/>
                  <a:gd name="connsiteY17" fmla="*/ 76200 h 130968"/>
                  <a:gd name="connsiteX18" fmla="*/ 97631 w 97631"/>
                  <a:gd name="connsiteY18" fmla="*/ 61912 h 130968"/>
                  <a:gd name="connsiteX19" fmla="*/ 90488 w 97631"/>
                  <a:gd name="connsiteY19" fmla="*/ 28575 h 130968"/>
                  <a:gd name="connsiteX20" fmla="*/ 83344 w 97631"/>
                  <a:gd name="connsiteY20" fmla="*/ 23812 h 130968"/>
                  <a:gd name="connsiteX21" fmla="*/ 76200 w 97631"/>
                  <a:gd name="connsiteY21" fmla="*/ 21431 h 130968"/>
                  <a:gd name="connsiteX22" fmla="*/ 69056 w 97631"/>
                  <a:gd name="connsiteY22" fmla="*/ 16668 h 130968"/>
                  <a:gd name="connsiteX23" fmla="*/ 61913 w 97631"/>
                  <a:gd name="connsiteY23" fmla="*/ 14287 h 130968"/>
                  <a:gd name="connsiteX24" fmla="*/ 42863 w 97631"/>
                  <a:gd name="connsiteY24" fmla="*/ 0 h 13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7631" h="130968">
                    <a:moveTo>
                      <a:pt x="42863" y="0"/>
                    </a:moveTo>
                    <a:lnTo>
                      <a:pt x="42863" y="0"/>
                    </a:lnTo>
                    <a:cubicBezTo>
                      <a:pt x="36513" y="3969"/>
                      <a:pt x="29869" y="7502"/>
                      <a:pt x="23813" y="11906"/>
                    </a:cubicBezTo>
                    <a:cubicBezTo>
                      <a:pt x="21089" y="13887"/>
                      <a:pt x="19256" y="16894"/>
                      <a:pt x="16669" y="19050"/>
                    </a:cubicBezTo>
                    <a:cubicBezTo>
                      <a:pt x="14470" y="20882"/>
                      <a:pt x="11906" y="22225"/>
                      <a:pt x="9525" y="23812"/>
                    </a:cubicBezTo>
                    <a:cubicBezTo>
                      <a:pt x="8731" y="26193"/>
                      <a:pt x="8267" y="28711"/>
                      <a:pt x="7144" y="30956"/>
                    </a:cubicBezTo>
                    <a:cubicBezTo>
                      <a:pt x="-2090" y="49423"/>
                      <a:pt x="5985" y="27287"/>
                      <a:pt x="0" y="45243"/>
                    </a:cubicBezTo>
                    <a:cubicBezTo>
                      <a:pt x="794" y="57943"/>
                      <a:pt x="662" y="70735"/>
                      <a:pt x="2381" y="83343"/>
                    </a:cubicBezTo>
                    <a:cubicBezTo>
                      <a:pt x="4611" y="99696"/>
                      <a:pt x="6008" y="94839"/>
                      <a:pt x="14288" y="104775"/>
                    </a:cubicBezTo>
                    <a:cubicBezTo>
                      <a:pt x="16120" y="106973"/>
                      <a:pt x="17218" y="109720"/>
                      <a:pt x="19050" y="111918"/>
                    </a:cubicBezTo>
                    <a:cubicBezTo>
                      <a:pt x="21206" y="114505"/>
                      <a:pt x="24038" y="116475"/>
                      <a:pt x="26194" y="119062"/>
                    </a:cubicBezTo>
                    <a:cubicBezTo>
                      <a:pt x="28026" y="121261"/>
                      <a:pt x="28932" y="124182"/>
                      <a:pt x="30956" y="126206"/>
                    </a:cubicBezTo>
                    <a:cubicBezTo>
                      <a:pt x="32980" y="128230"/>
                      <a:pt x="35719" y="129381"/>
                      <a:pt x="38100" y="130968"/>
                    </a:cubicBezTo>
                    <a:cubicBezTo>
                      <a:pt x="42863" y="130174"/>
                      <a:pt x="47931" y="130444"/>
                      <a:pt x="52388" y="128587"/>
                    </a:cubicBezTo>
                    <a:cubicBezTo>
                      <a:pt x="66832" y="122569"/>
                      <a:pt x="64184" y="119947"/>
                      <a:pt x="73819" y="111918"/>
                    </a:cubicBezTo>
                    <a:cubicBezTo>
                      <a:pt x="76018" y="110086"/>
                      <a:pt x="78582" y="108743"/>
                      <a:pt x="80963" y="107156"/>
                    </a:cubicBezTo>
                    <a:cubicBezTo>
                      <a:pt x="84138" y="102393"/>
                      <a:pt x="88678" y="98298"/>
                      <a:pt x="90488" y="92868"/>
                    </a:cubicBezTo>
                    <a:cubicBezTo>
                      <a:pt x="92758" y="86059"/>
                      <a:pt x="93755" y="83676"/>
                      <a:pt x="95250" y="76200"/>
                    </a:cubicBezTo>
                    <a:cubicBezTo>
                      <a:pt x="96197" y="71465"/>
                      <a:pt x="96837" y="66675"/>
                      <a:pt x="97631" y="61912"/>
                    </a:cubicBezTo>
                    <a:cubicBezTo>
                      <a:pt x="96465" y="49087"/>
                      <a:pt x="99632" y="37719"/>
                      <a:pt x="90488" y="28575"/>
                    </a:cubicBezTo>
                    <a:cubicBezTo>
                      <a:pt x="88464" y="26551"/>
                      <a:pt x="85904" y="25092"/>
                      <a:pt x="83344" y="23812"/>
                    </a:cubicBezTo>
                    <a:cubicBezTo>
                      <a:pt x="81099" y="22689"/>
                      <a:pt x="78581" y="22225"/>
                      <a:pt x="76200" y="21431"/>
                    </a:cubicBezTo>
                    <a:cubicBezTo>
                      <a:pt x="73819" y="19843"/>
                      <a:pt x="71616" y="17948"/>
                      <a:pt x="69056" y="16668"/>
                    </a:cubicBezTo>
                    <a:cubicBezTo>
                      <a:pt x="66811" y="15546"/>
                      <a:pt x="64398" y="14642"/>
                      <a:pt x="61913" y="14287"/>
                    </a:cubicBezTo>
                    <a:cubicBezTo>
                      <a:pt x="42226" y="11475"/>
                      <a:pt x="46038" y="2381"/>
                      <a:pt x="42863"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6" name="Freeform 325"/>
              <p:cNvSpPr/>
              <p:nvPr/>
            </p:nvSpPr>
            <p:spPr>
              <a:xfrm>
                <a:off x="6743700" y="3664744"/>
                <a:ext cx="97631" cy="114300"/>
              </a:xfrm>
              <a:custGeom>
                <a:avLst/>
                <a:gdLst>
                  <a:gd name="connsiteX0" fmla="*/ 38100 w 97631"/>
                  <a:gd name="connsiteY0" fmla="*/ 7144 h 114300"/>
                  <a:gd name="connsiteX1" fmla="*/ 38100 w 97631"/>
                  <a:gd name="connsiteY1" fmla="*/ 7144 h 114300"/>
                  <a:gd name="connsiteX2" fmla="*/ 21431 w 97631"/>
                  <a:gd name="connsiteY2" fmla="*/ 21431 h 114300"/>
                  <a:gd name="connsiteX3" fmla="*/ 14288 w 97631"/>
                  <a:gd name="connsiteY3" fmla="*/ 26194 h 114300"/>
                  <a:gd name="connsiteX4" fmla="*/ 9525 w 97631"/>
                  <a:gd name="connsiteY4" fmla="*/ 33337 h 114300"/>
                  <a:gd name="connsiteX5" fmla="*/ 2381 w 97631"/>
                  <a:gd name="connsiteY5" fmla="*/ 54769 h 114300"/>
                  <a:gd name="connsiteX6" fmla="*/ 0 w 97631"/>
                  <a:gd name="connsiteY6" fmla="*/ 61912 h 114300"/>
                  <a:gd name="connsiteX7" fmla="*/ 2381 w 97631"/>
                  <a:gd name="connsiteY7" fmla="*/ 83344 h 114300"/>
                  <a:gd name="connsiteX8" fmla="*/ 21431 w 97631"/>
                  <a:gd name="connsiteY8" fmla="*/ 102394 h 114300"/>
                  <a:gd name="connsiteX9" fmla="*/ 28575 w 97631"/>
                  <a:gd name="connsiteY9" fmla="*/ 107156 h 114300"/>
                  <a:gd name="connsiteX10" fmla="*/ 35719 w 97631"/>
                  <a:gd name="connsiteY10" fmla="*/ 109537 h 114300"/>
                  <a:gd name="connsiteX11" fmla="*/ 45244 w 97631"/>
                  <a:gd name="connsiteY11" fmla="*/ 114300 h 114300"/>
                  <a:gd name="connsiteX12" fmla="*/ 66675 w 97631"/>
                  <a:gd name="connsiteY12" fmla="*/ 109537 h 114300"/>
                  <a:gd name="connsiteX13" fmla="*/ 80963 w 97631"/>
                  <a:gd name="connsiteY13" fmla="*/ 100012 h 114300"/>
                  <a:gd name="connsiteX14" fmla="*/ 88106 w 97631"/>
                  <a:gd name="connsiteY14" fmla="*/ 90487 h 114300"/>
                  <a:gd name="connsiteX15" fmla="*/ 90488 w 97631"/>
                  <a:gd name="connsiteY15" fmla="*/ 83344 h 114300"/>
                  <a:gd name="connsiteX16" fmla="*/ 95250 w 97631"/>
                  <a:gd name="connsiteY16" fmla="*/ 64294 h 114300"/>
                  <a:gd name="connsiteX17" fmla="*/ 97631 w 97631"/>
                  <a:gd name="connsiteY17" fmla="*/ 54769 h 114300"/>
                  <a:gd name="connsiteX18" fmla="*/ 88106 w 97631"/>
                  <a:gd name="connsiteY18" fmla="*/ 42862 h 114300"/>
                  <a:gd name="connsiteX19" fmla="*/ 78581 w 97631"/>
                  <a:gd name="connsiteY19" fmla="*/ 28575 h 114300"/>
                  <a:gd name="connsiteX20" fmla="*/ 73819 w 97631"/>
                  <a:gd name="connsiteY20" fmla="*/ 21431 h 114300"/>
                  <a:gd name="connsiteX21" fmla="*/ 66675 w 97631"/>
                  <a:gd name="connsiteY21" fmla="*/ 16669 h 114300"/>
                  <a:gd name="connsiteX22" fmla="*/ 61913 w 97631"/>
                  <a:gd name="connsiteY22" fmla="*/ 9525 h 114300"/>
                  <a:gd name="connsiteX23" fmla="*/ 52388 w 97631"/>
                  <a:gd name="connsiteY23" fmla="*/ 0 h 114300"/>
                  <a:gd name="connsiteX24" fmla="*/ 19050 w 97631"/>
                  <a:gd name="connsiteY24" fmla="*/ 7144 h 114300"/>
                  <a:gd name="connsiteX25" fmla="*/ 38100 w 97631"/>
                  <a:gd name="connsiteY25" fmla="*/ 714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7631" h="114300">
                    <a:moveTo>
                      <a:pt x="38100" y="7144"/>
                    </a:moveTo>
                    <a:lnTo>
                      <a:pt x="38100" y="7144"/>
                    </a:lnTo>
                    <a:cubicBezTo>
                      <a:pt x="32544" y="11906"/>
                      <a:pt x="27145" y="16859"/>
                      <a:pt x="21431" y="21431"/>
                    </a:cubicBezTo>
                    <a:cubicBezTo>
                      <a:pt x="19196" y="23219"/>
                      <a:pt x="16312" y="24170"/>
                      <a:pt x="14288" y="26194"/>
                    </a:cubicBezTo>
                    <a:cubicBezTo>
                      <a:pt x="12264" y="28218"/>
                      <a:pt x="11113" y="30956"/>
                      <a:pt x="9525" y="33337"/>
                    </a:cubicBezTo>
                    <a:lnTo>
                      <a:pt x="2381" y="54769"/>
                    </a:lnTo>
                    <a:lnTo>
                      <a:pt x="0" y="61912"/>
                    </a:lnTo>
                    <a:cubicBezTo>
                      <a:pt x="794" y="69056"/>
                      <a:pt x="108" y="76525"/>
                      <a:pt x="2381" y="83344"/>
                    </a:cubicBezTo>
                    <a:cubicBezTo>
                      <a:pt x="7469" y="98609"/>
                      <a:pt x="10760" y="96296"/>
                      <a:pt x="21431" y="102394"/>
                    </a:cubicBezTo>
                    <a:cubicBezTo>
                      <a:pt x="23916" y="103814"/>
                      <a:pt x="26015" y="105876"/>
                      <a:pt x="28575" y="107156"/>
                    </a:cubicBezTo>
                    <a:cubicBezTo>
                      <a:pt x="30820" y="108278"/>
                      <a:pt x="33412" y="108548"/>
                      <a:pt x="35719" y="109537"/>
                    </a:cubicBezTo>
                    <a:cubicBezTo>
                      <a:pt x="38982" y="110935"/>
                      <a:pt x="42069" y="112712"/>
                      <a:pt x="45244" y="114300"/>
                    </a:cubicBezTo>
                    <a:cubicBezTo>
                      <a:pt x="49127" y="113653"/>
                      <a:pt x="61648" y="112330"/>
                      <a:pt x="66675" y="109537"/>
                    </a:cubicBezTo>
                    <a:cubicBezTo>
                      <a:pt x="71679" y="106757"/>
                      <a:pt x="80963" y="100012"/>
                      <a:pt x="80963" y="100012"/>
                    </a:cubicBezTo>
                    <a:cubicBezTo>
                      <a:pt x="83344" y="96837"/>
                      <a:pt x="86137" y="93933"/>
                      <a:pt x="88106" y="90487"/>
                    </a:cubicBezTo>
                    <a:cubicBezTo>
                      <a:pt x="89351" y="88308"/>
                      <a:pt x="89828" y="85765"/>
                      <a:pt x="90488" y="83344"/>
                    </a:cubicBezTo>
                    <a:cubicBezTo>
                      <a:pt x="92210" y="77029"/>
                      <a:pt x="93663" y="70644"/>
                      <a:pt x="95250" y="64294"/>
                    </a:cubicBezTo>
                    <a:lnTo>
                      <a:pt x="97631" y="54769"/>
                    </a:lnTo>
                    <a:cubicBezTo>
                      <a:pt x="92270" y="38683"/>
                      <a:pt x="99705" y="56118"/>
                      <a:pt x="88106" y="42862"/>
                    </a:cubicBezTo>
                    <a:cubicBezTo>
                      <a:pt x="84337" y="38555"/>
                      <a:pt x="81756" y="33337"/>
                      <a:pt x="78581" y="28575"/>
                    </a:cubicBezTo>
                    <a:cubicBezTo>
                      <a:pt x="76994" y="26194"/>
                      <a:pt x="76200" y="23018"/>
                      <a:pt x="73819" y="21431"/>
                    </a:cubicBezTo>
                    <a:lnTo>
                      <a:pt x="66675" y="16669"/>
                    </a:lnTo>
                    <a:cubicBezTo>
                      <a:pt x="65088" y="14288"/>
                      <a:pt x="64148" y="11313"/>
                      <a:pt x="61913" y="9525"/>
                    </a:cubicBezTo>
                    <a:cubicBezTo>
                      <a:pt x="50367" y="288"/>
                      <a:pt x="57583" y="15587"/>
                      <a:pt x="52388" y="0"/>
                    </a:cubicBezTo>
                    <a:cubicBezTo>
                      <a:pt x="28934" y="2132"/>
                      <a:pt x="31664" y="-2317"/>
                      <a:pt x="19050" y="7144"/>
                    </a:cubicBezTo>
                    <a:cubicBezTo>
                      <a:pt x="18152" y="7817"/>
                      <a:pt x="34925" y="7144"/>
                      <a:pt x="38100" y="7144"/>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7" name="Freeform 326"/>
              <p:cNvSpPr/>
              <p:nvPr/>
            </p:nvSpPr>
            <p:spPr>
              <a:xfrm>
                <a:off x="6838756" y="3679031"/>
                <a:ext cx="95444" cy="114300"/>
              </a:xfrm>
              <a:custGeom>
                <a:avLst/>
                <a:gdLst>
                  <a:gd name="connsiteX0" fmla="*/ 47819 w 95444"/>
                  <a:gd name="connsiteY0" fmla="*/ 7144 h 114300"/>
                  <a:gd name="connsiteX1" fmla="*/ 47819 w 95444"/>
                  <a:gd name="connsiteY1" fmla="*/ 7144 h 114300"/>
                  <a:gd name="connsiteX2" fmla="*/ 24007 w 95444"/>
                  <a:gd name="connsiteY2" fmla="*/ 11907 h 114300"/>
                  <a:gd name="connsiteX3" fmla="*/ 9719 w 95444"/>
                  <a:gd name="connsiteY3" fmla="*/ 16669 h 114300"/>
                  <a:gd name="connsiteX4" fmla="*/ 2575 w 95444"/>
                  <a:gd name="connsiteY4" fmla="*/ 19050 h 114300"/>
                  <a:gd name="connsiteX5" fmla="*/ 2575 w 95444"/>
                  <a:gd name="connsiteY5" fmla="*/ 42863 h 114300"/>
                  <a:gd name="connsiteX6" fmla="*/ 7338 w 95444"/>
                  <a:gd name="connsiteY6" fmla="*/ 71438 h 114300"/>
                  <a:gd name="connsiteX7" fmla="*/ 12100 w 95444"/>
                  <a:gd name="connsiteY7" fmla="*/ 78582 h 114300"/>
                  <a:gd name="connsiteX8" fmla="*/ 21625 w 95444"/>
                  <a:gd name="connsiteY8" fmla="*/ 90488 h 114300"/>
                  <a:gd name="connsiteX9" fmla="*/ 33532 w 95444"/>
                  <a:gd name="connsiteY9" fmla="*/ 102394 h 114300"/>
                  <a:gd name="connsiteX10" fmla="*/ 40675 w 95444"/>
                  <a:gd name="connsiteY10" fmla="*/ 109538 h 114300"/>
                  <a:gd name="connsiteX11" fmla="*/ 54963 w 95444"/>
                  <a:gd name="connsiteY11" fmla="*/ 114300 h 114300"/>
                  <a:gd name="connsiteX12" fmla="*/ 64488 w 95444"/>
                  <a:gd name="connsiteY12" fmla="*/ 111919 h 114300"/>
                  <a:gd name="connsiteX13" fmla="*/ 66869 w 95444"/>
                  <a:gd name="connsiteY13" fmla="*/ 104775 h 114300"/>
                  <a:gd name="connsiteX14" fmla="*/ 74013 w 95444"/>
                  <a:gd name="connsiteY14" fmla="*/ 97632 h 114300"/>
                  <a:gd name="connsiteX15" fmla="*/ 78775 w 95444"/>
                  <a:gd name="connsiteY15" fmla="*/ 73819 h 114300"/>
                  <a:gd name="connsiteX16" fmla="*/ 83538 w 95444"/>
                  <a:gd name="connsiteY16" fmla="*/ 59532 h 114300"/>
                  <a:gd name="connsiteX17" fmla="*/ 85919 w 95444"/>
                  <a:gd name="connsiteY17" fmla="*/ 50007 h 114300"/>
                  <a:gd name="connsiteX18" fmla="*/ 88300 w 95444"/>
                  <a:gd name="connsiteY18" fmla="*/ 42863 h 114300"/>
                  <a:gd name="connsiteX19" fmla="*/ 93063 w 95444"/>
                  <a:gd name="connsiteY19" fmla="*/ 23813 h 114300"/>
                  <a:gd name="connsiteX20" fmla="*/ 95444 w 95444"/>
                  <a:gd name="connsiteY20" fmla="*/ 14288 h 114300"/>
                  <a:gd name="connsiteX21" fmla="*/ 93063 w 95444"/>
                  <a:gd name="connsiteY21" fmla="*/ 4763 h 114300"/>
                  <a:gd name="connsiteX22" fmla="*/ 85919 w 95444"/>
                  <a:gd name="connsiteY22" fmla="*/ 0 h 114300"/>
                  <a:gd name="connsiteX23" fmla="*/ 45438 w 95444"/>
                  <a:gd name="connsiteY23" fmla="*/ 2382 h 114300"/>
                  <a:gd name="connsiteX24" fmla="*/ 38294 w 95444"/>
                  <a:gd name="connsiteY24" fmla="*/ 4763 h 114300"/>
                  <a:gd name="connsiteX25" fmla="*/ 24007 w 95444"/>
                  <a:gd name="connsiteY25" fmla="*/ 14288 h 114300"/>
                  <a:gd name="connsiteX26" fmla="*/ 47819 w 95444"/>
                  <a:gd name="connsiteY26" fmla="*/ 714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5444" h="114300">
                    <a:moveTo>
                      <a:pt x="47819" y="7144"/>
                    </a:moveTo>
                    <a:lnTo>
                      <a:pt x="47819" y="7144"/>
                    </a:lnTo>
                    <a:cubicBezTo>
                      <a:pt x="39882" y="8732"/>
                      <a:pt x="31860" y="9944"/>
                      <a:pt x="24007" y="11907"/>
                    </a:cubicBezTo>
                    <a:cubicBezTo>
                      <a:pt x="19137" y="13125"/>
                      <a:pt x="14482" y="15082"/>
                      <a:pt x="9719" y="16669"/>
                    </a:cubicBezTo>
                    <a:lnTo>
                      <a:pt x="2575" y="19050"/>
                    </a:lnTo>
                    <a:cubicBezTo>
                      <a:pt x="-1692" y="31852"/>
                      <a:pt x="87" y="22964"/>
                      <a:pt x="2575" y="42863"/>
                    </a:cubicBezTo>
                    <a:cubicBezTo>
                      <a:pt x="3455" y="49902"/>
                      <a:pt x="3306" y="63372"/>
                      <a:pt x="7338" y="71438"/>
                    </a:cubicBezTo>
                    <a:cubicBezTo>
                      <a:pt x="8618" y="73998"/>
                      <a:pt x="10820" y="76022"/>
                      <a:pt x="12100" y="78582"/>
                    </a:cubicBezTo>
                    <a:cubicBezTo>
                      <a:pt x="17851" y="90082"/>
                      <a:pt x="9585" y="82460"/>
                      <a:pt x="21625" y="90488"/>
                    </a:cubicBezTo>
                    <a:cubicBezTo>
                      <a:pt x="30359" y="103588"/>
                      <a:pt x="21623" y="92470"/>
                      <a:pt x="33532" y="102394"/>
                    </a:cubicBezTo>
                    <a:cubicBezTo>
                      <a:pt x="36119" y="104550"/>
                      <a:pt x="37731" y="107903"/>
                      <a:pt x="40675" y="109538"/>
                    </a:cubicBezTo>
                    <a:cubicBezTo>
                      <a:pt x="45063" y="111976"/>
                      <a:pt x="54963" y="114300"/>
                      <a:pt x="54963" y="114300"/>
                    </a:cubicBezTo>
                    <a:cubicBezTo>
                      <a:pt x="58138" y="113506"/>
                      <a:pt x="61932" y="113963"/>
                      <a:pt x="64488" y="111919"/>
                    </a:cubicBezTo>
                    <a:cubicBezTo>
                      <a:pt x="66448" y="110351"/>
                      <a:pt x="65477" y="106864"/>
                      <a:pt x="66869" y="104775"/>
                    </a:cubicBezTo>
                    <a:cubicBezTo>
                      <a:pt x="68737" y="101973"/>
                      <a:pt x="71632" y="100013"/>
                      <a:pt x="74013" y="97632"/>
                    </a:cubicBezTo>
                    <a:cubicBezTo>
                      <a:pt x="75621" y="87982"/>
                      <a:pt x="76112" y="82697"/>
                      <a:pt x="78775" y="73819"/>
                    </a:cubicBezTo>
                    <a:cubicBezTo>
                      <a:pt x="80218" y="69011"/>
                      <a:pt x="82321" y="64402"/>
                      <a:pt x="83538" y="59532"/>
                    </a:cubicBezTo>
                    <a:cubicBezTo>
                      <a:pt x="84332" y="56357"/>
                      <a:pt x="85020" y="53154"/>
                      <a:pt x="85919" y="50007"/>
                    </a:cubicBezTo>
                    <a:cubicBezTo>
                      <a:pt x="86609" y="47593"/>
                      <a:pt x="87640" y="45285"/>
                      <a:pt x="88300" y="42863"/>
                    </a:cubicBezTo>
                    <a:cubicBezTo>
                      <a:pt x="90022" y="36548"/>
                      <a:pt x="91475" y="30163"/>
                      <a:pt x="93063" y="23813"/>
                    </a:cubicBezTo>
                    <a:lnTo>
                      <a:pt x="95444" y="14288"/>
                    </a:lnTo>
                    <a:cubicBezTo>
                      <a:pt x="94650" y="11113"/>
                      <a:pt x="94878" y="7486"/>
                      <a:pt x="93063" y="4763"/>
                    </a:cubicBezTo>
                    <a:cubicBezTo>
                      <a:pt x="91475" y="2382"/>
                      <a:pt x="88777" y="143"/>
                      <a:pt x="85919" y="0"/>
                    </a:cubicBezTo>
                    <a:lnTo>
                      <a:pt x="45438" y="2382"/>
                    </a:lnTo>
                    <a:cubicBezTo>
                      <a:pt x="43057" y="3176"/>
                      <a:pt x="40488" y="3544"/>
                      <a:pt x="38294" y="4763"/>
                    </a:cubicBezTo>
                    <a:cubicBezTo>
                      <a:pt x="33291" y="7543"/>
                      <a:pt x="29437" y="12478"/>
                      <a:pt x="24007" y="14288"/>
                    </a:cubicBezTo>
                    <a:cubicBezTo>
                      <a:pt x="16110" y="16920"/>
                      <a:pt x="43850" y="8335"/>
                      <a:pt x="47819" y="7144"/>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8" name="Freeform 327"/>
              <p:cNvSpPr/>
              <p:nvPr/>
            </p:nvSpPr>
            <p:spPr>
              <a:xfrm>
                <a:off x="6922294" y="3688467"/>
                <a:ext cx="69056" cy="100102"/>
              </a:xfrm>
              <a:custGeom>
                <a:avLst/>
                <a:gdLst>
                  <a:gd name="connsiteX0" fmla="*/ 61912 w 69056"/>
                  <a:gd name="connsiteY0" fmla="*/ 4852 h 100102"/>
                  <a:gd name="connsiteX1" fmla="*/ 61912 w 69056"/>
                  <a:gd name="connsiteY1" fmla="*/ 4852 h 100102"/>
                  <a:gd name="connsiteX2" fmla="*/ 40481 w 69056"/>
                  <a:gd name="connsiteY2" fmla="*/ 89 h 100102"/>
                  <a:gd name="connsiteX3" fmla="*/ 23812 w 69056"/>
                  <a:gd name="connsiteY3" fmla="*/ 2471 h 100102"/>
                  <a:gd name="connsiteX4" fmla="*/ 16669 w 69056"/>
                  <a:gd name="connsiteY4" fmla="*/ 9614 h 100102"/>
                  <a:gd name="connsiteX5" fmla="*/ 7144 w 69056"/>
                  <a:gd name="connsiteY5" fmla="*/ 23902 h 100102"/>
                  <a:gd name="connsiteX6" fmla="*/ 0 w 69056"/>
                  <a:gd name="connsiteY6" fmla="*/ 47714 h 100102"/>
                  <a:gd name="connsiteX7" fmla="*/ 2381 w 69056"/>
                  <a:gd name="connsiteY7" fmla="*/ 69146 h 100102"/>
                  <a:gd name="connsiteX8" fmla="*/ 4762 w 69056"/>
                  <a:gd name="connsiteY8" fmla="*/ 76289 h 100102"/>
                  <a:gd name="connsiteX9" fmla="*/ 11906 w 69056"/>
                  <a:gd name="connsiteY9" fmla="*/ 83433 h 100102"/>
                  <a:gd name="connsiteX10" fmla="*/ 14287 w 69056"/>
                  <a:gd name="connsiteY10" fmla="*/ 90577 h 100102"/>
                  <a:gd name="connsiteX11" fmla="*/ 28575 w 69056"/>
                  <a:gd name="connsiteY11" fmla="*/ 95339 h 100102"/>
                  <a:gd name="connsiteX12" fmla="*/ 54769 w 69056"/>
                  <a:gd name="connsiteY12" fmla="*/ 100102 h 100102"/>
                  <a:gd name="connsiteX13" fmla="*/ 64294 w 69056"/>
                  <a:gd name="connsiteY13" fmla="*/ 97721 h 100102"/>
                  <a:gd name="connsiteX14" fmla="*/ 66675 w 69056"/>
                  <a:gd name="connsiteY14" fmla="*/ 57239 h 100102"/>
                  <a:gd name="connsiteX15" fmla="*/ 69056 w 69056"/>
                  <a:gd name="connsiteY15" fmla="*/ 50096 h 100102"/>
                  <a:gd name="connsiteX16" fmla="*/ 61912 w 69056"/>
                  <a:gd name="connsiteY16" fmla="*/ 4852 h 10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9056" h="100102">
                    <a:moveTo>
                      <a:pt x="61912" y="4852"/>
                    </a:moveTo>
                    <a:lnTo>
                      <a:pt x="61912" y="4852"/>
                    </a:lnTo>
                    <a:cubicBezTo>
                      <a:pt x="54768" y="3264"/>
                      <a:pt x="47785" y="545"/>
                      <a:pt x="40481" y="89"/>
                    </a:cubicBezTo>
                    <a:cubicBezTo>
                      <a:pt x="34879" y="-261"/>
                      <a:pt x="29023" y="386"/>
                      <a:pt x="23812" y="2471"/>
                    </a:cubicBezTo>
                    <a:cubicBezTo>
                      <a:pt x="20686" y="3722"/>
                      <a:pt x="18736" y="6956"/>
                      <a:pt x="16669" y="9614"/>
                    </a:cubicBezTo>
                    <a:cubicBezTo>
                      <a:pt x="13155" y="14132"/>
                      <a:pt x="8954" y="18472"/>
                      <a:pt x="7144" y="23902"/>
                    </a:cubicBezTo>
                    <a:cubicBezTo>
                      <a:pt x="1346" y="41294"/>
                      <a:pt x="3598" y="33319"/>
                      <a:pt x="0" y="47714"/>
                    </a:cubicBezTo>
                    <a:cubicBezTo>
                      <a:pt x="794" y="54858"/>
                      <a:pt x="1199" y="62056"/>
                      <a:pt x="2381" y="69146"/>
                    </a:cubicBezTo>
                    <a:cubicBezTo>
                      <a:pt x="2794" y="71622"/>
                      <a:pt x="3370" y="74201"/>
                      <a:pt x="4762" y="76289"/>
                    </a:cubicBezTo>
                    <a:cubicBezTo>
                      <a:pt x="6630" y="79091"/>
                      <a:pt x="9525" y="81052"/>
                      <a:pt x="11906" y="83433"/>
                    </a:cubicBezTo>
                    <a:cubicBezTo>
                      <a:pt x="12700" y="85814"/>
                      <a:pt x="12244" y="89118"/>
                      <a:pt x="14287" y="90577"/>
                    </a:cubicBezTo>
                    <a:cubicBezTo>
                      <a:pt x="18372" y="93495"/>
                      <a:pt x="23705" y="94121"/>
                      <a:pt x="28575" y="95339"/>
                    </a:cubicBezTo>
                    <a:cubicBezTo>
                      <a:pt x="43545" y="99083"/>
                      <a:pt x="34860" y="97258"/>
                      <a:pt x="54769" y="100102"/>
                    </a:cubicBezTo>
                    <a:cubicBezTo>
                      <a:pt x="57944" y="99308"/>
                      <a:pt x="63418" y="100874"/>
                      <a:pt x="64294" y="97721"/>
                    </a:cubicBezTo>
                    <a:cubicBezTo>
                      <a:pt x="67912" y="84697"/>
                      <a:pt x="65330" y="70689"/>
                      <a:pt x="66675" y="57239"/>
                    </a:cubicBezTo>
                    <a:cubicBezTo>
                      <a:pt x="66925" y="54742"/>
                      <a:pt x="68262" y="52477"/>
                      <a:pt x="69056" y="50096"/>
                    </a:cubicBezTo>
                    <a:cubicBezTo>
                      <a:pt x="66526" y="9619"/>
                      <a:pt x="63103" y="12393"/>
                      <a:pt x="61912" y="4852"/>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9" name="Freeform 328"/>
              <p:cNvSpPr/>
              <p:nvPr/>
            </p:nvSpPr>
            <p:spPr>
              <a:xfrm>
                <a:off x="6986542" y="3671888"/>
                <a:ext cx="88619" cy="138112"/>
              </a:xfrm>
              <a:custGeom>
                <a:avLst/>
                <a:gdLst>
                  <a:gd name="connsiteX0" fmla="*/ 61958 w 88619"/>
                  <a:gd name="connsiteY0" fmla="*/ 0 h 138112"/>
                  <a:gd name="connsiteX1" fmla="*/ 61958 w 88619"/>
                  <a:gd name="connsiteY1" fmla="*/ 0 h 138112"/>
                  <a:gd name="connsiteX2" fmla="*/ 38146 w 88619"/>
                  <a:gd name="connsiteY2" fmla="*/ 2381 h 138112"/>
                  <a:gd name="connsiteX3" fmla="*/ 28621 w 88619"/>
                  <a:gd name="connsiteY3" fmla="*/ 14287 h 138112"/>
                  <a:gd name="connsiteX4" fmla="*/ 21477 w 88619"/>
                  <a:gd name="connsiteY4" fmla="*/ 19050 h 138112"/>
                  <a:gd name="connsiteX5" fmla="*/ 19096 w 88619"/>
                  <a:gd name="connsiteY5" fmla="*/ 26193 h 138112"/>
                  <a:gd name="connsiteX6" fmla="*/ 9571 w 88619"/>
                  <a:gd name="connsiteY6" fmla="*/ 40481 h 138112"/>
                  <a:gd name="connsiteX7" fmla="*/ 2427 w 88619"/>
                  <a:gd name="connsiteY7" fmla="*/ 54768 h 138112"/>
                  <a:gd name="connsiteX8" fmla="*/ 46 w 88619"/>
                  <a:gd name="connsiteY8" fmla="*/ 61912 h 138112"/>
                  <a:gd name="connsiteX9" fmla="*/ 2427 w 88619"/>
                  <a:gd name="connsiteY9" fmla="*/ 107156 h 138112"/>
                  <a:gd name="connsiteX10" fmla="*/ 19096 w 88619"/>
                  <a:gd name="connsiteY10" fmla="*/ 128587 h 138112"/>
                  <a:gd name="connsiteX11" fmla="*/ 33383 w 88619"/>
                  <a:gd name="connsiteY11" fmla="*/ 133350 h 138112"/>
                  <a:gd name="connsiteX12" fmla="*/ 40527 w 88619"/>
                  <a:gd name="connsiteY12" fmla="*/ 138112 h 138112"/>
                  <a:gd name="connsiteX13" fmla="*/ 81008 w 88619"/>
                  <a:gd name="connsiteY13" fmla="*/ 135731 h 138112"/>
                  <a:gd name="connsiteX14" fmla="*/ 88152 w 88619"/>
                  <a:gd name="connsiteY14" fmla="*/ 128587 h 138112"/>
                  <a:gd name="connsiteX15" fmla="*/ 85771 w 88619"/>
                  <a:gd name="connsiteY15" fmla="*/ 28575 h 138112"/>
                  <a:gd name="connsiteX16" fmla="*/ 83389 w 88619"/>
                  <a:gd name="connsiteY16" fmla="*/ 21431 h 138112"/>
                  <a:gd name="connsiteX17" fmla="*/ 69102 w 88619"/>
                  <a:gd name="connsiteY17" fmla="*/ 14287 h 138112"/>
                  <a:gd name="connsiteX18" fmla="*/ 61958 w 88619"/>
                  <a:gd name="connsiteY18" fmla="*/ 7143 h 138112"/>
                  <a:gd name="connsiteX19" fmla="*/ 61958 w 88619"/>
                  <a:gd name="connsiteY19" fmla="*/ 0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619" h="138112">
                    <a:moveTo>
                      <a:pt x="61958" y="0"/>
                    </a:moveTo>
                    <a:lnTo>
                      <a:pt x="61958" y="0"/>
                    </a:lnTo>
                    <a:cubicBezTo>
                      <a:pt x="54021" y="794"/>
                      <a:pt x="45919" y="587"/>
                      <a:pt x="38146" y="2381"/>
                    </a:cubicBezTo>
                    <a:cubicBezTo>
                      <a:pt x="26428" y="5085"/>
                      <a:pt x="34087" y="7454"/>
                      <a:pt x="28621" y="14287"/>
                    </a:cubicBezTo>
                    <a:cubicBezTo>
                      <a:pt x="26833" y="16522"/>
                      <a:pt x="23858" y="17462"/>
                      <a:pt x="21477" y="19050"/>
                    </a:cubicBezTo>
                    <a:cubicBezTo>
                      <a:pt x="20683" y="21431"/>
                      <a:pt x="20315" y="23999"/>
                      <a:pt x="19096" y="26193"/>
                    </a:cubicBezTo>
                    <a:cubicBezTo>
                      <a:pt x="16316" y="31197"/>
                      <a:pt x="11382" y="35051"/>
                      <a:pt x="9571" y="40481"/>
                    </a:cubicBezTo>
                    <a:cubicBezTo>
                      <a:pt x="6284" y="50340"/>
                      <a:pt x="8581" y="45536"/>
                      <a:pt x="2427" y="54768"/>
                    </a:cubicBezTo>
                    <a:cubicBezTo>
                      <a:pt x="1633" y="57149"/>
                      <a:pt x="46" y="59402"/>
                      <a:pt x="46" y="61912"/>
                    </a:cubicBezTo>
                    <a:cubicBezTo>
                      <a:pt x="46" y="77014"/>
                      <a:pt x="-535" y="92347"/>
                      <a:pt x="2427" y="107156"/>
                    </a:cubicBezTo>
                    <a:cubicBezTo>
                      <a:pt x="2946" y="109751"/>
                      <a:pt x="14303" y="125924"/>
                      <a:pt x="19096" y="128587"/>
                    </a:cubicBezTo>
                    <a:cubicBezTo>
                      <a:pt x="23484" y="131025"/>
                      <a:pt x="29206" y="130566"/>
                      <a:pt x="33383" y="133350"/>
                    </a:cubicBezTo>
                    <a:lnTo>
                      <a:pt x="40527" y="138112"/>
                    </a:lnTo>
                    <a:cubicBezTo>
                      <a:pt x="54021" y="137318"/>
                      <a:pt x="67754" y="138382"/>
                      <a:pt x="81008" y="135731"/>
                    </a:cubicBezTo>
                    <a:cubicBezTo>
                      <a:pt x="84310" y="135071"/>
                      <a:pt x="88002" y="131951"/>
                      <a:pt x="88152" y="128587"/>
                    </a:cubicBezTo>
                    <a:cubicBezTo>
                      <a:pt x="89633" y="95273"/>
                      <a:pt x="87252" y="61889"/>
                      <a:pt x="85771" y="28575"/>
                    </a:cubicBezTo>
                    <a:cubicBezTo>
                      <a:pt x="85660" y="26067"/>
                      <a:pt x="84957" y="23391"/>
                      <a:pt x="83389" y="21431"/>
                    </a:cubicBezTo>
                    <a:cubicBezTo>
                      <a:pt x="80031" y="17233"/>
                      <a:pt x="73810" y="15856"/>
                      <a:pt x="69102" y="14287"/>
                    </a:cubicBezTo>
                    <a:cubicBezTo>
                      <a:pt x="66721" y="11906"/>
                      <a:pt x="65260" y="7803"/>
                      <a:pt x="61958" y="7143"/>
                    </a:cubicBezTo>
                    <a:cubicBezTo>
                      <a:pt x="56454" y="6042"/>
                      <a:pt x="61958" y="1190"/>
                      <a:pt x="61958"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30" name="Freeform 329"/>
              <p:cNvSpPr/>
              <p:nvPr/>
            </p:nvSpPr>
            <p:spPr>
              <a:xfrm>
                <a:off x="7077076" y="3712368"/>
                <a:ext cx="126206" cy="107156"/>
              </a:xfrm>
              <a:custGeom>
                <a:avLst/>
                <a:gdLst>
                  <a:gd name="connsiteX0" fmla="*/ 35718 w 126206"/>
                  <a:gd name="connsiteY0" fmla="*/ 9525 h 107156"/>
                  <a:gd name="connsiteX1" fmla="*/ 35718 w 126206"/>
                  <a:gd name="connsiteY1" fmla="*/ 9525 h 107156"/>
                  <a:gd name="connsiteX2" fmla="*/ 4762 w 126206"/>
                  <a:gd name="connsiteY2" fmla="*/ 7143 h 107156"/>
                  <a:gd name="connsiteX3" fmla="*/ 0 w 126206"/>
                  <a:gd name="connsiteY3" fmla="*/ 14287 h 107156"/>
                  <a:gd name="connsiteX4" fmla="*/ 2381 w 126206"/>
                  <a:gd name="connsiteY4" fmla="*/ 42862 h 107156"/>
                  <a:gd name="connsiteX5" fmla="*/ 9525 w 126206"/>
                  <a:gd name="connsiteY5" fmla="*/ 57150 h 107156"/>
                  <a:gd name="connsiteX6" fmla="*/ 23812 w 126206"/>
                  <a:gd name="connsiteY6" fmla="*/ 71437 h 107156"/>
                  <a:gd name="connsiteX7" fmla="*/ 28575 w 126206"/>
                  <a:gd name="connsiteY7" fmla="*/ 78581 h 107156"/>
                  <a:gd name="connsiteX8" fmla="*/ 30956 w 126206"/>
                  <a:gd name="connsiteY8" fmla="*/ 85725 h 107156"/>
                  <a:gd name="connsiteX9" fmla="*/ 54768 w 126206"/>
                  <a:gd name="connsiteY9" fmla="*/ 97631 h 107156"/>
                  <a:gd name="connsiteX10" fmla="*/ 69056 w 126206"/>
                  <a:gd name="connsiteY10" fmla="*/ 102393 h 107156"/>
                  <a:gd name="connsiteX11" fmla="*/ 90487 w 126206"/>
                  <a:gd name="connsiteY11" fmla="*/ 107156 h 107156"/>
                  <a:gd name="connsiteX12" fmla="*/ 102393 w 126206"/>
                  <a:gd name="connsiteY12" fmla="*/ 92868 h 107156"/>
                  <a:gd name="connsiteX13" fmla="*/ 107156 w 126206"/>
                  <a:gd name="connsiteY13" fmla="*/ 85725 h 107156"/>
                  <a:gd name="connsiteX14" fmla="*/ 121443 w 126206"/>
                  <a:gd name="connsiteY14" fmla="*/ 66675 h 107156"/>
                  <a:gd name="connsiteX15" fmla="*/ 123825 w 126206"/>
                  <a:gd name="connsiteY15" fmla="*/ 52387 h 107156"/>
                  <a:gd name="connsiteX16" fmla="*/ 126206 w 126206"/>
                  <a:gd name="connsiteY16" fmla="*/ 42862 h 107156"/>
                  <a:gd name="connsiteX17" fmla="*/ 123825 w 126206"/>
                  <a:gd name="connsiteY17" fmla="*/ 28575 h 107156"/>
                  <a:gd name="connsiteX18" fmla="*/ 121443 w 126206"/>
                  <a:gd name="connsiteY18" fmla="*/ 21431 h 107156"/>
                  <a:gd name="connsiteX19" fmla="*/ 107156 w 126206"/>
                  <a:gd name="connsiteY19" fmla="*/ 7143 h 107156"/>
                  <a:gd name="connsiteX20" fmla="*/ 92868 w 126206"/>
                  <a:gd name="connsiteY20" fmla="*/ 2381 h 107156"/>
                  <a:gd name="connsiteX21" fmla="*/ 85725 w 126206"/>
                  <a:gd name="connsiteY21" fmla="*/ 0 h 107156"/>
                  <a:gd name="connsiteX22" fmla="*/ 42862 w 126206"/>
                  <a:gd name="connsiteY22" fmla="*/ 2381 h 107156"/>
                  <a:gd name="connsiteX23" fmla="*/ 35718 w 126206"/>
                  <a:gd name="connsiteY23" fmla="*/ 9525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6206" h="107156">
                    <a:moveTo>
                      <a:pt x="35718" y="9525"/>
                    </a:moveTo>
                    <a:lnTo>
                      <a:pt x="35718" y="9525"/>
                    </a:lnTo>
                    <a:cubicBezTo>
                      <a:pt x="28518" y="7925"/>
                      <a:pt x="13593" y="1255"/>
                      <a:pt x="4762" y="7143"/>
                    </a:cubicBezTo>
                    <a:cubicBezTo>
                      <a:pt x="2381" y="8731"/>
                      <a:pt x="1587" y="11906"/>
                      <a:pt x="0" y="14287"/>
                    </a:cubicBezTo>
                    <a:cubicBezTo>
                      <a:pt x="794" y="23812"/>
                      <a:pt x="1118" y="33388"/>
                      <a:pt x="2381" y="42862"/>
                    </a:cubicBezTo>
                    <a:cubicBezTo>
                      <a:pt x="3030" y="47731"/>
                      <a:pt x="6376" y="53608"/>
                      <a:pt x="9525" y="57150"/>
                    </a:cubicBezTo>
                    <a:cubicBezTo>
                      <a:pt x="13999" y="62184"/>
                      <a:pt x="20076" y="65833"/>
                      <a:pt x="23812" y="71437"/>
                    </a:cubicBezTo>
                    <a:lnTo>
                      <a:pt x="28575" y="78581"/>
                    </a:lnTo>
                    <a:cubicBezTo>
                      <a:pt x="29369" y="80962"/>
                      <a:pt x="29181" y="83950"/>
                      <a:pt x="30956" y="85725"/>
                    </a:cubicBezTo>
                    <a:cubicBezTo>
                      <a:pt x="41749" y="96519"/>
                      <a:pt x="43245" y="94175"/>
                      <a:pt x="54768" y="97631"/>
                    </a:cubicBezTo>
                    <a:cubicBezTo>
                      <a:pt x="59577" y="99073"/>
                      <a:pt x="64104" y="101567"/>
                      <a:pt x="69056" y="102393"/>
                    </a:cubicBezTo>
                    <a:cubicBezTo>
                      <a:pt x="85819" y="105188"/>
                      <a:pt x="78763" y="103248"/>
                      <a:pt x="90487" y="107156"/>
                    </a:cubicBezTo>
                    <a:cubicBezTo>
                      <a:pt x="95034" y="93513"/>
                      <a:pt x="89419" y="105841"/>
                      <a:pt x="102393" y="92868"/>
                    </a:cubicBezTo>
                    <a:cubicBezTo>
                      <a:pt x="104417" y="90844"/>
                      <a:pt x="105473" y="88039"/>
                      <a:pt x="107156" y="85725"/>
                    </a:cubicBezTo>
                    <a:cubicBezTo>
                      <a:pt x="111825" y="79306"/>
                      <a:pt x="121443" y="66675"/>
                      <a:pt x="121443" y="66675"/>
                    </a:cubicBezTo>
                    <a:cubicBezTo>
                      <a:pt x="122237" y="61912"/>
                      <a:pt x="122878" y="57122"/>
                      <a:pt x="123825" y="52387"/>
                    </a:cubicBezTo>
                    <a:cubicBezTo>
                      <a:pt x="124467" y="49178"/>
                      <a:pt x="126206" y="46135"/>
                      <a:pt x="126206" y="42862"/>
                    </a:cubicBezTo>
                    <a:cubicBezTo>
                      <a:pt x="126206" y="38034"/>
                      <a:pt x="124872" y="33288"/>
                      <a:pt x="123825" y="28575"/>
                    </a:cubicBezTo>
                    <a:cubicBezTo>
                      <a:pt x="123280" y="26125"/>
                      <a:pt x="122984" y="23412"/>
                      <a:pt x="121443" y="21431"/>
                    </a:cubicBezTo>
                    <a:cubicBezTo>
                      <a:pt x="117308" y="16115"/>
                      <a:pt x="113546" y="9273"/>
                      <a:pt x="107156" y="7143"/>
                    </a:cubicBezTo>
                    <a:lnTo>
                      <a:pt x="92868" y="2381"/>
                    </a:lnTo>
                    <a:lnTo>
                      <a:pt x="85725" y="0"/>
                    </a:lnTo>
                    <a:cubicBezTo>
                      <a:pt x="71437" y="794"/>
                      <a:pt x="57122" y="1193"/>
                      <a:pt x="42862" y="2381"/>
                    </a:cubicBezTo>
                    <a:cubicBezTo>
                      <a:pt x="38051" y="2782"/>
                      <a:pt x="36909" y="8334"/>
                      <a:pt x="35718" y="9525"/>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31" name="Freeform 330"/>
              <p:cNvSpPr/>
              <p:nvPr/>
            </p:nvSpPr>
            <p:spPr>
              <a:xfrm>
                <a:off x="7205507" y="3714751"/>
                <a:ext cx="88262" cy="102394"/>
              </a:xfrm>
              <a:custGeom>
                <a:avLst/>
                <a:gdLst>
                  <a:gd name="connsiteX0" fmla="*/ 57306 w 88262"/>
                  <a:gd name="connsiteY0" fmla="*/ 0 h 104775"/>
                  <a:gd name="connsiteX1" fmla="*/ 57306 w 88262"/>
                  <a:gd name="connsiteY1" fmla="*/ 0 h 104775"/>
                  <a:gd name="connsiteX2" fmla="*/ 35874 w 88262"/>
                  <a:gd name="connsiteY2" fmla="*/ 2381 h 104775"/>
                  <a:gd name="connsiteX3" fmla="*/ 28731 w 88262"/>
                  <a:gd name="connsiteY3" fmla="*/ 9525 h 104775"/>
                  <a:gd name="connsiteX4" fmla="*/ 21587 w 88262"/>
                  <a:gd name="connsiteY4" fmla="*/ 14287 h 104775"/>
                  <a:gd name="connsiteX5" fmla="*/ 19206 w 88262"/>
                  <a:gd name="connsiteY5" fmla="*/ 23812 h 104775"/>
                  <a:gd name="connsiteX6" fmla="*/ 12062 w 88262"/>
                  <a:gd name="connsiteY6" fmla="*/ 28575 h 104775"/>
                  <a:gd name="connsiteX7" fmla="*/ 7299 w 88262"/>
                  <a:gd name="connsiteY7" fmla="*/ 42862 h 104775"/>
                  <a:gd name="connsiteX8" fmla="*/ 4918 w 88262"/>
                  <a:gd name="connsiteY8" fmla="*/ 50006 h 104775"/>
                  <a:gd name="connsiteX9" fmla="*/ 156 w 88262"/>
                  <a:gd name="connsiteY9" fmla="*/ 57150 h 104775"/>
                  <a:gd name="connsiteX10" fmla="*/ 2537 w 88262"/>
                  <a:gd name="connsiteY10" fmla="*/ 88106 h 104775"/>
                  <a:gd name="connsiteX11" fmla="*/ 16824 w 88262"/>
                  <a:gd name="connsiteY11" fmla="*/ 92869 h 104775"/>
                  <a:gd name="connsiteX12" fmla="*/ 38256 w 88262"/>
                  <a:gd name="connsiteY12" fmla="*/ 100012 h 104775"/>
                  <a:gd name="connsiteX13" fmla="*/ 47781 w 88262"/>
                  <a:gd name="connsiteY13" fmla="*/ 102394 h 104775"/>
                  <a:gd name="connsiteX14" fmla="*/ 54924 w 88262"/>
                  <a:gd name="connsiteY14" fmla="*/ 104775 h 104775"/>
                  <a:gd name="connsiteX15" fmla="*/ 69212 w 88262"/>
                  <a:gd name="connsiteY15" fmla="*/ 102394 h 104775"/>
                  <a:gd name="connsiteX16" fmla="*/ 78737 w 88262"/>
                  <a:gd name="connsiteY16" fmla="*/ 88106 h 104775"/>
                  <a:gd name="connsiteX17" fmla="*/ 83499 w 88262"/>
                  <a:gd name="connsiteY17" fmla="*/ 80962 h 104775"/>
                  <a:gd name="connsiteX18" fmla="*/ 88262 w 88262"/>
                  <a:gd name="connsiteY18" fmla="*/ 66675 h 104775"/>
                  <a:gd name="connsiteX19" fmla="*/ 85881 w 88262"/>
                  <a:gd name="connsiteY19" fmla="*/ 47625 h 104775"/>
                  <a:gd name="connsiteX20" fmla="*/ 73974 w 88262"/>
                  <a:gd name="connsiteY20" fmla="*/ 35719 h 104775"/>
                  <a:gd name="connsiteX21" fmla="*/ 66831 w 88262"/>
                  <a:gd name="connsiteY21" fmla="*/ 28575 h 104775"/>
                  <a:gd name="connsiteX22" fmla="*/ 52543 w 88262"/>
                  <a:gd name="connsiteY22" fmla="*/ 19050 h 104775"/>
                  <a:gd name="connsiteX23" fmla="*/ 35874 w 88262"/>
                  <a:gd name="connsiteY23" fmla="*/ 9525 h 104775"/>
                  <a:gd name="connsiteX24" fmla="*/ 33493 w 88262"/>
                  <a:gd name="connsiteY24" fmla="*/ 2381 h 104775"/>
                  <a:gd name="connsiteX25" fmla="*/ 57306 w 88262"/>
                  <a:gd name="connsiteY25" fmla="*/ 0 h 104775"/>
                  <a:gd name="connsiteX0" fmla="*/ 33493 w 88262"/>
                  <a:gd name="connsiteY0" fmla="*/ 2381 h 104775"/>
                  <a:gd name="connsiteX1" fmla="*/ 57306 w 88262"/>
                  <a:gd name="connsiteY1" fmla="*/ 0 h 104775"/>
                  <a:gd name="connsiteX2" fmla="*/ 35874 w 88262"/>
                  <a:gd name="connsiteY2" fmla="*/ 2381 h 104775"/>
                  <a:gd name="connsiteX3" fmla="*/ 28731 w 88262"/>
                  <a:gd name="connsiteY3" fmla="*/ 9525 h 104775"/>
                  <a:gd name="connsiteX4" fmla="*/ 21587 w 88262"/>
                  <a:gd name="connsiteY4" fmla="*/ 14287 h 104775"/>
                  <a:gd name="connsiteX5" fmla="*/ 19206 w 88262"/>
                  <a:gd name="connsiteY5" fmla="*/ 23812 h 104775"/>
                  <a:gd name="connsiteX6" fmla="*/ 12062 w 88262"/>
                  <a:gd name="connsiteY6" fmla="*/ 28575 h 104775"/>
                  <a:gd name="connsiteX7" fmla="*/ 7299 w 88262"/>
                  <a:gd name="connsiteY7" fmla="*/ 42862 h 104775"/>
                  <a:gd name="connsiteX8" fmla="*/ 4918 w 88262"/>
                  <a:gd name="connsiteY8" fmla="*/ 50006 h 104775"/>
                  <a:gd name="connsiteX9" fmla="*/ 156 w 88262"/>
                  <a:gd name="connsiteY9" fmla="*/ 57150 h 104775"/>
                  <a:gd name="connsiteX10" fmla="*/ 2537 w 88262"/>
                  <a:gd name="connsiteY10" fmla="*/ 88106 h 104775"/>
                  <a:gd name="connsiteX11" fmla="*/ 16824 w 88262"/>
                  <a:gd name="connsiteY11" fmla="*/ 92869 h 104775"/>
                  <a:gd name="connsiteX12" fmla="*/ 38256 w 88262"/>
                  <a:gd name="connsiteY12" fmla="*/ 100012 h 104775"/>
                  <a:gd name="connsiteX13" fmla="*/ 47781 w 88262"/>
                  <a:gd name="connsiteY13" fmla="*/ 102394 h 104775"/>
                  <a:gd name="connsiteX14" fmla="*/ 54924 w 88262"/>
                  <a:gd name="connsiteY14" fmla="*/ 104775 h 104775"/>
                  <a:gd name="connsiteX15" fmla="*/ 69212 w 88262"/>
                  <a:gd name="connsiteY15" fmla="*/ 102394 h 104775"/>
                  <a:gd name="connsiteX16" fmla="*/ 78737 w 88262"/>
                  <a:gd name="connsiteY16" fmla="*/ 88106 h 104775"/>
                  <a:gd name="connsiteX17" fmla="*/ 83499 w 88262"/>
                  <a:gd name="connsiteY17" fmla="*/ 80962 h 104775"/>
                  <a:gd name="connsiteX18" fmla="*/ 88262 w 88262"/>
                  <a:gd name="connsiteY18" fmla="*/ 66675 h 104775"/>
                  <a:gd name="connsiteX19" fmla="*/ 85881 w 88262"/>
                  <a:gd name="connsiteY19" fmla="*/ 47625 h 104775"/>
                  <a:gd name="connsiteX20" fmla="*/ 73974 w 88262"/>
                  <a:gd name="connsiteY20" fmla="*/ 35719 h 104775"/>
                  <a:gd name="connsiteX21" fmla="*/ 66831 w 88262"/>
                  <a:gd name="connsiteY21" fmla="*/ 28575 h 104775"/>
                  <a:gd name="connsiteX22" fmla="*/ 52543 w 88262"/>
                  <a:gd name="connsiteY22" fmla="*/ 19050 h 104775"/>
                  <a:gd name="connsiteX23" fmla="*/ 35874 w 88262"/>
                  <a:gd name="connsiteY23" fmla="*/ 9525 h 104775"/>
                  <a:gd name="connsiteX24" fmla="*/ 33493 w 88262"/>
                  <a:gd name="connsiteY24" fmla="*/ 2381 h 104775"/>
                  <a:gd name="connsiteX0" fmla="*/ 33493 w 88262"/>
                  <a:gd name="connsiteY0" fmla="*/ 893 h 103287"/>
                  <a:gd name="connsiteX1" fmla="*/ 35874 w 88262"/>
                  <a:gd name="connsiteY1" fmla="*/ 893 h 103287"/>
                  <a:gd name="connsiteX2" fmla="*/ 28731 w 88262"/>
                  <a:gd name="connsiteY2" fmla="*/ 8037 h 103287"/>
                  <a:gd name="connsiteX3" fmla="*/ 21587 w 88262"/>
                  <a:gd name="connsiteY3" fmla="*/ 12799 h 103287"/>
                  <a:gd name="connsiteX4" fmla="*/ 19206 w 88262"/>
                  <a:gd name="connsiteY4" fmla="*/ 22324 h 103287"/>
                  <a:gd name="connsiteX5" fmla="*/ 12062 w 88262"/>
                  <a:gd name="connsiteY5" fmla="*/ 27087 h 103287"/>
                  <a:gd name="connsiteX6" fmla="*/ 7299 w 88262"/>
                  <a:gd name="connsiteY6" fmla="*/ 41374 h 103287"/>
                  <a:gd name="connsiteX7" fmla="*/ 4918 w 88262"/>
                  <a:gd name="connsiteY7" fmla="*/ 48518 h 103287"/>
                  <a:gd name="connsiteX8" fmla="*/ 156 w 88262"/>
                  <a:gd name="connsiteY8" fmla="*/ 55662 h 103287"/>
                  <a:gd name="connsiteX9" fmla="*/ 2537 w 88262"/>
                  <a:gd name="connsiteY9" fmla="*/ 86618 h 103287"/>
                  <a:gd name="connsiteX10" fmla="*/ 16824 w 88262"/>
                  <a:gd name="connsiteY10" fmla="*/ 91381 h 103287"/>
                  <a:gd name="connsiteX11" fmla="*/ 38256 w 88262"/>
                  <a:gd name="connsiteY11" fmla="*/ 98524 h 103287"/>
                  <a:gd name="connsiteX12" fmla="*/ 47781 w 88262"/>
                  <a:gd name="connsiteY12" fmla="*/ 100906 h 103287"/>
                  <a:gd name="connsiteX13" fmla="*/ 54924 w 88262"/>
                  <a:gd name="connsiteY13" fmla="*/ 103287 h 103287"/>
                  <a:gd name="connsiteX14" fmla="*/ 69212 w 88262"/>
                  <a:gd name="connsiteY14" fmla="*/ 100906 h 103287"/>
                  <a:gd name="connsiteX15" fmla="*/ 78737 w 88262"/>
                  <a:gd name="connsiteY15" fmla="*/ 86618 h 103287"/>
                  <a:gd name="connsiteX16" fmla="*/ 83499 w 88262"/>
                  <a:gd name="connsiteY16" fmla="*/ 79474 h 103287"/>
                  <a:gd name="connsiteX17" fmla="*/ 88262 w 88262"/>
                  <a:gd name="connsiteY17" fmla="*/ 65187 h 103287"/>
                  <a:gd name="connsiteX18" fmla="*/ 85881 w 88262"/>
                  <a:gd name="connsiteY18" fmla="*/ 46137 h 103287"/>
                  <a:gd name="connsiteX19" fmla="*/ 73974 w 88262"/>
                  <a:gd name="connsiteY19" fmla="*/ 34231 h 103287"/>
                  <a:gd name="connsiteX20" fmla="*/ 66831 w 88262"/>
                  <a:gd name="connsiteY20" fmla="*/ 27087 h 103287"/>
                  <a:gd name="connsiteX21" fmla="*/ 52543 w 88262"/>
                  <a:gd name="connsiteY21" fmla="*/ 17562 h 103287"/>
                  <a:gd name="connsiteX22" fmla="*/ 35874 w 88262"/>
                  <a:gd name="connsiteY22" fmla="*/ 8037 h 103287"/>
                  <a:gd name="connsiteX23" fmla="*/ 33493 w 88262"/>
                  <a:gd name="connsiteY23" fmla="*/ 893 h 103287"/>
                  <a:gd name="connsiteX0" fmla="*/ 33493 w 88262"/>
                  <a:gd name="connsiteY0" fmla="*/ 0 h 102394"/>
                  <a:gd name="connsiteX1" fmla="*/ 28731 w 88262"/>
                  <a:gd name="connsiteY1" fmla="*/ 7144 h 102394"/>
                  <a:gd name="connsiteX2" fmla="*/ 21587 w 88262"/>
                  <a:gd name="connsiteY2" fmla="*/ 11906 h 102394"/>
                  <a:gd name="connsiteX3" fmla="*/ 19206 w 88262"/>
                  <a:gd name="connsiteY3" fmla="*/ 21431 h 102394"/>
                  <a:gd name="connsiteX4" fmla="*/ 12062 w 88262"/>
                  <a:gd name="connsiteY4" fmla="*/ 26194 h 102394"/>
                  <a:gd name="connsiteX5" fmla="*/ 7299 w 88262"/>
                  <a:gd name="connsiteY5" fmla="*/ 40481 h 102394"/>
                  <a:gd name="connsiteX6" fmla="*/ 4918 w 88262"/>
                  <a:gd name="connsiteY6" fmla="*/ 47625 h 102394"/>
                  <a:gd name="connsiteX7" fmla="*/ 156 w 88262"/>
                  <a:gd name="connsiteY7" fmla="*/ 54769 h 102394"/>
                  <a:gd name="connsiteX8" fmla="*/ 2537 w 88262"/>
                  <a:gd name="connsiteY8" fmla="*/ 85725 h 102394"/>
                  <a:gd name="connsiteX9" fmla="*/ 16824 w 88262"/>
                  <a:gd name="connsiteY9" fmla="*/ 90488 h 102394"/>
                  <a:gd name="connsiteX10" fmla="*/ 38256 w 88262"/>
                  <a:gd name="connsiteY10" fmla="*/ 97631 h 102394"/>
                  <a:gd name="connsiteX11" fmla="*/ 47781 w 88262"/>
                  <a:gd name="connsiteY11" fmla="*/ 100013 h 102394"/>
                  <a:gd name="connsiteX12" fmla="*/ 54924 w 88262"/>
                  <a:gd name="connsiteY12" fmla="*/ 102394 h 102394"/>
                  <a:gd name="connsiteX13" fmla="*/ 69212 w 88262"/>
                  <a:gd name="connsiteY13" fmla="*/ 100013 h 102394"/>
                  <a:gd name="connsiteX14" fmla="*/ 78737 w 88262"/>
                  <a:gd name="connsiteY14" fmla="*/ 85725 h 102394"/>
                  <a:gd name="connsiteX15" fmla="*/ 83499 w 88262"/>
                  <a:gd name="connsiteY15" fmla="*/ 78581 h 102394"/>
                  <a:gd name="connsiteX16" fmla="*/ 88262 w 88262"/>
                  <a:gd name="connsiteY16" fmla="*/ 64294 h 102394"/>
                  <a:gd name="connsiteX17" fmla="*/ 85881 w 88262"/>
                  <a:gd name="connsiteY17" fmla="*/ 45244 h 102394"/>
                  <a:gd name="connsiteX18" fmla="*/ 73974 w 88262"/>
                  <a:gd name="connsiteY18" fmla="*/ 33338 h 102394"/>
                  <a:gd name="connsiteX19" fmla="*/ 66831 w 88262"/>
                  <a:gd name="connsiteY19" fmla="*/ 26194 h 102394"/>
                  <a:gd name="connsiteX20" fmla="*/ 52543 w 88262"/>
                  <a:gd name="connsiteY20" fmla="*/ 16669 h 102394"/>
                  <a:gd name="connsiteX21" fmla="*/ 35874 w 88262"/>
                  <a:gd name="connsiteY21" fmla="*/ 7144 h 102394"/>
                  <a:gd name="connsiteX22" fmla="*/ 33493 w 88262"/>
                  <a:gd name="connsiteY22" fmla="*/ 0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8262" h="102394">
                    <a:moveTo>
                      <a:pt x="33493" y="0"/>
                    </a:moveTo>
                    <a:cubicBezTo>
                      <a:pt x="32303" y="0"/>
                      <a:pt x="30715" y="5160"/>
                      <a:pt x="28731" y="7144"/>
                    </a:cubicBezTo>
                    <a:cubicBezTo>
                      <a:pt x="26747" y="9128"/>
                      <a:pt x="23968" y="10319"/>
                      <a:pt x="21587" y="11906"/>
                    </a:cubicBezTo>
                    <a:cubicBezTo>
                      <a:pt x="20793" y="15081"/>
                      <a:pt x="21021" y="18708"/>
                      <a:pt x="19206" y="21431"/>
                    </a:cubicBezTo>
                    <a:cubicBezTo>
                      <a:pt x="17618" y="23812"/>
                      <a:pt x="13579" y="23767"/>
                      <a:pt x="12062" y="26194"/>
                    </a:cubicBezTo>
                    <a:cubicBezTo>
                      <a:pt x="9401" y="30451"/>
                      <a:pt x="8887" y="35719"/>
                      <a:pt x="7299" y="40481"/>
                    </a:cubicBezTo>
                    <a:cubicBezTo>
                      <a:pt x="6505" y="42862"/>
                      <a:pt x="6310" y="45536"/>
                      <a:pt x="4918" y="47625"/>
                    </a:cubicBezTo>
                    <a:lnTo>
                      <a:pt x="156" y="54769"/>
                    </a:lnTo>
                    <a:cubicBezTo>
                      <a:pt x="950" y="65088"/>
                      <a:pt x="-1839" y="76347"/>
                      <a:pt x="2537" y="85725"/>
                    </a:cubicBezTo>
                    <a:cubicBezTo>
                      <a:pt x="4660" y="90274"/>
                      <a:pt x="11954" y="89271"/>
                      <a:pt x="16824" y="90488"/>
                    </a:cubicBezTo>
                    <a:cubicBezTo>
                      <a:pt x="39638" y="96191"/>
                      <a:pt x="11370" y="88669"/>
                      <a:pt x="38256" y="97631"/>
                    </a:cubicBezTo>
                    <a:cubicBezTo>
                      <a:pt x="41361" y="98666"/>
                      <a:pt x="44634" y="99114"/>
                      <a:pt x="47781" y="100013"/>
                    </a:cubicBezTo>
                    <a:cubicBezTo>
                      <a:pt x="50194" y="100703"/>
                      <a:pt x="52543" y="101600"/>
                      <a:pt x="54924" y="102394"/>
                    </a:cubicBezTo>
                    <a:cubicBezTo>
                      <a:pt x="59687" y="101600"/>
                      <a:pt x="65256" y="102782"/>
                      <a:pt x="69212" y="100013"/>
                    </a:cubicBezTo>
                    <a:cubicBezTo>
                      <a:pt x="73901" y="96731"/>
                      <a:pt x="75562" y="90488"/>
                      <a:pt x="78737" y="85725"/>
                    </a:cubicBezTo>
                    <a:cubicBezTo>
                      <a:pt x="80324" y="83344"/>
                      <a:pt x="82594" y="81296"/>
                      <a:pt x="83499" y="78581"/>
                    </a:cubicBezTo>
                    <a:lnTo>
                      <a:pt x="88262" y="64294"/>
                    </a:lnTo>
                    <a:cubicBezTo>
                      <a:pt x="87468" y="57944"/>
                      <a:pt x="87565" y="51418"/>
                      <a:pt x="85881" y="45244"/>
                    </a:cubicBezTo>
                    <a:cubicBezTo>
                      <a:pt x="83826" y="37710"/>
                      <a:pt x="79204" y="37696"/>
                      <a:pt x="73974" y="33338"/>
                    </a:cubicBezTo>
                    <a:cubicBezTo>
                      <a:pt x="71387" y="31182"/>
                      <a:pt x="69489" y="28261"/>
                      <a:pt x="66831" y="26194"/>
                    </a:cubicBezTo>
                    <a:cubicBezTo>
                      <a:pt x="62313" y="22680"/>
                      <a:pt x="57306" y="19844"/>
                      <a:pt x="52543" y="16669"/>
                    </a:cubicBezTo>
                    <a:cubicBezTo>
                      <a:pt x="42443" y="9935"/>
                      <a:pt x="47962" y="13188"/>
                      <a:pt x="35874" y="7144"/>
                    </a:cubicBezTo>
                    <a:cubicBezTo>
                      <a:pt x="35080" y="4763"/>
                      <a:pt x="36003" y="0"/>
                      <a:pt x="33493"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180" name="Freeform 179"/>
            <p:cNvSpPr/>
            <p:nvPr/>
          </p:nvSpPr>
          <p:spPr>
            <a:xfrm>
              <a:off x="8067675" y="4117181"/>
              <a:ext cx="790575" cy="842963"/>
            </a:xfrm>
            <a:custGeom>
              <a:avLst/>
              <a:gdLst>
                <a:gd name="connsiteX0" fmla="*/ 0 w 790575"/>
                <a:gd name="connsiteY0" fmla="*/ 0 h 842963"/>
                <a:gd name="connsiteX1" fmla="*/ 54769 w 790575"/>
                <a:gd name="connsiteY1" fmla="*/ 292894 h 842963"/>
                <a:gd name="connsiteX2" fmla="*/ 202406 w 790575"/>
                <a:gd name="connsiteY2" fmla="*/ 383382 h 842963"/>
                <a:gd name="connsiteX3" fmla="*/ 392906 w 790575"/>
                <a:gd name="connsiteY3" fmla="*/ 366713 h 842963"/>
                <a:gd name="connsiteX4" fmla="*/ 507206 w 790575"/>
                <a:gd name="connsiteY4" fmla="*/ 466725 h 842963"/>
                <a:gd name="connsiteX5" fmla="*/ 647700 w 790575"/>
                <a:gd name="connsiteY5" fmla="*/ 721519 h 842963"/>
                <a:gd name="connsiteX6" fmla="*/ 688181 w 790575"/>
                <a:gd name="connsiteY6" fmla="*/ 816769 h 842963"/>
                <a:gd name="connsiteX7" fmla="*/ 790575 w 790575"/>
                <a:gd name="connsiteY7" fmla="*/ 842963 h 842963"/>
                <a:gd name="connsiteX8" fmla="*/ 714375 w 790575"/>
                <a:gd name="connsiteY8" fmla="*/ 542925 h 842963"/>
                <a:gd name="connsiteX9" fmla="*/ 764381 w 790575"/>
                <a:gd name="connsiteY9" fmla="*/ 64294 h 842963"/>
                <a:gd name="connsiteX10" fmla="*/ 304800 w 790575"/>
                <a:gd name="connsiteY10" fmla="*/ 42863 h 842963"/>
                <a:gd name="connsiteX11" fmla="*/ 0 w 790575"/>
                <a:gd name="connsiteY11" fmla="*/ 0 h 84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0575" h="842963">
                  <a:moveTo>
                    <a:pt x="0" y="0"/>
                  </a:moveTo>
                  <a:lnTo>
                    <a:pt x="54769" y="292894"/>
                  </a:lnTo>
                  <a:lnTo>
                    <a:pt x="202406" y="383382"/>
                  </a:lnTo>
                  <a:lnTo>
                    <a:pt x="392906" y="366713"/>
                  </a:lnTo>
                  <a:lnTo>
                    <a:pt x="507206" y="466725"/>
                  </a:lnTo>
                  <a:lnTo>
                    <a:pt x="647700" y="721519"/>
                  </a:lnTo>
                  <a:lnTo>
                    <a:pt x="688181" y="816769"/>
                  </a:lnTo>
                  <a:lnTo>
                    <a:pt x="790575" y="842963"/>
                  </a:lnTo>
                  <a:lnTo>
                    <a:pt x="714375" y="542925"/>
                  </a:lnTo>
                  <a:lnTo>
                    <a:pt x="764381" y="64294"/>
                  </a:lnTo>
                  <a:lnTo>
                    <a:pt x="304800" y="42863"/>
                  </a:lnTo>
                  <a:lnTo>
                    <a:pt x="0" y="0"/>
                  </a:lnTo>
                  <a:close/>
                </a:path>
              </a:pathLst>
            </a:custGeom>
            <a:solidFill>
              <a:srgbClr val="EEECE1">
                <a:lumMod val="2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81" name="Group 180"/>
            <p:cNvGrpSpPr/>
            <p:nvPr/>
          </p:nvGrpSpPr>
          <p:grpSpPr>
            <a:xfrm>
              <a:off x="7924800" y="4057650"/>
              <a:ext cx="976313" cy="983456"/>
              <a:chOff x="7924800" y="4457700"/>
              <a:chExt cx="976313" cy="983456"/>
            </a:xfrm>
          </p:grpSpPr>
          <p:sp>
            <p:nvSpPr>
              <p:cNvPr id="241" name="Freeform 240"/>
              <p:cNvSpPr/>
              <p:nvPr/>
            </p:nvSpPr>
            <p:spPr>
              <a:xfrm>
                <a:off x="8720090" y="5274469"/>
                <a:ext cx="116729" cy="114300"/>
              </a:xfrm>
              <a:custGeom>
                <a:avLst/>
                <a:gdLst>
                  <a:gd name="connsiteX0" fmla="*/ 116729 w 116729"/>
                  <a:gd name="connsiteY0" fmla="*/ 40481 h 114300"/>
                  <a:gd name="connsiteX1" fmla="*/ 116729 w 116729"/>
                  <a:gd name="connsiteY1" fmla="*/ 40481 h 114300"/>
                  <a:gd name="connsiteX2" fmla="*/ 95298 w 116729"/>
                  <a:gd name="connsiteY2" fmla="*/ 23812 h 114300"/>
                  <a:gd name="connsiteX3" fmla="*/ 81010 w 116729"/>
                  <a:gd name="connsiteY3" fmla="*/ 11906 h 114300"/>
                  <a:gd name="connsiteX4" fmla="*/ 76248 w 116729"/>
                  <a:gd name="connsiteY4" fmla="*/ 4762 h 114300"/>
                  <a:gd name="connsiteX5" fmla="*/ 69104 w 116729"/>
                  <a:gd name="connsiteY5" fmla="*/ 2381 h 114300"/>
                  <a:gd name="connsiteX6" fmla="*/ 50054 w 116729"/>
                  <a:gd name="connsiteY6" fmla="*/ 0 h 114300"/>
                  <a:gd name="connsiteX7" fmla="*/ 40529 w 116729"/>
                  <a:gd name="connsiteY7" fmla="*/ 2381 h 114300"/>
                  <a:gd name="connsiteX8" fmla="*/ 33385 w 116729"/>
                  <a:gd name="connsiteY8" fmla="*/ 7144 h 114300"/>
                  <a:gd name="connsiteX9" fmla="*/ 26241 w 116729"/>
                  <a:gd name="connsiteY9" fmla="*/ 9525 h 114300"/>
                  <a:gd name="connsiteX10" fmla="*/ 14335 w 116729"/>
                  <a:gd name="connsiteY10" fmla="*/ 21431 h 114300"/>
                  <a:gd name="connsiteX11" fmla="*/ 7191 w 116729"/>
                  <a:gd name="connsiteY11" fmla="*/ 26194 h 114300"/>
                  <a:gd name="connsiteX12" fmla="*/ 48 w 116729"/>
                  <a:gd name="connsiteY12" fmla="*/ 40481 h 114300"/>
                  <a:gd name="connsiteX13" fmla="*/ 4810 w 116729"/>
                  <a:gd name="connsiteY13" fmla="*/ 47625 h 114300"/>
                  <a:gd name="connsiteX14" fmla="*/ 7191 w 116729"/>
                  <a:gd name="connsiteY14" fmla="*/ 54769 h 114300"/>
                  <a:gd name="connsiteX15" fmla="*/ 21479 w 116729"/>
                  <a:gd name="connsiteY15" fmla="*/ 66675 h 114300"/>
                  <a:gd name="connsiteX16" fmla="*/ 23860 w 116729"/>
                  <a:gd name="connsiteY16" fmla="*/ 73819 h 114300"/>
                  <a:gd name="connsiteX17" fmla="*/ 42910 w 116729"/>
                  <a:gd name="connsiteY17" fmla="*/ 95250 h 114300"/>
                  <a:gd name="connsiteX18" fmla="*/ 57198 w 116729"/>
                  <a:gd name="connsiteY18" fmla="*/ 107156 h 114300"/>
                  <a:gd name="connsiteX19" fmla="*/ 71485 w 116729"/>
                  <a:gd name="connsiteY19" fmla="*/ 111919 h 114300"/>
                  <a:gd name="connsiteX20" fmla="*/ 78629 w 116729"/>
                  <a:gd name="connsiteY20" fmla="*/ 114300 h 114300"/>
                  <a:gd name="connsiteX21" fmla="*/ 90535 w 116729"/>
                  <a:gd name="connsiteY21" fmla="*/ 111919 h 114300"/>
                  <a:gd name="connsiteX22" fmla="*/ 100060 w 116729"/>
                  <a:gd name="connsiteY22" fmla="*/ 97631 h 114300"/>
                  <a:gd name="connsiteX23" fmla="*/ 104823 w 116729"/>
                  <a:gd name="connsiteY23" fmla="*/ 90487 h 114300"/>
                  <a:gd name="connsiteX24" fmla="*/ 111966 w 116729"/>
                  <a:gd name="connsiteY24" fmla="*/ 69056 h 114300"/>
                  <a:gd name="connsiteX25" fmla="*/ 114348 w 116729"/>
                  <a:gd name="connsiteY25" fmla="*/ 61912 h 114300"/>
                  <a:gd name="connsiteX26" fmla="*/ 111966 w 116729"/>
                  <a:gd name="connsiteY26" fmla="*/ 47625 h 114300"/>
                  <a:gd name="connsiteX27" fmla="*/ 116729 w 116729"/>
                  <a:gd name="connsiteY27" fmla="*/ 40481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6729" h="114300">
                    <a:moveTo>
                      <a:pt x="116729" y="40481"/>
                    </a:moveTo>
                    <a:lnTo>
                      <a:pt x="116729" y="40481"/>
                    </a:lnTo>
                    <a:cubicBezTo>
                      <a:pt x="109585" y="34925"/>
                      <a:pt x="102251" y="29606"/>
                      <a:pt x="95298" y="23812"/>
                    </a:cubicBezTo>
                    <a:cubicBezTo>
                      <a:pt x="76965" y="8535"/>
                      <a:pt x="98745" y="23730"/>
                      <a:pt x="81010" y="11906"/>
                    </a:cubicBezTo>
                    <a:cubicBezTo>
                      <a:pt x="79423" y="9525"/>
                      <a:pt x="78483" y="6550"/>
                      <a:pt x="76248" y="4762"/>
                    </a:cubicBezTo>
                    <a:cubicBezTo>
                      <a:pt x="74288" y="3194"/>
                      <a:pt x="71574" y="2830"/>
                      <a:pt x="69104" y="2381"/>
                    </a:cubicBezTo>
                    <a:cubicBezTo>
                      <a:pt x="62808" y="1236"/>
                      <a:pt x="56404" y="794"/>
                      <a:pt x="50054" y="0"/>
                    </a:cubicBezTo>
                    <a:cubicBezTo>
                      <a:pt x="46879" y="794"/>
                      <a:pt x="43537" y="1092"/>
                      <a:pt x="40529" y="2381"/>
                    </a:cubicBezTo>
                    <a:cubicBezTo>
                      <a:pt x="37898" y="3508"/>
                      <a:pt x="35945" y="5864"/>
                      <a:pt x="33385" y="7144"/>
                    </a:cubicBezTo>
                    <a:cubicBezTo>
                      <a:pt x="31140" y="8267"/>
                      <a:pt x="28622" y="8731"/>
                      <a:pt x="26241" y="9525"/>
                    </a:cubicBezTo>
                    <a:cubicBezTo>
                      <a:pt x="7195" y="22223"/>
                      <a:pt x="30209" y="5557"/>
                      <a:pt x="14335" y="21431"/>
                    </a:cubicBezTo>
                    <a:cubicBezTo>
                      <a:pt x="12311" y="23455"/>
                      <a:pt x="9572" y="24606"/>
                      <a:pt x="7191" y="26194"/>
                    </a:cubicBezTo>
                    <a:cubicBezTo>
                      <a:pt x="5532" y="28683"/>
                      <a:pt x="-609" y="36537"/>
                      <a:pt x="48" y="40481"/>
                    </a:cubicBezTo>
                    <a:cubicBezTo>
                      <a:pt x="518" y="43304"/>
                      <a:pt x="3530" y="45065"/>
                      <a:pt x="4810" y="47625"/>
                    </a:cubicBezTo>
                    <a:cubicBezTo>
                      <a:pt x="5932" y="49870"/>
                      <a:pt x="5799" y="52680"/>
                      <a:pt x="7191" y="54769"/>
                    </a:cubicBezTo>
                    <a:cubicBezTo>
                      <a:pt x="10857" y="60267"/>
                      <a:pt x="16210" y="63162"/>
                      <a:pt x="21479" y="66675"/>
                    </a:cubicBezTo>
                    <a:cubicBezTo>
                      <a:pt x="22273" y="69056"/>
                      <a:pt x="22737" y="71574"/>
                      <a:pt x="23860" y="73819"/>
                    </a:cubicBezTo>
                    <a:cubicBezTo>
                      <a:pt x="28107" y="82313"/>
                      <a:pt x="36607" y="88947"/>
                      <a:pt x="42910" y="95250"/>
                    </a:cubicBezTo>
                    <a:cubicBezTo>
                      <a:pt x="47398" y="99738"/>
                      <a:pt x="51229" y="104503"/>
                      <a:pt x="57198" y="107156"/>
                    </a:cubicBezTo>
                    <a:cubicBezTo>
                      <a:pt x="61785" y="109195"/>
                      <a:pt x="66723" y="110331"/>
                      <a:pt x="71485" y="111919"/>
                    </a:cubicBezTo>
                    <a:lnTo>
                      <a:pt x="78629" y="114300"/>
                    </a:lnTo>
                    <a:cubicBezTo>
                      <a:pt x="82598" y="113506"/>
                      <a:pt x="86915" y="113729"/>
                      <a:pt x="90535" y="111919"/>
                    </a:cubicBezTo>
                    <a:cubicBezTo>
                      <a:pt x="99564" y="107404"/>
                      <a:pt x="96532" y="104687"/>
                      <a:pt x="100060" y="97631"/>
                    </a:cubicBezTo>
                    <a:cubicBezTo>
                      <a:pt x="101340" y="95071"/>
                      <a:pt x="103235" y="92868"/>
                      <a:pt x="104823" y="90487"/>
                    </a:cubicBezTo>
                    <a:lnTo>
                      <a:pt x="111966" y="69056"/>
                    </a:lnTo>
                    <a:lnTo>
                      <a:pt x="114348" y="61912"/>
                    </a:lnTo>
                    <a:cubicBezTo>
                      <a:pt x="113554" y="57150"/>
                      <a:pt x="113013" y="52338"/>
                      <a:pt x="111966" y="47625"/>
                    </a:cubicBezTo>
                    <a:cubicBezTo>
                      <a:pt x="111421" y="45175"/>
                      <a:pt x="115935" y="41672"/>
                      <a:pt x="116729" y="40481"/>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42" name="Freeform 241"/>
              <p:cNvSpPr/>
              <p:nvPr/>
            </p:nvSpPr>
            <p:spPr>
              <a:xfrm>
                <a:off x="8660606" y="5155406"/>
                <a:ext cx="114545" cy="133350"/>
              </a:xfrm>
              <a:custGeom>
                <a:avLst/>
                <a:gdLst>
                  <a:gd name="connsiteX0" fmla="*/ 114300 w 114545"/>
                  <a:gd name="connsiteY0" fmla="*/ 69057 h 133350"/>
                  <a:gd name="connsiteX1" fmla="*/ 114300 w 114545"/>
                  <a:gd name="connsiteY1" fmla="*/ 69057 h 133350"/>
                  <a:gd name="connsiteX2" fmla="*/ 92869 w 114545"/>
                  <a:gd name="connsiteY2" fmla="*/ 64294 h 133350"/>
                  <a:gd name="connsiteX3" fmla="*/ 83344 w 114545"/>
                  <a:gd name="connsiteY3" fmla="*/ 52388 h 133350"/>
                  <a:gd name="connsiteX4" fmla="*/ 76200 w 114545"/>
                  <a:gd name="connsiteY4" fmla="*/ 38100 h 133350"/>
                  <a:gd name="connsiteX5" fmla="*/ 76200 w 114545"/>
                  <a:gd name="connsiteY5" fmla="*/ 11907 h 133350"/>
                  <a:gd name="connsiteX6" fmla="*/ 73819 w 114545"/>
                  <a:gd name="connsiteY6" fmla="*/ 4763 h 133350"/>
                  <a:gd name="connsiteX7" fmla="*/ 59532 w 114545"/>
                  <a:gd name="connsiteY7" fmla="*/ 0 h 133350"/>
                  <a:gd name="connsiteX8" fmla="*/ 42863 w 114545"/>
                  <a:gd name="connsiteY8" fmla="*/ 2382 h 133350"/>
                  <a:gd name="connsiteX9" fmla="*/ 35719 w 114545"/>
                  <a:gd name="connsiteY9" fmla="*/ 7144 h 133350"/>
                  <a:gd name="connsiteX10" fmla="*/ 28575 w 114545"/>
                  <a:gd name="connsiteY10" fmla="*/ 9525 h 133350"/>
                  <a:gd name="connsiteX11" fmla="*/ 4763 w 114545"/>
                  <a:gd name="connsiteY11" fmla="*/ 21432 h 133350"/>
                  <a:gd name="connsiteX12" fmla="*/ 0 w 114545"/>
                  <a:gd name="connsiteY12" fmla="*/ 42863 h 133350"/>
                  <a:gd name="connsiteX13" fmla="*/ 7144 w 114545"/>
                  <a:gd name="connsiteY13" fmla="*/ 64294 h 133350"/>
                  <a:gd name="connsiteX14" fmla="*/ 16669 w 114545"/>
                  <a:gd name="connsiteY14" fmla="*/ 78582 h 133350"/>
                  <a:gd name="connsiteX15" fmla="*/ 21432 w 114545"/>
                  <a:gd name="connsiteY15" fmla="*/ 119063 h 133350"/>
                  <a:gd name="connsiteX16" fmla="*/ 28575 w 114545"/>
                  <a:gd name="connsiteY16" fmla="*/ 133350 h 133350"/>
                  <a:gd name="connsiteX17" fmla="*/ 61913 w 114545"/>
                  <a:gd name="connsiteY17" fmla="*/ 130969 h 133350"/>
                  <a:gd name="connsiteX18" fmla="*/ 76200 w 114545"/>
                  <a:gd name="connsiteY18" fmla="*/ 119063 h 133350"/>
                  <a:gd name="connsiteX19" fmla="*/ 83344 w 114545"/>
                  <a:gd name="connsiteY19" fmla="*/ 116682 h 133350"/>
                  <a:gd name="connsiteX20" fmla="*/ 90488 w 114545"/>
                  <a:gd name="connsiteY20" fmla="*/ 111919 h 133350"/>
                  <a:gd name="connsiteX21" fmla="*/ 95250 w 114545"/>
                  <a:gd name="connsiteY21" fmla="*/ 104775 h 133350"/>
                  <a:gd name="connsiteX22" fmla="*/ 109538 w 114545"/>
                  <a:gd name="connsiteY22" fmla="*/ 100013 h 133350"/>
                  <a:gd name="connsiteX23" fmla="*/ 114300 w 114545"/>
                  <a:gd name="connsiteY23" fmla="*/ 92869 h 133350"/>
                  <a:gd name="connsiteX24" fmla="*/ 111919 w 114545"/>
                  <a:gd name="connsiteY24" fmla="*/ 78582 h 133350"/>
                  <a:gd name="connsiteX25" fmla="*/ 97632 w 114545"/>
                  <a:gd name="connsiteY25" fmla="*/ 69057 h 133350"/>
                  <a:gd name="connsiteX26" fmla="*/ 90488 w 114545"/>
                  <a:gd name="connsiteY26" fmla="*/ 64294 h 133350"/>
                  <a:gd name="connsiteX27" fmla="*/ 114300 w 114545"/>
                  <a:gd name="connsiteY27" fmla="*/ 69057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4545" h="133350">
                    <a:moveTo>
                      <a:pt x="114300" y="69057"/>
                    </a:moveTo>
                    <a:lnTo>
                      <a:pt x="114300" y="69057"/>
                    </a:lnTo>
                    <a:cubicBezTo>
                      <a:pt x="107156" y="67469"/>
                      <a:pt x="99811" y="66608"/>
                      <a:pt x="92869" y="64294"/>
                    </a:cubicBezTo>
                    <a:cubicBezTo>
                      <a:pt x="83234" y="61082"/>
                      <a:pt x="86983" y="59666"/>
                      <a:pt x="83344" y="52388"/>
                    </a:cubicBezTo>
                    <a:cubicBezTo>
                      <a:pt x="74109" y="33915"/>
                      <a:pt x="82190" y="56064"/>
                      <a:pt x="76200" y="38100"/>
                    </a:cubicBezTo>
                    <a:cubicBezTo>
                      <a:pt x="78740" y="20328"/>
                      <a:pt x="80122" y="25631"/>
                      <a:pt x="76200" y="11907"/>
                    </a:cubicBezTo>
                    <a:cubicBezTo>
                      <a:pt x="75510" y="9493"/>
                      <a:pt x="75861" y="6222"/>
                      <a:pt x="73819" y="4763"/>
                    </a:cubicBezTo>
                    <a:cubicBezTo>
                      <a:pt x="69734" y="1845"/>
                      <a:pt x="59532" y="0"/>
                      <a:pt x="59532" y="0"/>
                    </a:cubicBezTo>
                    <a:cubicBezTo>
                      <a:pt x="53976" y="794"/>
                      <a:pt x="48239" y="769"/>
                      <a:pt x="42863" y="2382"/>
                    </a:cubicBezTo>
                    <a:cubicBezTo>
                      <a:pt x="40122" y="3204"/>
                      <a:pt x="38279" y="5864"/>
                      <a:pt x="35719" y="7144"/>
                    </a:cubicBezTo>
                    <a:cubicBezTo>
                      <a:pt x="33474" y="8266"/>
                      <a:pt x="30956" y="8731"/>
                      <a:pt x="28575" y="9525"/>
                    </a:cubicBezTo>
                    <a:cubicBezTo>
                      <a:pt x="11565" y="20865"/>
                      <a:pt x="19841" y="17661"/>
                      <a:pt x="4763" y="21432"/>
                    </a:cubicBezTo>
                    <a:cubicBezTo>
                      <a:pt x="2308" y="28798"/>
                      <a:pt x="0" y="34484"/>
                      <a:pt x="0" y="42863"/>
                    </a:cubicBezTo>
                    <a:cubicBezTo>
                      <a:pt x="0" y="60543"/>
                      <a:pt x="1395" y="52795"/>
                      <a:pt x="7144" y="64294"/>
                    </a:cubicBezTo>
                    <a:cubicBezTo>
                      <a:pt x="14035" y="78078"/>
                      <a:pt x="3128" y="65041"/>
                      <a:pt x="16669" y="78582"/>
                    </a:cubicBezTo>
                    <a:cubicBezTo>
                      <a:pt x="23150" y="98024"/>
                      <a:pt x="16312" y="75543"/>
                      <a:pt x="21432" y="119063"/>
                    </a:cubicBezTo>
                    <a:cubicBezTo>
                      <a:pt x="22136" y="125050"/>
                      <a:pt x="25364" y="128533"/>
                      <a:pt x="28575" y="133350"/>
                    </a:cubicBezTo>
                    <a:cubicBezTo>
                      <a:pt x="39688" y="132556"/>
                      <a:pt x="50942" y="132905"/>
                      <a:pt x="61913" y="130969"/>
                    </a:cubicBezTo>
                    <a:cubicBezTo>
                      <a:pt x="67214" y="130034"/>
                      <a:pt x="72499" y="121530"/>
                      <a:pt x="76200" y="119063"/>
                    </a:cubicBezTo>
                    <a:cubicBezTo>
                      <a:pt x="78289" y="117671"/>
                      <a:pt x="80963" y="117476"/>
                      <a:pt x="83344" y="116682"/>
                    </a:cubicBezTo>
                    <a:cubicBezTo>
                      <a:pt x="85725" y="115094"/>
                      <a:pt x="88464" y="113943"/>
                      <a:pt x="90488" y="111919"/>
                    </a:cubicBezTo>
                    <a:cubicBezTo>
                      <a:pt x="92512" y="109895"/>
                      <a:pt x="92823" y="106292"/>
                      <a:pt x="95250" y="104775"/>
                    </a:cubicBezTo>
                    <a:cubicBezTo>
                      <a:pt x="99507" y="102114"/>
                      <a:pt x="109538" y="100013"/>
                      <a:pt x="109538" y="100013"/>
                    </a:cubicBezTo>
                    <a:cubicBezTo>
                      <a:pt x="111125" y="97632"/>
                      <a:pt x="113984" y="95713"/>
                      <a:pt x="114300" y="92869"/>
                    </a:cubicBezTo>
                    <a:cubicBezTo>
                      <a:pt x="114833" y="88071"/>
                      <a:pt x="114688" y="82537"/>
                      <a:pt x="111919" y="78582"/>
                    </a:cubicBezTo>
                    <a:cubicBezTo>
                      <a:pt x="108637" y="73893"/>
                      <a:pt x="102394" y="72232"/>
                      <a:pt x="97632" y="69057"/>
                    </a:cubicBezTo>
                    <a:lnTo>
                      <a:pt x="90488" y="64294"/>
                    </a:lnTo>
                    <a:cubicBezTo>
                      <a:pt x="82408" y="58908"/>
                      <a:pt x="110331" y="68263"/>
                      <a:pt x="114300" y="69057"/>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43" name="Freeform 242"/>
              <p:cNvSpPr/>
              <p:nvPr/>
            </p:nvSpPr>
            <p:spPr>
              <a:xfrm>
                <a:off x="8615363" y="5036993"/>
                <a:ext cx="100100" cy="120795"/>
              </a:xfrm>
              <a:custGeom>
                <a:avLst/>
                <a:gdLst>
                  <a:gd name="connsiteX0" fmla="*/ 69056 w 100100"/>
                  <a:gd name="connsiteY0" fmla="*/ 13638 h 120795"/>
                  <a:gd name="connsiteX1" fmla="*/ 69056 w 100100"/>
                  <a:gd name="connsiteY1" fmla="*/ 13638 h 120795"/>
                  <a:gd name="connsiteX2" fmla="*/ 47625 w 100100"/>
                  <a:gd name="connsiteY2" fmla="*/ 8876 h 120795"/>
                  <a:gd name="connsiteX3" fmla="*/ 38100 w 100100"/>
                  <a:gd name="connsiteY3" fmla="*/ 6495 h 120795"/>
                  <a:gd name="connsiteX4" fmla="*/ 28575 w 100100"/>
                  <a:gd name="connsiteY4" fmla="*/ 8876 h 120795"/>
                  <a:gd name="connsiteX5" fmla="*/ 14287 w 100100"/>
                  <a:gd name="connsiteY5" fmla="*/ 18401 h 120795"/>
                  <a:gd name="connsiteX6" fmla="*/ 0 w 100100"/>
                  <a:gd name="connsiteY6" fmla="*/ 30307 h 120795"/>
                  <a:gd name="connsiteX7" fmla="*/ 2381 w 100100"/>
                  <a:gd name="connsiteY7" fmla="*/ 46976 h 120795"/>
                  <a:gd name="connsiteX8" fmla="*/ 9525 w 100100"/>
                  <a:gd name="connsiteY8" fmla="*/ 51738 h 120795"/>
                  <a:gd name="connsiteX9" fmla="*/ 11906 w 100100"/>
                  <a:gd name="connsiteY9" fmla="*/ 61263 h 120795"/>
                  <a:gd name="connsiteX10" fmla="*/ 14287 w 100100"/>
                  <a:gd name="connsiteY10" fmla="*/ 80313 h 120795"/>
                  <a:gd name="connsiteX11" fmla="*/ 19050 w 100100"/>
                  <a:gd name="connsiteY11" fmla="*/ 87457 h 120795"/>
                  <a:gd name="connsiteX12" fmla="*/ 28575 w 100100"/>
                  <a:gd name="connsiteY12" fmla="*/ 99363 h 120795"/>
                  <a:gd name="connsiteX13" fmla="*/ 38100 w 100100"/>
                  <a:gd name="connsiteY13" fmla="*/ 111270 h 120795"/>
                  <a:gd name="connsiteX14" fmla="*/ 40481 w 100100"/>
                  <a:gd name="connsiteY14" fmla="*/ 118413 h 120795"/>
                  <a:gd name="connsiteX15" fmla="*/ 47625 w 100100"/>
                  <a:gd name="connsiteY15" fmla="*/ 120795 h 120795"/>
                  <a:gd name="connsiteX16" fmla="*/ 54768 w 100100"/>
                  <a:gd name="connsiteY16" fmla="*/ 118413 h 120795"/>
                  <a:gd name="connsiteX17" fmla="*/ 66675 w 100100"/>
                  <a:gd name="connsiteY17" fmla="*/ 113651 h 120795"/>
                  <a:gd name="connsiteX18" fmla="*/ 90487 w 100100"/>
                  <a:gd name="connsiteY18" fmla="*/ 106507 h 120795"/>
                  <a:gd name="connsiteX19" fmla="*/ 97631 w 100100"/>
                  <a:gd name="connsiteY19" fmla="*/ 101745 h 120795"/>
                  <a:gd name="connsiteX20" fmla="*/ 100012 w 100100"/>
                  <a:gd name="connsiteY20" fmla="*/ 94601 h 120795"/>
                  <a:gd name="connsiteX21" fmla="*/ 95250 w 100100"/>
                  <a:gd name="connsiteY21" fmla="*/ 49357 h 120795"/>
                  <a:gd name="connsiteX22" fmla="*/ 92868 w 100100"/>
                  <a:gd name="connsiteY22" fmla="*/ 20782 h 120795"/>
                  <a:gd name="connsiteX23" fmla="*/ 85725 w 100100"/>
                  <a:gd name="connsiteY23" fmla="*/ 13638 h 120795"/>
                  <a:gd name="connsiteX24" fmla="*/ 83343 w 100100"/>
                  <a:gd name="connsiteY24" fmla="*/ 6495 h 120795"/>
                  <a:gd name="connsiteX25" fmla="*/ 76200 w 100100"/>
                  <a:gd name="connsiteY25" fmla="*/ 1732 h 120795"/>
                  <a:gd name="connsiteX26" fmla="*/ 69056 w 100100"/>
                  <a:gd name="connsiteY26" fmla="*/ 13638 h 120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0100" h="120795">
                    <a:moveTo>
                      <a:pt x="69056" y="13638"/>
                    </a:moveTo>
                    <a:lnTo>
                      <a:pt x="69056" y="13638"/>
                    </a:lnTo>
                    <a:lnTo>
                      <a:pt x="47625" y="8876"/>
                    </a:lnTo>
                    <a:cubicBezTo>
                      <a:pt x="44436" y="8140"/>
                      <a:pt x="41373" y="6495"/>
                      <a:pt x="38100" y="6495"/>
                    </a:cubicBezTo>
                    <a:cubicBezTo>
                      <a:pt x="34827" y="6495"/>
                      <a:pt x="31750" y="8082"/>
                      <a:pt x="28575" y="8876"/>
                    </a:cubicBezTo>
                    <a:cubicBezTo>
                      <a:pt x="23812" y="12051"/>
                      <a:pt x="18334" y="14354"/>
                      <a:pt x="14287" y="18401"/>
                    </a:cubicBezTo>
                    <a:cubicBezTo>
                      <a:pt x="5120" y="27568"/>
                      <a:pt x="9945" y="23677"/>
                      <a:pt x="0" y="30307"/>
                    </a:cubicBezTo>
                    <a:cubicBezTo>
                      <a:pt x="794" y="35863"/>
                      <a:pt x="101" y="41847"/>
                      <a:pt x="2381" y="46976"/>
                    </a:cubicBezTo>
                    <a:cubicBezTo>
                      <a:pt x="3543" y="49591"/>
                      <a:pt x="7937" y="49357"/>
                      <a:pt x="9525" y="51738"/>
                    </a:cubicBezTo>
                    <a:cubicBezTo>
                      <a:pt x="11340" y="54461"/>
                      <a:pt x="11368" y="58035"/>
                      <a:pt x="11906" y="61263"/>
                    </a:cubicBezTo>
                    <a:cubicBezTo>
                      <a:pt x="12958" y="67575"/>
                      <a:pt x="12603" y="74139"/>
                      <a:pt x="14287" y="80313"/>
                    </a:cubicBezTo>
                    <a:cubicBezTo>
                      <a:pt x="15040" y="83074"/>
                      <a:pt x="17462" y="85076"/>
                      <a:pt x="19050" y="87457"/>
                    </a:cubicBezTo>
                    <a:cubicBezTo>
                      <a:pt x="25035" y="105414"/>
                      <a:pt x="16265" y="83976"/>
                      <a:pt x="28575" y="99363"/>
                    </a:cubicBezTo>
                    <a:cubicBezTo>
                      <a:pt x="41723" y="115797"/>
                      <a:pt x="17623" y="97618"/>
                      <a:pt x="38100" y="111270"/>
                    </a:cubicBezTo>
                    <a:cubicBezTo>
                      <a:pt x="38894" y="113651"/>
                      <a:pt x="38706" y="116638"/>
                      <a:pt x="40481" y="118413"/>
                    </a:cubicBezTo>
                    <a:cubicBezTo>
                      <a:pt x="42256" y="120188"/>
                      <a:pt x="45115" y="120795"/>
                      <a:pt x="47625" y="120795"/>
                    </a:cubicBezTo>
                    <a:cubicBezTo>
                      <a:pt x="50135" y="120795"/>
                      <a:pt x="52418" y="119294"/>
                      <a:pt x="54768" y="118413"/>
                    </a:cubicBezTo>
                    <a:cubicBezTo>
                      <a:pt x="58770" y="116912"/>
                      <a:pt x="62620" y="115003"/>
                      <a:pt x="66675" y="113651"/>
                    </a:cubicBezTo>
                    <a:cubicBezTo>
                      <a:pt x="73334" y="111432"/>
                      <a:pt x="84963" y="110189"/>
                      <a:pt x="90487" y="106507"/>
                    </a:cubicBezTo>
                    <a:lnTo>
                      <a:pt x="97631" y="101745"/>
                    </a:lnTo>
                    <a:cubicBezTo>
                      <a:pt x="98425" y="99364"/>
                      <a:pt x="100012" y="97111"/>
                      <a:pt x="100012" y="94601"/>
                    </a:cubicBezTo>
                    <a:cubicBezTo>
                      <a:pt x="100012" y="61610"/>
                      <a:pt x="101154" y="67071"/>
                      <a:pt x="95250" y="49357"/>
                    </a:cubicBezTo>
                    <a:cubicBezTo>
                      <a:pt x="94456" y="39832"/>
                      <a:pt x="95331" y="30017"/>
                      <a:pt x="92868" y="20782"/>
                    </a:cubicBezTo>
                    <a:cubicBezTo>
                      <a:pt x="92000" y="17528"/>
                      <a:pt x="87593" y="16440"/>
                      <a:pt x="85725" y="13638"/>
                    </a:cubicBezTo>
                    <a:cubicBezTo>
                      <a:pt x="84333" y="11550"/>
                      <a:pt x="84911" y="8455"/>
                      <a:pt x="83343" y="6495"/>
                    </a:cubicBezTo>
                    <a:cubicBezTo>
                      <a:pt x="81555" y="4260"/>
                      <a:pt x="78760" y="3012"/>
                      <a:pt x="76200" y="1732"/>
                    </a:cubicBezTo>
                    <a:cubicBezTo>
                      <a:pt x="68929" y="-1904"/>
                      <a:pt x="65814" y="-649"/>
                      <a:pt x="69056" y="13638"/>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44" name="Freeform 243"/>
              <p:cNvSpPr/>
              <p:nvPr/>
            </p:nvSpPr>
            <p:spPr>
              <a:xfrm>
                <a:off x="8586788" y="4940455"/>
                <a:ext cx="102393" cy="110176"/>
              </a:xfrm>
              <a:custGeom>
                <a:avLst/>
                <a:gdLst>
                  <a:gd name="connsiteX0" fmla="*/ 47625 w 102393"/>
                  <a:gd name="connsiteY0" fmla="*/ 5401 h 110176"/>
                  <a:gd name="connsiteX1" fmla="*/ 47625 w 102393"/>
                  <a:gd name="connsiteY1" fmla="*/ 5401 h 110176"/>
                  <a:gd name="connsiteX2" fmla="*/ 21431 w 102393"/>
                  <a:gd name="connsiteY2" fmla="*/ 24451 h 110176"/>
                  <a:gd name="connsiteX3" fmla="*/ 11906 w 102393"/>
                  <a:gd name="connsiteY3" fmla="*/ 38739 h 110176"/>
                  <a:gd name="connsiteX4" fmla="*/ 7143 w 102393"/>
                  <a:gd name="connsiteY4" fmla="*/ 45883 h 110176"/>
                  <a:gd name="connsiteX5" fmla="*/ 2381 w 102393"/>
                  <a:gd name="connsiteY5" fmla="*/ 60170 h 110176"/>
                  <a:gd name="connsiteX6" fmla="*/ 0 w 102393"/>
                  <a:gd name="connsiteY6" fmla="*/ 67314 h 110176"/>
                  <a:gd name="connsiteX7" fmla="*/ 9525 w 102393"/>
                  <a:gd name="connsiteY7" fmla="*/ 103033 h 110176"/>
                  <a:gd name="connsiteX8" fmla="*/ 16668 w 102393"/>
                  <a:gd name="connsiteY8" fmla="*/ 107795 h 110176"/>
                  <a:gd name="connsiteX9" fmla="*/ 23812 w 102393"/>
                  <a:gd name="connsiteY9" fmla="*/ 110176 h 110176"/>
                  <a:gd name="connsiteX10" fmla="*/ 33337 w 102393"/>
                  <a:gd name="connsiteY10" fmla="*/ 107795 h 110176"/>
                  <a:gd name="connsiteX11" fmla="*/ 54768 w 102393"/>
                  <a:gd name="connsiteY11" fmla="*/ 95889 h 110176"/>
                  <a:gd name="connsiteX12" fmla="*/ 88106 w 102393"/>
                  <a:gd name="connsiteY12" fmla="*/ 88745 h 110176"/>
                  <a:gd name="connsiteX13" fmla="*/ 90487 w 102393"/>
                  <a:gd name="connsiteY13" fmla="*/ 81601 h 110176"/>
                  <a:gd name="connsiteX14" fmla="*/ 102393 w 102393"/>
                  <a:gd name="connsiteY14" fmla="*/ 60170 h 110176"/>
                  <a:gd name="connsiteX15" fmla="*/ 100012 w 102393"/>
                  <a:gd name="connsiteY15" fmla="*/ 26833 h 110176"/>
                  <a:gd name="connsiteX16" fmla="*/ 92868 w 102393"/>
                  <a:gd name="connsiteY16" fmla="*/ 24451 h 110176"/>
                  <a:gd name="connsiteX17" fmla="*/ 73818 w 102393"/>
                  <a:gd name="connsiteY17" fmla="*/ 12545 h 110176"/>
                  <a:gd name="connsiteX18" fmla="*/ 66675 w 102393"/>
                  <a:gd name="connsiteY18" fmla="*/ 10164 h 110176"/>
                  <a:gd name="connsiteX19" fmla="*/ 52387 w 102393"/>
                  <a:gd name="connsiteY19" fmla="*/ 639 h 110176"/>
                  <a:gd name="connsiteX20" fmla="*/ 47625 w 102393"/>
                  <a:gd name="connsiteY20" fmla="*/ 5401 h 11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2393" h="110176">
                    <a:moveTo>
                      <a:pt x="47625" y="5401"/>
                    </a:moveTo>
                    <a:lnTo>
                      <a:pt x="47625" y="5401"/>
                    </a:lnTo>
                    <a:cubicBezTo>
                      <a:pt x="37687" y="11613"/>
                      <a:pt x="28489" y="15377"/>
                      <a:pt x="21431" y="24451"/>
                    </a:cubicBezTo>
                    <a:cubicBezTo>
                      <a:pt x="17917" y="28969"/>
                      <a:pt x="15081" y="33976"/>
                      <a:pt x="11906" y="38739"/>
                    </a:cubicBezTo>
                    <a:lnTo>
                      <a:pt x="7143" y="45883"/>
                    </a:lnTo>
                    <a:lnTo>
                      <a:pt x="2381" y="60170"/>
                    </a:lnTo>
                    <a:lnTo>
                      <a:pt x="0" y="67314"/>
                    </a:lnTo>
                    <a:cubicBezTo>
                      <a:pt x="1240" y="78479"/>
                      <a:pt x="466" y="93974"/>
                      <a:pt x="9525" y="103033"/>
                    </a:cubicBezTo>
                    <a:cubicBezTo>
                      <a:pt x="11548" y="105056"/>
                      <a:pt x="14108" y="106515"/>
                      <a:pt x="16668" y="107795"/>
                    </a:cubicBezTo>
                    <a:cubicBezTo>
                      <a:pt x="18913" y="108917"/>
                      <a:pt x="21431" y="109382"/>
                      <a:pt x="23812" y="110176"/>
                    </a:cubicBezTo>
                    <a:cubicBezTo>
                      <a:pt x="26987" y="109382"/>
                      <a:pt x="30410" y="109259"/>
                      <a:pt x="33337" y="107795"/>
                    </a:cubicBezTo>
                    <a:cubicBezTo>
                      <a:pt x="66091" y="91418"/>
                      <a:pt x="35013" y="102474"/>
                      <a:pt x="54768" y="95889"/>
                    </a:cubicBezTo>
                    <a:cubicBezTo>
                      <a:pt x="76102" y="81666"/>
                      <a:pt x="37941" y="105467"/>
                      <a:pt x="88106" y="88745"/>
                    </a:cubicBezTo>
                    <a:cubicBezTo>
                      <a:pt x="90487" y="87951"/>
                      <a:pt x="89268" y="83795"/>
                      <a:pt x="90487" y="81601"/>
                    </a:cubicBezTo>
                    <a:cubicBezTo>
                      <a:pt x="104133" y="57037"/>
                      <a:pt x="97005" y="76335"/>
                      <a:pt x="102393" y="60170"/>
                    </a:cubicBezTo>
                    <a:cubicBezTo>
                      <a:pt x="101599" y="49058"/>
                      <a:pt x="102883" y="37597"/>
                      <a:pt x="100012" y="26833"/>
                    </a:cubicBezTo>
                    <a:cubicBezTo>
                      <a:pt x="99365" y="24408"/>
                      <a:pt x="94828" y="26019"/>
                      <a:pt x="92868" y="24451"/>
                    </a:cubicBezTo>
                    <a:cubicBezTo>
                      <a:pt x="74002" y="9358"/>
                      <a:pt x="110680" y="24833"/>
                      <a:pt x="73818" y="12545"/>
                    </a:cubicBezTo>
                    <a:lnTo>
                      <a:pt x="66675" y="10164"/>
                    </a:lnTo>
                    <a:cubicBezTo>
                      <a:pt x="61912" y="6989"/>
                      <a:pt x="57150" y="-2536"/>
                      <a:pt x="52387" y="639"/>
                    </a:cubicBezTo>
                    <a:lnTo>
                      <a:pt x="47625" y="5401"/>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45" name="Freeform 244"/>
              <p:cNvSpPr/>
              <p:nvPr/>
            </p:nvSpPr>
            <p:spPr>
              <a:xfrm>
                <a:off x="8489156" y="4921640"/>
                <a:ext cx="107306" cy="88510"/>
              </a:xfrm>
              <a:custGeom>
                <a:avLst/>
                <a:gdLst>
                  <a:gd name="connsiteX0" fmla="*/ 80963 w 107306"/>
                  <a:gd name="connsiteY0" fmla="*/ 9929 h 88510"/>
                  <a:gd name="connsiteX1" fmla="*/ 80963 w 107306"/>
                  <a:gd name="connsiteY1" fmla="*/ 9929 h 88510"/>
                  <a:gd name="connsiteX2" fmla="*/ 61913 w 107306"/>
                  <a:gd name="connsiteY2" fmla="*/ 404 h 88510"/>
                  <a:gd name="connsiteX3" fmla="*/ 40482 w 107306"/>
                  <a:gd name="connsiteY3" fmla="*/ 2785 h 88510"/>
                  <a:gd name="connsiteX4" fmla="*/ 26194 w 107306"/>
                  <a:gd name="connsiteY4" fmla="*/ 14691 h 88510"/>
                  <a:gd name="connsiteX5" fmla="*/ 19050 w 107306"/>
                  <a:gd name="connsiteY5" fmla="*/ 19454 h 88510"/>
                  <a:gd name="connsiteX6" fmla="*/ 14288 w 107306"/>
                  <a:gd name="connsiteY6" fmla="*/ 26598 h 88510"/>
                  <a:gd name="connsiteX7" fmla="*/ 7144 w 107306"/>
                  <a:gd name="connsiteY7" fmla="*/ 31360 h 88510"/>
                  <a:gd name="connsiteX8" fmla="*/ 2382 w 107306"/>
                  <a:gd name="connsiteY8" fmla="*/ 45648 h 88510"/>
                  <a:gd name="connsiteX9" fmla="*/ 0 w 107306"/>
                  <a:gd name="connsiteY9" fmla="*/ 52791 h 88510"/>
                  <a:gd name="connsiteX10" fmla="*/ 2382 w 107306"/>
                  <a:gd name="connsiteY10" fmla="*/ 83748 h 88510"/>
                  <a:gd name="connsiteX11" fmla="*/ 9525 w 107306"/>
                  <a:gd name="connsiteY11" fmla="*/ 88510 h 88510"/>
                  <a:gd name="connsiteX12" fmla="*/ 102394 w 107306"/>
                  <a:gd name="connsiteY12" fmla="*/ 86129 h 88510"/>
                  <a:gd name="connsiteX13" fmla="*/ 107157 w 107306"/>
                  <a:gd name="connsiteY13" fmla="*/ 78985 h 88510"/>
                  <a:gd name="connsiteX14" fmla="*/ 104775 w 107306"/>
                  <a:gd name="connsiteY14" fmla="*/ 40885 h 88510"/>
                  <a:gd name="connsiteX15" fmla="*/ 102394 w 107306"/>
                  <a:gd name="connsiteY15" fmla="*/ 33741 h 88510"/>
                  <a:gd name="connsiteX16" fmla="*/ 92869 w 107306"/>
                  <a:gd name="connsiteY16" fmla="*/ 19454 h 88510"/>
                  <a:gd name="connsiteX17" fmla="*/ 88107 w 107306"/>
                  <a:gd name="connsiteY17" fmla="*/ 12310 h 88510"/>
                  <a:gd name="connsiteX18" fmla="*/ 80963 w 107306"/>
                  <a:gd name="connsiteY18" fmla="*/ 9929 h 8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306" h="88510">
                    <a:moveTo>
                      <a:pt x="80963" y="9929"/>
                    </a:moveTo>
                    <a:lnTo>
                      <a:pt x="80963" y="9929"/>
                    </a:lnTo>
                    <a:cubicBezTo>
                      <a:pt x="74613" y="6754"/>
                      <a:pt x="68904" y="1638"/>
                      <a:pt x="61913" y="404"/>
                    </a:cubicBezTo>
                    <a:cubicBezTo>
                      <a:pt x="54835" y="-845"/>
                      <a:pt x="47455" y="1042"/>
                      <a:pt x="40482" y="2785"/>
                    </a:cubicBezTo>
                    <a:cubicBezTo>
                      <a:pt x="35416" y="4051"/>
                      <a:pt x="29620" y="11836"/>
                      <a:pt x="26194" y="14691"/>
                    </a:cubicBezTo>
                    <a:cubicBezTo>
                      <a:pt x="23995" y="16523"/>
                      <a:pt x="21431" y="17866"/>
                      <a:pt x="19050" y="19454"/>
                    </a:cubicBezTo>
                    <a:cubicBezTo>
                      <a:pt x="17463" y="21835"/>
                      <a:pt x="16312" y="24574"/>
                      <a:pt x="14288" y="26598"/>
                    </a:cubicBezTo>
                    <a:cubicBezTo>
                      <a:pt x="12264" y="28622"/>
                      <a:pt x="8661" y="28933"/>
                      <a:pt x="7144" y="31360"/>
                    </a:cubicBezTo>
                    <a:cubicBezTo>
                      <a:pt x="4483" y="35617"/>
                      <a:pt x="3970" y="40885"/>
                      <a:pt x="2382" y="45648"/>
                    </a:cubicBezTo>
                    <a:lnTo>
                      <a:pt x="0" y="52791"/>
                    </a:lnTo>
                    <a:cubicBezTo>
                      <a:pt x="794" y="63110"/>
                      <a:pt x="-285" y="73748"/>
                      <a:pt x="2382" y="83748"/>
                    </a:cubicBezTo>
                    <a:cubicBezTo>
                      <a:pt x="3119" y="86513"/>
                      <a:pt x="6664" y="88442"/>
                      <a:pt x="9525" y="88510"/>
                    </a:cubicBezTo>
                    <a:lnTo>
                      <a:pt x="102394" y="86129"/>
                    </a:lnTo>
                    <a:cubicBezTo>
                      <a:pt x="103982" y="83748"/>
                      <a:pt x="107007" y="81843"/>
                      <a:pt x="107157" y="78985"/>
                    </a:cubicBezTo>
                    <a:cubicBezTo>
                      <a:pt x="107826" y="66278"/>
                      <a:pt x="106107" y="53540"/>
                      <a:pt x="104775" y="40885"/>
                    </a:cubicBezTo>
                    <a:cubicBezTo>
                      <a:pt x="104512" y="38389"/>
                      <a:pt x="103613" y="35935"/>
                      <a:pt x="102394" y="33741"/>
                    </a:cubicBezTo>
                    <a:cubicBezTo>
                      <a:pt x="99614" y="28738"/>
                      <a:pt x="96044" y="24216"/>
                      <a:pt x="92869" y="19454"/>
                    </a:cubicBezTo>
                    <a:cubicBezTo>
                      <a:pt x="91282" y="17073"/>
                      <a:pt x="90488" y="13897"/>
                      <a:pt x="88107" y="12310"/>
                    </a:cubicBezTo>
                    <a:cubicBezTo>
                      <a:pt x="79095" y="6303"/>
                      <a:pt x="82154" y="10326"/>
                      <a:pt x="80963" y="9929"/>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46" name="Freeform 245"/>
              <p:cNvSpPr/>
              <p:nvPr/>
            </p:nvSpPr>
            <p:spPr>
              <a:xfrm>
                <a:off x="8422481" y="4861198"/>
                <a:ext cx="110083" cy="91802"/>
              </a:xfrm>
              <a:custGeom>
                <a:avLst/>
                <a:gdLst>
                  <a:gd name="connsiteX0" fmla="*/ 97632 w 110083"/>
                  <a:gd name="connsiteY0" fmla="*/ 6077 h 91802"/>
                  <a:gd name="connsiteX1" fmla="*/ 97632 w 110083"/>
                  <a:gd name="connsiteY1" fmla="*/ 6077 h 91802"/>
                  <a:gd name="connsiteX2" fmla="*/ 76200 w 110083"/>
                  <a:gd name="connsiteY2" fmla="*/ 1315 h 91802"/>
                  <a:gd name="connsiteX3" fmla="*/ 9525 w 110083"/>
                  <a:gd name="connsiteY3" fmla="*/ 6077 h 91802"/>
                  <a:gd name="connsiteX4" fmla="*/ 2382 w 110083"/>
                  <a:gd name="connsiteY4" fmla="*/ 10840 h 91802"/>
                  <a:gd name="connsiteX5" fmla="*/ 0 w 110083"/>
                  <a:gd name="connsiteY5" fmla="*/ 17983 h 91802"/>
                  <a:gd name="connsiteX6" fmla="*/ 4763 w 110083"/>
                  <a:gd name="connsiteY6" fmla="*/ 51321 h 91802"/>
                  <a:gd name="connsiteX7" fmla="*/ 9525 w 110083"/>
                  <a:gd name="connsiteY7" fmla="*/ 58465 h 91802"/>
                  <a:gd name="connsiteX8" fmla="*/ 16669 w 110083"/>
                  <a:gd name="connsiteY8" fmla="*/ 72752 h 91802"/>
                  <a:gd name="connsiteX9" fmla="*/ 38100 w 110083"/>
                  <a:gd name="connsiteY9" fmla="*/ 84658 h 91802"/>
                  <a:gd name="connsiteX10" fmla="*/ 52388 w 110083"/>
                  <a:gd name="connsiteY10" fmla="*/ 91802 h 91802"/>
                  <a:gd name="connsiteX11" fmla="*/ 61913 w 110083"/>
                  <a:gd name="connsiteY11" fmla="*/ 89421 h 91802"/>
                  <a:gd name="connsiteX12" fmla="*/ 69057 w 110083"/>
                  <a:gd name="connsiteY12" fmla="*/ 84658 h 91802"/>
                  <a:gd name="connsiteX13" fmla="*/ 76200 w 110083"/>
                  <a:gd name="connsiteY13" fmla="*/ 82277 h 91802"/>
                  <a:gd name="connsiteX14" fmla="*/ 88107 w 110083"/>
                  <a:gd name="connsiteY14" fmla="*/ 67990 h 91802"/>
                  <a:gd name="connsiteX15" fmla="*/ 95250 w 110083"/>
                  <a:gd name="connsiteY15" fmla="*/ 63227 h 91802"/>
                  <a:gd name="connsiteX16" fmla="*/ 107157 w 110083"/>
                  <a:gd name="connsiteY16" fmla="*/ 48940 h 91802"/>
                  <a:gd name="connsiteX17" fmla="*/ 107157 w 110083"/>
                  <a:gd name="connsiteY17" fmla="*/ 29890 h 91802"/>
                  <a:gd name="connsiteX18" fmla="*/ 92869 w 110083"/>
                  <a:gd name="connsiteY18" fmla="*/ 20365 h 91802"/>
                  <a:gd name="connsiteX19" fmla="*/ 78582 w 110083"/>
                  <a:gd name="connsiteY19" fmla="*/ 13221 h 91802"/>
                  <a:gd name="connsiteX20" fmla="*/ 97632 w 110083"/>
                  <a:gd name="connsiteY20" fmla="*/ 6077 h 91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0083" h="91802">
                    <a:moveTo>
                      <a:pt x="97632" y="6077"/>
                    </a:moveTo>
                    <a:lnTo>
                      <a:pt x="97632" y="6077"/>
                    </a:lnTo>
                    <a:cubicBezTo>
                      <a:pt x="90488" y="4490"/>
                      <a:pt x="83515" y="1530"/>
                      <a:pt x="76200" y="1315"/>
                    </a:cubicBezTo>
                    <a:cubicBezTo>
                      <a:pt x="26033" y="-160"/>
                      <a:pt x="34009" y="-2083"/>
                      <a:pt x="9525" y="6077"/>
                    </a:cubicBezTo>
                    <a:cubicBezTo>
                      <a:pt x="7144" y="7665"/>
                      <a:pt x="4170" y="8605"/>
                      <a:pt x="2382" y="10840"/>
                    </a:cubicBezTo>
                    <a:cubicBezTo>
                      <a:pt x="814" y="12800"/>
                      <a:pt x="0" y="15473"/>
                      <a:pt x="0" y="17983"/>
                    </a:cubicBezTo>
                    <a:cubicBezTo>
                      <a:pt x="0" y="23456"/>
                      <a:pt x="357" y="42508"/>
                      <a:pt x="4763" y="51321"/>
                    </a:cubicBezTo>
                    <a:cubicBezTo>
                      <a:pt x="6043" y="53881"/>
                      <a:pt x="8245" y="55905"/>
                      <a:pt x="9525" y="58465"/>
                    </a:cubicBezTo>
                    <a:cubicBezTo>
                      <a:pt x="12732" y="64878"/>
                      <a:pt x="10607" y="67447"/>
                      <a:pt x="16669" y="72752"/>
                    </a:cubicBezTo>
                    <a:cubicBezTo>
                      <a:pt x="26746" y="81569"/>
                      <a:pt x="28289" y="81388"/>
                      <a:pt x="38100" y="84658"/>
                    </a:cubicBezTo>
                    <a:cubicBezTo>
                      <a:pt x="41713" y="87067"/>
                      <a:pt x="47457" y="91802"/>
                      <a:pt x="52388" y="91802"/>
                    </a:cubicBezTo>
                    <a:cubicBezTo>
                      <a:pt x="55661" y="91802"/>
                      <a:pt x="58738" y="90215"/>
                      <a:pt x="61913" y="89421"/>
                    </a:cubicBezTo>
                    <a:cubicBezTo>
                      <a:pt x="64294" y="87833"/>
                      <a:pt x="66497" y="85938"/>
                      <a:pt x="69057" y="84658"/>
                    </a:cubicBezTo>
                    <a:cubicBezTo>
                      <a:pt x="71302" y="83536"/>
                      <a:pt x="74112" y="83669"/>
                      <a:pt x="76200" y="82277"/>
                    </a:cubicBezTo>
                    <a:cubicBezTo>
                      <a:pt x="87899" y="74477"/>
                      <a:pt x="79325" y="76772"/>
                      <a:pt x="88107" y="67990"/>
                    </a:cubicBezTo>
                    <a:cubicBezTo>
                      <a:pt x="90131" y="65966"/>
                      <a:pt x="93052" y="65059"/>
                      <a:pt x="95250" y="63227"/>
                    </a:cubicBezTo>
                    <a:cubicBezTo>
                      <a:pt x="102125" y="57497"/>
                      <a:pt x="102473" y="55964"/>
                      <a:pt x="107157" y="48940"/>
                    </a:cubicBezTo>
                    <a:cubicBezTo>
                      <a:pt x="109273" y="42590"/>
                      <a:pt x="112520" y="36786"/>
                      <a:pt x="107157" y="29890"/>
                    </a:cubicBezTo>
                    <a:cubicBezTo>
                      <a:pt x="103643" y="25372"/>
                      <a:pt x="97632" y="23540"/>
                      <a:pt x="92869" y="20365"/>
                    </a:cubicBezTo>
                    <a:cubicBezTo>
                      <a:pt x="83635" y="14209"/>
                      <a:pt x="88441" y="16507"/>
                      <a:pt x="78582" y="13221"/>
                    </a:cubicBezTo>
                    <a:lnTo>
                      <a:pt x="97632" y="6077"/>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47" name="Freeform 246"/>
              <p:cNvSpPr/>
              <p:nvPr/>
            </p:nvSpPr>
            <p:spPr>
              <a:xfrm>
                <a:off x="8324850" y="4812506"/>
                <a:ext cx="85903" cy="88107"/>
              </a:xfrm>
              <a:custGeom>
                <a:avLst/>
                <a:gdLst>
                  <a:gd name="connsiteX0" fmla="*/ 83344 w 85903"/>
                  <a:gd name="connsiteY0" fmla="*/ 45244 h 88107"/>
                  <a:gd name="connsiteX1" fmla="*/ 83344 w 85903"/>
                  <a:gd name="connsiteY1" fmla="*/ 45244 h 88107"/>
                  <a:gd name="connsiteX2" fmla="*/ 69056 w 85903"/>
                  <a:gd name="connsiteY2" fmla="*/ 19050 h 88107"/>
                  <a:gd name="connsiteX3" fmla="*/ 61913 w 85903"/>
                  <a:gd name="connsiteY3" fmla="*/ 2382 h 88107"/>
                  <a:gd name="connsiteX4" fmla="*/ 54769 w 85903"/>
                  <a:gd name="connsiteY4" fmla="*/ 0 h 88107"/>
                  <a:gd name="connsiteX5" fmla="*/ 45244 w 85903"/>
                  <a:gd name="connsiteY5" fmla="*/ 2382 h 88107"/>
                  <a:gd name="connsiteX6" fmla="*/ 30956 w 85903"/>
                  <a:gd name="connsiteY6" fmla="*/ 11907 h 88107"/>
                  <a:gd name="connsiteX7" fmla="*/ 26194 w 85903"/>
                  <a:gd name="connsiteY7" fmla="*/ 19050 h 88107"/>
                  <a:gd name="connsiteX8" fmla="*/ 9525 w 85903"/>
                  <a:gd name="connsiteY8" fmla="*/ 40482 h 88107"/>
                  <a:gd name="connsiteX9" fmla="*/ 4763 w 85903"/>
                  <a:gd name="connsiteY9" fmla="*/ 50007 h 88107"/>
                  <a:gd name="connsiteX10" fmla="*/ 0 w 85903"/>
                  <a:gd name="connsiteY10" fmla="*/ 64294 h 88107"/>
                  <a:gd name="connsiteX11" fmla="*/ 2381 w 85903"/>
                  <a:gd name="connsiteY11" fmla="*/ 78582 h 88107"/>
                  <a:gd name="connsiteX12" fmla="*/ 16669 w 85903"/>
                  <a:gd name="connsiteY12" fmla="*/ 88107 h 88107"/>
                  <a:gd name="connsiteX13" fmla="*/ 54769 w 85903"/>
                  <a:gd name="connsiteY13" fmla="*/ 85725 h 88107"/>
                  <a:gd name="connsiteX14" fmla="*/ 64294 w 85903"/>
                  <a:gd name="connsiteY14" fmla="*/ 83344 h 88107"/>
                  <a:gd name="connsiteX15" fmla="*/ 80963 w 85903"/>
                  <a:gd name="connsiteY15" fmla="*/ 80963 h 88107"/>
                  <a:gd name="connsiteX16" fmla="*/ 85725 w 85903"/>
                  <a:gd name="connsiteY16" fmla="*/ 73819 h 88107"/>
                  <a:gd name="connsiteX17" fmla="*/ 78581 w 85903"/>
                  <a:gd name="connsiteY17" fmla="*/ 50007 h 88107"/>
                  <a:gd name="connsiteX18" fmla="*/ 71438 w 85903"/>
                  <a:gd name="connsiteY18" fmla="*/ 45244 h 88107"/>
                  <a:gd name="connsiteX19" fmla="*/ 83344 w 85903"/>
                  <a:gd name="connsiteY19" fmla="*/ 45244 h 8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903" h="88107">
                    <a:moveTo>
                      <a:pt x="83344" y="45244"/>
                    </a:moveTo>
                    <a:lnTo>
                      <a:pt x="83344" y="45244"/>
                    </a:lnTo>
                    <a:cubicBezTo>
                      <a:pt x="78581" y="36513"/>
                      <a:pt x="73262" y="28063"/>
                      <a:pt x="69056" y="19050"/>
                    </a:cubicBezTo>
                    <a:cubicBezTo>
                      <a:pt x="65648" y="11748"/>
                      <a:pt x="68781" y="7877"/>
                      <a:pt x="61913" y="2382"/>
                    </a:cubicBezTo>
                    <a:cubicBezTo>
                      <a:pt x="59953" y="814"/>
                      <a:pt x="57150" y="794"/>
                      <a:pt x="54769" y="0"/>
                    </a:cubicBezTo>
                    <a:cubicBezTo>
                      <a:pt x="51594" y="794"/>
                      <a:pt x="48171" y="918"/>
                      <a:pt x="45244" y="2382"/>
                    </a:cubicBezTo>
                    <a:cubicBezTo>
                      <a:pt x="40124" y="4942"/>
                      <a:pt x="30956" y="11907"/>
                      <a:pt x="30956" y="11907"/>
                    </a:cubicBezTo>
                    <a:cubicBezTo>
                      <a:pt x="29369" y="14288"/>
                      <a:pt x="28026" y="16852"/>
                      <a:pt x="26194" y="19050"/>
                    </a:cubicBezTo>
                    <a:cubicBezTo>
                      <a:pt x="16395" y="30808"/>
                      <a:pt x="18551" y="22428"/>
                      <a:pt x="9525" y="40482"/>
                    </a:cubicBezTo>
                    <a:cubicBezTo>
                      <a:pt x="7938" y="43657"/>
                      <a:pt x="6081" y="46711"/>
                      <a:pt x="4763" y="50007"/>
                    </a:cubicBezTo>
                    <a:cubicBezTo>
                      <a:pt x="2899" y="54668"/>
                      <a:pt x="0" y="64294"/>
                      <a:pt x="0" y="64294"/>
                    </a:cubicBezTo>
                    <a:cubicBezTo>
                      <a:pt x="794" y="69057"/>
                      <a:pt x="-388" y="74626"/>
                      <a:pt x="2381" y="78582"/>
                    </a:cubicBezTo>
                    <a:cubicBezTo>
                      <a:pt x="5663" y="83271"/>
                      <a:pt x="16669" y="88107"/>
                      <a:pt x="16669" y="88107"/>
                    </a:cubicBezTo>
                    <a:cubicBezTo>
                      <a:pt x="29369" y="87313"/>
                      <a:pt x="42107" y="86991"/>
                      <a:pt x="54769" y="85725"/>
                    </a:cubicBezTo>
                    <a:cubicBezTo>
                      <a:pt x="58025" y="85399"/>
                      <a:pt x="61074" y="83929"/>
                      <a:pt x="64294" y="83344"/>
                    </a:cubicBezTo>
                    <a:cubicBezTo>
                      <a:pt x="69816" y="82340"/>
                      <a:pt x="75407" y="81757"/>
                      <a:pt x="80963" y="80963"/>
                    </a:cubicBezTo>
                    <a:cubicBezTo>
                      <a:pt x="82550" y="78582"/>
                      <a:pt x="85440" y="76667"/>
                      <a:pt x="85725" y="73819"/>
                    </a:cubicBezTo>
                    <a:cubicBezTo>
                      <a:pt x="86543" y="65640"/>
                      <a:pt x="84621" y="56047"/>
                      <a:pt x="78581" y="50007"/>
                    </a:cubicBezTo>
                    <a:cubicBezTo>
                      <a:pt x="76557" y="47983"/>
                      <a:pt x="73819" y="46832"/>
                      <a:pt x="71438" y="45244"/>
                    </a:cubicBezTo>
                    <a:cubicBezTo>
                      <a:pt x="68805" y="37347"/>
                      <a:pt x="81360" y="45244"/>
                      <a:pt x="83344" y="45244"/>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48" name="Freeform 247"/>
              <p:cNvSpPr/>
              <p:nvPr/>
            </p:nvSpPr>
            <p:spPr>
              <a:xfrm>
                <a:off x="8229191" y="4805363"/>
                <a:ext cx="117090" cy="97631"/>
              </a:xfrm>
              <a:custGeom>
                <a:avLst/>
                <a:gdLst>
                  <a:gd name="connsiteX0" fmla="*/ 81372 w 117090"/>
                  <a:gd name="connsiteY0" fmla="*/ 0 h 97631"/>
                  <a:gd name="connsiteX1" fmla="*/ 81372 w 117090"/>
                  <a:gd name="connsiteY1" fmla="*/ 0 h 97631"/>
                  <a:gd name="connsiteX2" fmla="*/ 59940 w 117090"/>
                  <a:gd name="connsiteY2" fmla="*/ 2381 h 97631"/>
                  <a:gd name="connsiteX3" fmla="*/ 43272 w 117090"/>
                  <a:gd name="connsiteY3" fmla="*/ 7143 h 97631"/>
                  <a:gd name="connsiteX4" fmla="*/ 24222 w 117090"/>
                  <a:gd name="connsiteY4" fmla="*/ 19050 h 97631"/>
                  <a:gd name="connsiteX5" fmla="*/ 17078 w 117090"/>
                  <a:gd name="connsiteY5" fmla="*/ 21431 h 97631"/>
                  <a:gd name="connsiteX6" fmla="*/ 2790 w 117090"/>
                  <a:gd name="connsiteY6" fmla="*/ 28575 h 97631"/>
                  <a:gd name="connsiteX7" fmla="*/ 2790 w 117090"/>
                  <a:gd name="connsiteY7" fmla="*/ 52387 h 97631"/>
                  <a:gd name="connsiteX8" fmla="*/ 7553 w 117090"/>
                  <a:gd name="connsiteY8" fmla="*/ 66675 h 97631"/>
                  <a:gd name="connsiteX9" fmla="*/ 12315 w 117090"/>
                  <a:gd name="connsiteY9" fmla="*/ 73818 h 97631"/>
                  <a:gd name="connsiteX10" fmla="*/ 14697 w 117090"/>
                  <a:gd name="connsiteY10" fmla="*/ 80962 h 97631"/>
                  <a:gd name="connsiteX11" fmla="*/ 28984 w 117090"/>
                  <a:gd name="connsiteY11" fmla="*/ 90487 h 97631"/>
                  <a:gd name="connsiteX12" fmla="*/ 50415 w 117090"/>
                  <a:gd name="connsiteY12" fmla="*/ 97631 h 97631"/>
                  <a:gd name="connsiteX13" fmla="*/ 69465 w 117090"/>
                  <a:gd name="connsiteY13" fmla="*/ 95250 h 97631"/>
                  <a:gd name="connsiteX14" fmla="*/ 83753 w 117090"/>
                  <a:gd name="connsiteY14" fmla="*/ 88106 h 97631"/>
                  <a:gd name="connsiteX15" fmla="*/ 93278 w 117090"/>
                  <a:gd name="connsiteY15" fmla="*/ 85725 h 97631"/>
                  <a:gd name="connsiteX16" fmla="*/ 100422 w 117090"/>
                  <a:gd name="connsiteY16" fmla="*/ 78581 h 97631"/>
                  <a:gd name="connsiteX17" fmla="*/ 102803 w 117090"/>
                  <a:gd name="connsiteY17" fmla="*/ 69056 h 97631"/>
                  <a:gd name="connsiteX18" fmla="*/ 114709 w 117090"/>
                  <a:gd name="connsiteY18" fmla="*/ 57150 h 97631"/>
                  <a:gd name="connsiteX19" fmla="*/ 117090 w 117090"/>
                  <a:gd name="connsiteY19" fmla="*/ 50006 h 97631"/>
                  <a:gd name="connsiteX20" fmla="*/ 114709 w 117090"/>
                  <a:gd name="connsiteY20" fmla="*/ 23812 h 97631"/>
                  <a:gd name="connsiteX21" fmla="*/ 112328 w 117090"/>
                  <a:gd name="connsiteY21" fmla="*/ 16668 h 97631"/>
                  <a:gd name="connsiteX22" fmla="*/ 98040 w 117090"/>
                  <a:gd name="connsiteY22" fmla="*/ 7143 h 97631"/>
                  <a:gd name="connsiteX23" fmla="*/ 81372 w 117090"/>
                  <a:gd name="connsiteY23" fmla="*/ 0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7090" h="97631">
                    <a:moveTo>
                      <a:pt x="81372" y="0"/>
                    </a:moveTo>
                    <a:lnTo>
                      <a:pt x="81372" y="0"/>
                    </a:lnTo>
                    <a:cubicBezTo>
                      <a:pt x="74228" y="794"/>
                      <a:pt x="67044" y="1288"/>
                      <a:pt x="59940" y="2381"/>
                    </a:cubicBezTo>
                    <a:cubicBezTo>
                      <a:pt x="54386" y="3235"/>
                      <a:pt x="48607" y="5365"/>
                      <a:pt x="43272" y="7143"/>
                    </a:cubicBezTo>
                    <a:cubicBezTo>
                      <a:pt x="34157" y="13979"/>
                      <a:pt x="34390" y="14692"/>
                      <a:pt x="24222" y="19050"/>
                    </a:cubicBezTo>
                    <a:cubicBezTo>
                      <a:pt x="21915" y="20039"/>
                      <a:pt x="19323" y="20309"/>
                      <a:pt x="17078" y="21431"/>
                    </a:cubicBezTo>
                    <a:cubicBezTo>
                      <a:pt x="-1395" y="30666"/>
                      <a:pt x="20754" y="22585"/>
                      <a:pt x="2790" y="28575"/>
                    </a:cubicBezTo>
                    <a:cubicBezTo>
                      <a:pt x="-921" y="39708"/>
                      <a:pt x="-941" y="36219"/>
                      <a:pt x="2790" y="52387"/>
                    </a:cubicBezTo>
                    <a:cubicBezTo>
                      <a:pt x="3919" y="57279"/>
                      <a:pt x="4768" y="62498"/>
                      <a:pt x="7553" y="66675"/>
                    </a:cubicBezTo>
                    <a:cubicBezTo>
                      <a:pt x="9140" y="69056"/>
                      <a:pt x="11035" y="71259"/>
                      <a:pt x="12315" y="73818"/>
                    </a:cubicBezTo>
                    <a:cubicBezTo>
                      <a:pt x="13438" y="76063"/>
                      <a:pt x="12922" y="79187"/>
                      <a:pt x="14697" y="80962"/>
                    </a:cubicBezTo>
                    <a:cubicBezTo>
                      <a:pt x="18744" y="85009"/>
                      <a:pt x="24222" y="87312"/>
                      <a:pt x="28984" y="90487"/>
                    </a:cubicBezTo>
                    <a:cubicBezTo>
                      <a:pt x="40145" y="97928"/>
                      <a:pt x="33304" y="94779"/>
                      <a:pt x="50415" y="97631"/>
                    </a:cubicBezTo>
                    <a:cubicBezTo>
                      <a:pt x="56765" y="96837"/>
                      <a:pt x="63169" y="96395"/>
                      <a:pt x="69465" y="95250"/>
                    </a:cubicBezTo>
                    <a:cubicBezTo>
                      <a:pt x="81080" y="93138"/>
                      <a:pt x="72518" y="92920"/>
                      <a:pt x="83753" y="88106"/>
                    </a:cubicBezTo>
                    <a:cubicBezTo>
                      <a:pt x="86761" y="86817"/>
                      <a:pt x="90103" y="86519"/>
                      <a:pt x="93278" y="85725"/>
                    </a:cubicBezTo>
                    <a:cubicBezTo>
                      <a:pt x="95659" y="83344"/>
                      <a:pt x="98751" y="81505"/>
                      <a:pt x="100422" y="78581"/>
                    </a:cubicBezTo>
                    <a:cubicBezTo>
                      <a:pt x="102046" y="75739"/>
                      <a:pt x="101514" y="72064"/>
                      <a:pt x="102803" y="69056"/>
                    </a:cubicBezTo>
                    <a:cubicBezTo>
                      <a:pt x="105978" y="61647"/>
                      <a:pt x="108358" y="61383"/>
                      <a:pt x="114709" y="57150"/>
                    </a:cubicBezTo>
                    <a:cubicBezTo>
                      <a:pt x="115503" y="54769"/>
                      <a:pt x="117090" y="52516"/>
                      <a:pt x="117090" y="50006"/>
                    </a:cubicBezTo>
                    <a:cubicBezTo>
                      <a:pt x="117090" y="41239"/>
                      <a:pt x="115949" y="32491"/>
                      <a:pt x="114709" y="23812"/>
                    </a:cubicBezTo>
                    <a:cubicBezTo>
                      <a:pt x="114354" y="21327"/>
                      <a:pt x="113720" y="18757"/>
                      <a:pt x="112328" y="16668"/>
                    </a:cubicBezTo>
                    <a:cubicBezTo>
                      <a:pt x="109043" y="11741"/>
                      <a:pt x="104179" y="7615"/>
                      <a:pt x="98040" y="7143"/>
                    </a:cubicBezTo>
                    <a:cubicBezTo>
                      <a:pt x="90126" y="6534"/>
                      <a:pt x="84150" y="1191"/>
                      <a:pt x="81372"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49" name="Freeform 248"/>
              <p:cNvSpPr/>
              <p:nvPr/>
            </p:nvSpPr>
            <p:spPr>
              <a:xfrm>
                <a:off x="8128817" y="4771855"/>
                <a:ext cx="105546" cy="85895"/>
              </a:xfrm>
              <a:custGeom>
                <a:avLst/>
                <a:gdLst>
                  <a:gd name="connsiteX0" fmla="*/ 60302 w 105546"/>
                  <a:gd name="connsiteY0" fmla="*/ 2551 h 85895"/>
                  <a:gd name="connsiteX1" fmla="*/ 60302 w 105546"/>
                  <a:gd name="connsiteY1" fmla="*/ 2551 h 85895"/>
                  <a:gd name="connsiteX2" fmla="*/ 19821 w 105546"/>
                  <a:gd name="connsiteY2" fmla="*/ 2551 h 85895"/>
                  <a:gd name="connsiteX3" fmla="*/ 15058 w 105546"/>
                  <a:gd name="connsiteY3" fmla="*/ 16839 h 85895"/>
                  <a:gd name="connsiteX4" fmla="*/ 10296 w 105546"/>
                  <a:gd name="connsiteY4" fmla="*/ 31126 h 85895"/>
                  <a:gd name="connsiteX5" fmla="*/ 7914 w 105546"/>
                  <a:gd name="connsiteY5" fmla="*/ 38270 h 85895"/>
                  <a:gd name="connsiteX6" fmla="*/ 3152 w 105546"/>
                  <a:gd name="connsiteY6" fmla="*/ 45414 h 85895"/>
                  <a:gd name="connsiteX7" fmla="*/ 3152 w 105546"/>
                  <a:gd name="connsiteY7" fmla="*/ 76370 h 85895"/>
                  <a:gd name="connsiteX8" fmla="*/ 10296 w 105546"/>
                  <a:gd name="connsiteY8" fmla="*/ 81133 h 85895"/>
                  <a:gd name="connsiteX9" fmla="*/ 24583 w 105546"/>
                  <a:gd name="connsiteY9" fmla="*/ 85895 h 85895"/>
                  <a:gd name="connsiteX10" fmla="*/ 76971 w 105546"/>
                  <a:gd name="connsiteY10" fmla="*/ 83514 h 85895"/>
                  <a:gd name="connsiteX11" fmla="*/ 91258 w 105546"/>
                  <a:gd name="connsiteY11" fmla="*/ 73989 h 85895"/>
                  <a:gd name="connsiteX12" fmla="*/ 100783 w 105546"/>
                  <a:gd name="connsiteY12" fmla="*/ 59701 h 85895"/>
                  <a:gd name="connsiteX13" fmla="*/ 105546 w 105546"/>
                  <a:gd name="connsiteY13" fmla="*/ 52558 h 85895"/>
                  <a:gd name="connsiteX14" fmla="*/ 98402 w 105546"/>
                  <a:gd name="connsiteY14" fmla="*/ 31126 h 85895"/>
                  <a:gd name="connsiteX15" fmla="*/ 91258 w 105546"/>
                  <a:gd name="connsiteY15" fmla="*/ 28745 h 85895"/>
                  <a:gd name="connsiteX16" fmla="*/ 81733 w 105546"/>
                  <a:gd name="connsiteY16" fmla="*/ 14458 h 85895"/>
                  <a:gd name="connsiteX17" fmla="*/ 79352 w 105546"/>
                  <a:gd name="connsiteY17" fmla="*/ 7314 h 85895"/>
                  <a:gd name="connsiteX18" fmla="*/ 60302 w 105546"/>
                  <a:gd name="connsiteY18" fmla="*/ 2551 h 8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5546" h="85895">
                    <a:moveTo>
                      <a:pt x="60302" y="2551"/>
                    </a:moveTo>
                    <a:lnTo>
                      <a:pt x="60302" y="2551"/>
                    </a:lnTo>
                    <a:cubicBezTo>
                      <a:pt x="53358" y="1780"/>
                      <a:pt x="27442" y="-2784"/>
                      <a:pt x="19821" y="2551"/>
                    </a:cubicBezTo>
                    <a:cubicBezTo>
                      <a:pt x="15708" y="5430"/>
                      <a:pt x="16646" y="12076"/>
                      <a:pt x="15058" y="16839"/>
                    </a:cubicBezTo>
                    <a:lnTo>
                      <a:pt x="10296" y="31126"/>
                    </a:lnTo>
                    <a:cubicBezTo>
                      <a:pt x="9502" y="33507"/>
                      <a:pt x="9306" y="36181"/>
                      <a:pt x="7914" y="38270"/>
                    </a:cubicBezTo>
                    <a:lnTo>
                      <a:pt x="3152" y="45414"/>
                    </a:lnTo>
                    <a:cubicBezTo>
                      <a:pt x="184" y="57287"/>
                      <a:pt x="-2130" y="61845"/>
                      <a:pt x="3152" y="76370"/>
                    </a:cubicBezTo>
                    <a:cubicBezTo>
                      <a:pt x="4130" y="79060"/>
                      <a:pt x="7681" y="79971"/>
                      <a:pt x="10296" y="81133"/>
                    </a:cubicBezTo>
                    <a:cubicBezTo>
                      <a:pt x="14883" y="83172"/>
                      <a:pt x="24583" y="85895"/>
                      <a:pt x="24583" y="85895"/>
                    </a:cubicBezTo>
                    <a:cubicBezTo>
                      <a:pt x="42046" y="85101"/>
                      <a:pt x="59763" y="86587"/>
                      <a:pt x="76971" y="83514"/>
                    </a:cubicBezTo>
                    <a:cubicBezTo>
                      <a:pt x="82606" y="82508"/>
                      <a:pt x="91258" y="73989"/>
                      <a:pt x="91258" y="73989"/>
                    </a:cubicBezTo>
                    <a:lnTo>
                      <a:pt x="100783" y="59701"/>
                    </a:lnTo>
                    <a:lnTo>
                      <a:pt x="105546" y="52558"/>
                    </a:lnTo>
                    <a:cubicBezTo>
                      <a:pt x="104384" y="45589"/>
                      <a:pt x="104840" y="36276"/>
                      <a:pt x="98402" y="31126"/>
                    </a:cubicBezTo>
                    <a:cubicBezTo>
                      <a:pt x="96442" y="29558"/>
                      <a:pt x="93639" y="29539"/>
                      <a:pt x="91258" y="28745"/>
                    </a:cubicBezTo>
                    <a:cubicBezTo>
                      <a:pt x="88083" y="23983"/>
                      <a:pt x="83543" y="19888"/>
                      <a:pt x="81733" y="14458"/>
                    </a:cubicBezTo>
                    <a:cubicBezTo>
                      <a:pt x="80939" y="12077"/>
                      <a:pt x="80744" y="9403"/>
                      <a:pt x="79352" y="7314"/>
                    </a:cubicBezTo>
                    <a:lnTo>
                      <a:pt x="60302" y="2551"/>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0" name="Freeform 249"/>
              <p:cNvSpPr/>
              <p:nvPr/>
            </p:nvSpPr>
            <p:spPr>
              <a:xfrm>
                <a:off x="8067645" y="4702969"/>
                <a:ext cx="90518" cy="140494"/>
              </a:xfrm>
              <a:custGeom>
                <a:avLst/>
                <a:gdLst>
                  <a:gd name="connsiteX0" fmla="*/ 23843 w 90518"/>
                  <a:gd name="connsiteY0" fmla="*/ 16669 h 140494"/>
                  <a:gd name="connsiteX1" fmla="*/ 23843 w 90518"/>
                  <a:gd name="connsiteY1" fmla="*/ 16669 h 140494"/>
                  <a:gd name="connsiteX2" fmla="*/ 7174 w 90518"/>
                  <a:gd name="connsiteY2" fmla="*/ 30956 h 140494"/>
                  <a:gd name="connsiteX3" fmla="*/ 4793 w 90518"/>
                  <a:gd name="connsiteY3" fmla="*/ 40481 h 140494"/>
                  <a:gd name="connsiteX4" fmla="*/ 2411 w 90518"/>
                  <a:gd name="connsiteY4" fmla="*/ 47625 h 140494"/>
                  <a:gd name="connsiteX5" fmla="*/ 30 w 90518"/>
                  <a:gd name="connsiteY5" fmla="*/ 64294 h 140494"/>
                  <a:gd name="connsiteX6" fmla="*/ 7174 w 90518"/>
                  <a:gd name="connsiteY6" fmla="*/ 119062 h 140494"/>
                  <a:gd name="connsiteX7" fmla="*/ 14318 w 90518"/>
                  <a:gd name="connsiteY7" fmla="*/ 133350 h 140494"/>
                  <a:gd name="connsiteX8" fmla="*/ 28605 w 90518"/>
                  <a:gd name="connsiteY8" fmla="*/ 140494 h 140494"/>
                  <a:gd name="connsiteX9" fmla="*/ 42893 w 90518"/>
                  <a:gd name="connsiteY9" fmla="*/ 133350 h 140494"/>
                  <a:gd name="connsiteX10" fmla="*/ 45274 w 90518"/>
                  <a:gd name="connsiteY10" fmla="*/ 126206 h 140494"/>
                  <a:gd name="connsiteX11" fmla="*/ 66705 w 90518"/>
                  <a:gd name="connsiteY11" fmla="*/ 107156 h 140494"/>
                  <a:gd name="connsiteX12" fmla="*/ 71468 w 90518"/>
                  <a:gd name="connsiteY12" fmla="*/ 100012 h 140494"/>
                  <a:gd name="connsiteX13" fmla="*/ 78611 w 90518"/>
                  <a:gd name="connsiteY13" fmla="*/ 95250 h 140494"/>
                  <a:gd name="connsiteX14" fmla="*/ 90518 w 90518"/>
                  <a:gd name="connsiteY14" fmla="*/ 73819 h 140494"/>
                  <a:gd name="connsiteX15" fmla="*/ 83374 w 90518"/>
                  <a:gd name="connsiteY15" fmla="*/ 69056 h 140494"/>
                  <a:gd name="connsiteX16" fmla="*/ 76230 w 90518"/>
                  <a:gd name="connsiteY16" fmla="*/ 66675 h 140494"/>
                  <a:gd name="connsiteX17" fmla="*/ 69086 w 90518"/>
                  <a:gd name="connsiteY17" fmla="*/ 52387 h 140494"/>
                  <a:gd name="connsiteX18" fmla="*/ 66705 w 90518"/>
                  <a:gd name="connsiteY18" fmla="*/ 14287 h 140494"/>
                  <a:gd name="connsiteX19" fmla="*/ 59561 w 90518"/>
                  <a:gd name="connsiteY19" fmla="*/ 9525 h 140494"/>
                  <a:gd name="connsiteX20" fmla="*/ 45274 w 90518"/>
                  <a:gd name="connsiteY20" fmla="*/ 0 h 140494"/>
                  <a:gd name="connsiteX21" fmla="*/ 26224 w 90518"/>
                  <a:gd name="connsiteY21" fmla="*/ 4762 h 140494"/>
                  <a:gd name="connsiteX22" fmla="*/ 23843 w 90518"/>
                  <a:gd name="connsiteY22" fmla="*/ 16669 h 140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0518" h="140494">
                    <a:moveTo>
                      <a:pt x="23843" y="16669"/>
                    </a:moveTo>
                    <a:lnTo>
                      <a:pt x="23843" y="16669"/>
                    </a:lnTo>
                    <a:cubicBezTo>
                      <a:pt x="18287" y="21431"/>
                      <a:pt x="11746" y="25242"/>
                      <a:pt x="7174" y="30956"/>
                    </a:cubicBezTo>
                    <a:cubicBezTo>
                      <a:pt x="5130" y="33512"/>
                      <a:pt x="5692" y="37334"/>
                      <a:pt x="4793" y="40481"/>
                    </a:cubicBezTo>
                    <a:cubicBezTo>
                      <a:pt x="4103" y="42895"/>
                      <a:pt x="3205" y="45244"/>
                      <a:pt x="2411" y="47625"/>
                    </a:cubicBezTo>
                    <a:cubicBezTo>
                      <a:pt x="1617" y="53181"/>
                      <a:pt x="30" y="58681"/>
                      <a:pt x="30" y="64294"/>
                    </a:cubicBezTo>
                    <a:cubicBezTo>
                      <a:pt x="30" y="101766"/>
                      <a:pt x="-870" y="94930"/>
                      <a:pt x="7174" y="119062"/>
                    </a:cubicBezTo>
                    <a:cubicBezTo>
                      <a:pt x="9111" y="124874"/>
                      <a:pt x="9700" y="128732"/>
                      <a:pt x="14318" y="133350"/>
                    </a:cubicBezTo>
                    <a:cubicBezTo>
                      <a:pt x="18933" y="137965"/>
                      <a:pt x="22796" y="138557"/>
                      <a:pt x="28605" y="140494"/>
                    </a:cubicBezTo>
                    <a:cubicBezTo>
                      <a:pt x="33309" y="138925"/>
                      <a:pt x="39537" y="137545"/>
                      <a:pt x="42893" y="133350"/>
                    </a:cubicBezTo>
                    <a:cubicBezTo>
                      <a:pt x="44461" y="131390"/>
                      <a:pt x="43733" y="128187"/>
                      <a:pt x="45274" y="126206"/>
                    </a:cubicBezTo>
                    <a:cubicBezTo>
                      <a:pt x="54056" y="114915"/>
                      <a:pt x="57157" y="113522"/>
                      <a:pt x="66705" y="107156"/>
                    </a:cubicBezTo>
                    <a:cubicBezTo>
                      <a:pt x="68293" y="104775"/>
                      <a:pt x="69444" y="102036"/>
                      <a:pt x="71468" y="100012"/>
                    </a:cubicBezTo>
                    <a:cubicBezTo>
                      <a:pt x="73491" y="97989"/>
                      <a:pt x="76727" y="97404"/>
                      <a:pt x="78611" y="95250"/>
                    </a:cubicBezTo>
                    <a:cubicBezTo>
                      <a:pt x="87427" y="85174"/>
                      <a:pt x="87246" y="83629"/>
                      <a:pt x="90518" y="73819"/>
                    </a:cubicBezTo>
                    <a:cubicBezTo>
                      <a:pt x="88137" y="72231"/>
                      <a:pt x="85934" y="70336"/>
                      <a:pt x="83374" y="69056"/>
                    </a:cubicBezTo>
                    <a:cubicBezTo>
                      <a:pt x="81129" y="67933"/>
                      <a:pt x="78190" y="68243"/>
                      <a:pt x="76230" y="66675"/>
                    </a:cubicBezTo>
                    <a:cubicBezTo>
                      <a:pt x="72035" y="63319"/>
                      <a:pt x="70655" y="57091"/>
                      <a:pt x="69086" y="52387"/>
                    </a:cubicBezTo>
                    <a:cubicBezTo>
                      <a:pt x="68292" y="39687"/>
                      <a:pt x="69465" y="26709"/>
                      <a:pt x="66705" y="14287"/>
                    </a:cubicBezTo>
                    <a:cubicBezTo>
                      <a:pt x="66084" y="11493"/>
                      <a:pt x="61760" y="11357"/>
                      <a:pt x="59561" y="9525"/>
                    </a:cubicBezTo>
                    <a:cubicBezTo>
                      <a:pt x="47669" y="-385"/>
                      <a:pt x="57830" y="4185"/>
                      <a:pt x="45274" y="0"/>
                    </a:cubicBezTo>
                    <a:cubicBezTo>
                      <a:pt x="40748" y="905"/>
                      <a:pt x="31104" y="2322"/>
                      <a:pt x="26224" y="4762"/>
                    </a:cubicBezTo>
                    <a:cubicBezTo>
                      <a:pt x="18420" y="8664"/>
                      <a:pt x="24240" y="14685"/>
                      <a:pt x="23843" y="16669"/>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1" name="Freeform 250"/>
              <p:cNvSpPr/>
              <p:nvPr/>
            </p:nvSpPr>
            <p:spPr>
              <a:xfrm>
                <a:off x="7924800" y="4626769"/>
                <a:ext cx="180975" cy="97631"/>
              </a:xfrm>
              <a:custGeom>
                <a:avLst/>
                <a:gdLst>
                  <a:gd name="connsiteX0" fmla="*/ 157163 w 180975"/>
                  <a:gd name="connsiteY0" fmla="*/ 54769 h 97631"/>
                  <a:gd name="connsiteX1" fmla="*/ 157163 w 180975"/>
                  <a:gd name="connsiteY1" fmla="*/ 54769 h 97631"/>
                  <a:gd name="connsiteX2" fmla="*/ 138113 w 180975"/>
                  <a:gd name="connsiteY2" fmla="*/ 47625 h 97631"/>
                  <a:gd name="connsiteX3" fmla="*/ 123825 w 180975"/>
                  <a:gd name="connsiteY3" fmla="*/ 38100 h 97631"/>
                  <a:gd name="connsiteX4" fmla="*/ 102394 w 180975"/>
                  <a:gd name="connsiteY4" fmla="*/ 23812 h 97631"/>
                  <a:gd name="connsiteX5" fmla="*/ 95250 w 180975"/>
                  <a:gd name="connsiteY5" fmla="*/ 19050 h 97631"/>
                  <a:gd name="connsiteX6" fmla="*/ 88106 w 180975"/>
                  <a:gd name="connsiteY6" fmla="*/ 16669 h 97631"/>
                  <a:gd name="connsiteX7" fmla="*/ 73819 w 180975"/>
                  <a:gd name="connsiteY7" fmla="*/ 7144 h 97631"/>
                  <a:gd name="connsiteX8" fmla="*/ 66675 w 180975"/>
                  <a:gd name="connsiteY8" fmla="*/ 2381 h 97631"/>
                  <a:gd name="connsiteX9" fmla="*/ 59531 w 180975"/>
                  <a:gd name="connsiteY9" fmla="*/ 0 h 97631"/>
                  <a:gd name="connsiteX10" fmla="*/ 28575 w 180975"/>
                  <a:gd name="connsiteY10" fmla="*/ 2381 h 97631"/>
                  <a:gd name="connsiteX11" fmla="*/ 21431 w 180975"/>
                  <a:gd name="connsiteY11" fmla="*/ 4762 h 97631"/>
                  <a:gd name="connsiteX12" fmla="*/ 0 w 180975"/>
                  <a:gd name="connsiteY12" fmla="*/ 21431 h 97631"/>
                  <a:gd name="connsiteX13" fmla="*/ 9525 w 180975"/>
                  <a:gd name="connsiteY13" fmla="*/ 50006 h 97631"/>
                  <a:gd name="connsiteX14" fmla="*/ 16669 w 180975"/>
                  <a:gd name="connsiteY14" fmla="*/ 52387 h 97631"/>
                  <a:gd name="connsiteX15" fmla="*/ 23813 w 180975"/>
                  <a:gd name="connsiteY15" fmla="*/ 57150 h 97631"/>
                  <a:gd name="connsiteX16" fmla="*/ 38100 w 180975"/>
                  <a:gd name="connsiteY16" fmla="*/ 61912 h 97631"/>
                  <a:gd name="connsiteX17" fmla="*/ 50006 w 180975"/>
                  <a:gd name="connsiteY17" fmla="*/ 71437 h 97631"/>
                  <a:gd name="connsiteX18" fmla="*/ 64294 w 180975"/>
                  <a:gd name="connsiteY18" fmla="*/ 80962 h 97631"/>
                  <a:gd name="connsiteX19" fmla="*/ 83344 w 180975"/>
                  <a:gd name="connsiteY19" fmla="*/ 88106 h 97631"/>
                  <a:gd name="connsiteX20" fmla="*/ 109538 w 180975"/>
                  <a:gd name="connsiteY20" fmla="*/ 95250 h 97631"/>
                  <a:gd name="connsiteX21" fmla="*/ 135731 w 180975"/>
                  <a:gd name="connsiteY21" fmla="*/ 97631 h 97631"/>
                  <a:gd name="connsiteX22" fmla="*/ 159544 w 180975"/>
                  <a:gd name="connsiteY22" fmla="*/ 88106 h 97631"/>
                  <a:gd name="connsiteX23" fmla="*/ 173831 w 180975"/>
                  <a:gd name="connsiteY23" fmla="*/ 73819 h 97631"/>
                  <a:gd name="connsiteX24" fmla="*/ 178594 w 180975"/>
                  <a:gd name="connsiteY24" fmla="*/ 59531 h 97631"/>
                  <a:gd name="connsiteX25" fmla="*/ 180975 w 180975"/>
                  <a:gd name="connsiteY25" fmla="*/ 52387 h 97631"/>
                  <a:gd name="connsiteX26" fmla="*/ 178594 w 180975"/>
                  <a:gd name="connsiteY26" fmla="*/ 45244 h 97631"/>
                  <a:gd name="connsiteX27" fmla="*/ 169069 w 180975"/>
                  <a:gd name="connsiteY27" fmla="*/ 42862 h 97631"/>
                  <a:gd name="connsiteX28" fmla="*/ 157163 w 180975"/>
                  <a:gd name="connsiteY28" fmla="*/ 54769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0975" h="97631">
                    <a:moveTo>
                      <a:pt x="157163" y="54769"/>
                    </a:moveTo>
                    <a:lnTo>
                      <a:pt x="157163" y="54769"/>
                    </a:lnTo>
                    <a:cubicBezTo>
                      <a:pt x="150813" y="52388"/>
                      <a:pt x="144179" y="50658"/>
                      <a:pt x="138113" y="47625"/>
                    </a:cubicBezTo>
                    <a:cubicBezTo>
                      <a:pt x="132993" y="45065"/>
                      <a:pt x="128588" y="41275"/>
                      <a:pt x="123825" y="38100"/>
                    </a:cubicBezTo>
                    <a:lnTo>
                      <a:pt x="102394" y="23812"/>
                    </a:lnTo>
                    <a:cubicBezTo>
                      <a:pt x="100013" y="22225"/>
                      <a:pt x="97965" y="19955"/>
                      <a:pt x="95250" y="19050"/>
                    </a:cubicBezTo>
                    <a:lnTo>
                      <a:pt x="88106" y="16669"/>
                    </a:lnTo>
                    <a:lnTo>
                      <a:pt x="73819" y="7144"/>
                    </a:lnTo>
                    <a:cubicBezTo>
                      <a:pt x="71438" y="5556"/>
                      <a:pt x="69390" y="3286"/>
                      <a:pt x="66675" y="2381"/>
                    </a:cubicBezTo>
                    <a:lnTo>
                      <a:pt x="59531" y="0"/>
                    </a:lnTo>
                    <a:cubicBezTo>
                      <a:pt x="49212" y="794"/>
                      <a:pt x="38844" y="1097"/>
                      <a:pt x="28575" y="2381"/>
                    </a:cubicBezTo>
                    <a:cubicBezTo>
                      <a:pt x="26084" y="2692"/>
                      <a:pt x="23625" y="3543"/>
                      <a:pt x="21431" y="4762"/>
                    </a:cubicBezTo>
                    <a:cubicBezTo>
                      <a:pt x="8615" y="11882"/>
                      <a:pt x="8677" y="12754"/>
                      <a:pt x="0" y="21431"/>
                    </a:cubicBezTo>
                    <a:cubicBezTo>
                      <a:pt x="1709" y="36815"/>
                      <a:pt x="-2212" y="42181"/>
                      <a:pt x="9525" y="50006"/>
                    </a:cubicBezTo>
                    <a:cubicBezTo>
                      <a:pt x="11614" y="51398"/>
                      <a:pt x="14288" y="51593"/>
                      <a:pt x="16669" y="52387"/>
                    </a:cubicBezTo>
                    <a:cubicBezTo>
                      <a:pt x="19050" y="53975"/>
                      <a:pt x="21198" y="55988"/>
                      <a:pt x="23813" y="57150"/>
                    </a:cubicBezTo>
                    <a:cubicBezTo>
                      <a:pt x="28400" y="59189"/>
                      <a:pt x="38100" y="61912"/>
                      <a:pt x="38100" y="61912"/>
                    </a:cubicBezTo>
                    <a:cubicBezTo>
                      <a:pt x="48753" y="77890"/>
                      <a:pt x="36204" y="62235"/>
                      <a:pt x="50006" y="71437"/>
                    </a:cubicBezTo>
                    <a:cubicBezTo>
                      <a:pt x="67841" y="83328"/>
                      <a:pt x="47309" y="75301"/>
                      <a:pt x="64294" y="80962"/>
                    </a:cubicBezTo>
                    <a:cubicBezTo>
                      <a:pt x="76053" y="88802"/>
                      <a:pt x="66867" y="83987"/>
                      <a:pt x="83344" y="88106"/>
                    </a:cubicBezTo>
                    <a:cubicBezTo>
                      <a:pt x="95450" y="91132"/>
                      <a:pt x="91307" y="93593"/>
                      <a:pt x="109538" y="95250"/>
                    </a:cubicBezTo>
                    <a:lnTo>
                      <a:pt x="135731" y="97631"/>
                    </a:lnTo>
                    <a:cubicBezTo>
                      <a:pt x="164589" y="94024"/>
                      <a:pt x="148114" y="100964"/>
                      <a:pt x="159544" y="88106"/>
                    </a:cubicBezTo>
                    <a:cubicBezTo>
                      <a:pt x="164018" y="83072"/>
                      <a:pt x="173831" y="73819"/>
                      <a:pt x="173831" y="73819"/>
                    </a:cubicBezTo>
                    <a:lnTo>
                      <a:pt x="178594" y="59531"/>
                    </a:lnTo>
                    <a:lnTo>
                      <a:pt x="180975" y="52387"/>
                    </a:lnTo>
                    <a:cubicBezTo>
                      <a:pt x="180181" y="50006"/>
                      <a:pt x="180554" y="46812"/>
                      <a:pt x="178594" y="45244"/>
                    </a:cubicBezTo>
                    <a:cubicBezTo>
                      <a:pt x="176038" y="43199"/>
                      <a:pt x="172336" y="43054"/>
                      <a:pt x="169069" y="42862"/>
                    </a:cubicBezTo>
                    <a:cubicBezTo>
                      <a:pt x="158768" y="42256"/>
                      <a:pt x="159147" y="52784"/>
                      <a:pt x="157163" y="54769"/>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2" name="Freeform 251"/>
              <p:cNvSpPr/>
              <p:nvPr/>
            </p:nvSpPr>
            <p:spPr>
              <a:xfrm>
                <a:off x="8751094" y="5143773"/>
                <a:ext cx="123825" cy="145706"/>
              </a:xfrm>
              <a:custGeom>
                <a:avLst/>
                <a:gdLst>
                  <a:gd name="connsiteX0" fmla="*/ 85725 w 123825"/>
                  <a:gd name="connsiteY0" fmla="*/ 11633 h 145706"/>
                  <a:gd name="connsiteX1" fmla="*/ 85725 w 123825"/>
                  <a:gd name="connsiteY1" fmla="*/ 11633 h 145706"/>
                  <a:gd name="connsiteX2" fmla="*/ 28575 w 123825"/>
                  <a:gd name="connsiteY2" fmla="*/ 4490 h 145706"/>
                  <a:gd name="connsiteX3" fmla="*/ 14287 w 123825"/>
                  <a:gd name="connsiteY3" fmla="*/ 14015 h 145706"/>
                  <a:gd name="connsiteX4" fmla="*/ 7144 w 123825"/>
                  <a:gd name="connsiteY4" fmla="*/ 18777 h 145706"/>
                  <a:gd name="connsiteX5" fmla="*/ 2381 w 123825"/>
                  <a:gd name="connsiteY5" fmla="*/ 33065 h 145706"/>
                  <a:gd name="connsiteX6" fmla="*/ 0 w 123825"/>
                  <a:gd name="connsiteY6" fmla="*/ 40208 h 145706"/>
                  <a:gd name="connsiteX7" fmla="*/ 7144 w 123825"/>
                  <a:gd name="connsiteY7" fmla="*/ 61640 h 145706"/>
                  <a:gd name="connsiteX8" fmla="*/ 9525 w 123825"/>
                  <a:gd name="connsiteY8" fmla="*/ 71165 h 145706"/>
                  <a:gd name="connsiteX9" fmla="*/ 19050 w 123825"/>
                  <a:gd name="connsiteY9" fmla="*/ 85452 h 145706"/>
                  <a:gd name="connsiteX10" fmla="*/ 26194 w 123825"/>
                  <a:gd name="connsiteY10" fmla="*/ 99740 h 145706"/>
                  <a:gd name="connsiteX11" fmla="*/ 33337 w 123825"/>
                  <a:gd name="connsiteY11" fmla="*/ 104502 h 145706"/>
                  <a:gd name="connsiteX12" fmla="*/ 57150 w 123825"/>
                  <a:gd name="connsiteY12" fmla="*/ 128315 h 145706"/>
                  <a:gd name="connsiteX13" fmla="*/ 78581 w 123825"/>
                  <a:gd name="connsiteY13" fmla="*/ 135458 h 145706"/>
                  <a:gd name="connsiteX14" fmla="*/ 85725 w 123825"/>
                  <a:gd name="connsiteY14" fmla="*/ 137840 h 145706"/>
                  <a:gd name="connsiteX15" fmla="*/ 88106 w 123825"/>
                  <a:gd name="connsiteY15" fmla="*/ 144983 h 145706"/>
                  <a:gd name="connsiteX16" fmla="*/ 102394 w 123825"/>
                  <a:gd name="connsiteY16" fmla="*/ 135458 h 145706"/>
                  <a:gd name="connsiteX17" fmla="*/ 109537 w 123825"/>
                  <a:gd name="connsiteY17" fmla="*/ 118790 h 145706"/>
                  <a:gd name="connsiteX18" fmla="*/ 116681 w 123825"/>
                  <a:gd name="connsiteY18" fmla="*/ 111646 h 145706"/>
                  <a:gd name="connsiteX19" fmla="*/ 121444 w 123825"/>
                  <a:gd name="connsiteY19" fmla="*/ 97358 h 145706"/>
                  <a:gd name="connsiteX20" fmla="*/ 123825 w 123825"/>
                  <a:gd name="connsiteY20" fmla="*/ 90215 h 145706"/>
                  <a:gd name="connsiteX21" fmla="*/ 116681 w 123825"/>
                  <a:gd name="connsiteY21" fmla="*/ 73546 h 145706"/>
                  <a:gd name="connsiteX22" fmla="*/ 114300 w 123825"/>
                  <a:gd name="connsiteY22" fmla="*/ 66402 h 145706"/>
                  <a:gd name="connsiteX23" fmla="*/ 107156 w 123825"/>
                  <a:gd name="connsiteY23" fmla="*/ 61640 h 145706"/>
                  <a:gd name="connsiteX24" fmla="*/ 97631 w 123825"/>
                  <a:gd name="connsiteY24" fmla="*/ 47352 h 145706"/>
                  <a:gd name="connsiteX25" fmla="*/ 92869 w 123825"/>
                  <a:gd name="connsiteY25" fmla="*/ 9252 h 145706"/>
                  <a:gd name="connsiteX26" fmla="*/ 85725 w 123825"/>
                  <a:gd name="connsiteY26" fmla="*/ 11633 h 145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3825" h="145706">
                    <a:moveTo>
                      <a:pt x="85725" y="11633"/>
                    </a:moveTo>
                    <a:lnTo>
                      <a:pt x="85725" y="11633"/>
                    </a:lnTo>
                    <a:cubicBezTo>
                      <a:pt x="61005" y="-727"/>
                      <a:pt x="63524" y="-3453"/>
                      <a:pt x="28575" y="4490"/>
                    </a:cubicBezTo>
                    <a:cubicBezTo>
                      <a:pt x="22993" y="5759"/>
                      <a:pt x="19050" y="10840"/>
                      <a:pt x="14287" y="14015"/>
                    </a:cubicBezTo>
                    <a:lnTo>
                      <a:pt x="7144" y="18777"/>
                    </a:lnTo>
                    <a:lnTo>
                      <a:pt x="2381" y="33065"/>
                    </a:lnTo>
                    <a:lnTo>
                      <a:pt x="0" y="40208"/>
                    </a:lnTo>
                    <a:cubicBezTo>
                      <a:pt x="5704" y="74437"/>
                      <a:pt x="-1988" y="40332"/>
                      <a:pt x="7144" y="61640"/>
                    </a:cubicBezTo>
                    <a:cubicBezTo>
                      <a:pt x="8433" y="64648"/>
                      <a:pt x="8061" y="68238"/>
                      <a:pt x="9525" y="71165"/>
                    </a:cubicBezTo>
                    <a:cubicBezTo>
                      <a:pt x="12085" y="76284"/>
                      <a:pt x="19050" y="85452"/>
                      <a:pt x="19050" y="85452"/>
                    </a:cubicBezTo>
                    <a:cubicBezTo>
                      <a:pt x="20987" y="91264"/>
                      <a:pt x="21577" y="95123"/>
                      <a:pt x="26194" y="99740"/>
                    </a:cubicBezTo>
                    <a:cubicBezTo>
                      <a:pt x="28217" y="101763"/>
                      <a:pt x="30956" y="102915"/>
                      <a:pt x="33337" y="104502"/>
                    </a:cubicBezTo>
                    <a:cubicBezTo>
                      <a:pt x="40594" y="115388"/>
                      <a:pt x="43542" y="123779"/>
                      <a:pt x="57150" y="128315"/>
                    </a:cubicBezTo>
                    <a:lnTo>
                      <a:pt x="78581" y="135458"/>
                    </a:lnTo>
                    <a:lnTo>
                      <a:pt x="85725" y="137840"/>
                    </a:lnTo>
                    <a:cubicBezTo>
                      <a:pt x="86519" y="140221"/>
                      <a:pt x="85776" y="144051"/>
                      <a:pt x="88106" y="144983"/>
                    </a:cubicBezTo>
                    <a:cubicBezTo>
                      <a:pt x="96199" y="148220"/>
                      <a:pt x="99496" y="139805"/>
                      <a:pt x="102394" y="135458"/>
                    </a:cubicBezTo>
                    <a:cubicBezTo>
                      <a:pt x="104337" y="129629"/>
                      <a:pt x="105860" y="123938"/>
                      <a:pt x="109537" y="118790"/>
                    </a:cubicBezTo>
                    <a:cubicBezTo>
                      <a:pt x="111494" y="116050"/>
                      <a:pt x="114300" y="114027"/>
                      <a:pt x="116681" y="111646"/>
                    </a:cubicBezTo>
                    <a:lnTo>
                      <a:pt x="121444" y="97358"/>
                    </a:lnTo>
                    <a:lnTo>
                      <a:pt x="123825" y="90215"/>
                    </a:lnTo>
                    <a:cubicBezTo>
                      <a:pt x="118869" y="70390"/>
                      <a:pt x="124904" y="89992"/>
                      <a:pt x="116681" y="73546"/>
                    </a:cubicBezTo>
                    <a:cubicBezTo>
                      <a:pt x="115558" y="71301"/>
                      <a:pt x="115868" y="68362"/>
                      <a:pt x="114300" y="66402"/>
                    </a:cubicBezTo>
                    <a:cubicBezTo>
                      <a:pt x="112512" y="64167"/>
                      <a:pt x="109537" y="63227"/>
                      <a:pt x="107156" y="61640"/>
                    </a:cubicBezTo>
                    <a:cubicBezTo>
                      <a:pt x="103981" y="56877"/>
                      <a:pt x="98070" y="53059"/>
                      <a:pt x="97631" y="47352"/>
                    </a:cubicBezTo>
                    <a:cubicBezTo>
                      <a:pt x="97177" y="41456"/>
                      <a:pt x="98008" y="19529"/>
                      <a:pt x="92869" y="9252"/>
                    </a:cubicBezTo>
                    <a:cubicBezTo>
                      <a:pt x="92367" y="8248"/>
                      <a:pt x="86916" y="11236"/>
                      <a:pt x="85725" y="11633"/>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3" name="Freeform 252"/>
              <p:cNvSpPr/>
              <p:nvPr/>
            </p:nvSpPr>
            <p:spPr>
              <a:xfrm>
                <a:off x="8767763" y="5024438"/>
                <a:ext cx="90487" cy="114544"/>
              </a:xfrm>
              <a:custGeom>
                <a:avLst/>
                <a:gdLst>
                  <a:gd name="connsiteX0" fmla="*/ 71437 w 90487"/>
                  <a:gd name="connsiteY0" fmla="*/ 0 h 114544"/>
                  <a:gd name="connsiteX1" fmla="*/ 71437 w 90487"/>
                  <a:gd name="connsiteY1" fmla="*/ 0 h 114544"/>
                  <a:gd name="connsiteX2" fmla="*/ 28575 w 90487"/>
                  <a:gd name="connsiteY2" fmla="*/ 4762 h 114544"/>
                  <a:gd name="connsiteX3" fmla="*/ 21431 w 90487"/>
                  <a:gd name="connsiteY3" fmla="*/ 9525 h 114544"/>
                  <a:gd name="connsiteX4" fmla="*/ 9525 w 90487"/>
                  <a:gd name="connsiteY4" fmla="*/ 23812 h 114544"/>
                  <a:gd name="connsiteX5" fmla="*/ 0 w 90487"/>
                  <a:gd name="connsiteY5" fmla="*/ 38100 h 114544"/>
                  <a:gd name="connsiteX6" fmla="*/ 7143 w 90487"/>
                  <a:gd name="connsiteY6" fmla="*/ 73818 h 114544"/>
                  <a:gd name="connsiteX7" fmla="*/ 9525 w 90487"/>
                  <a:gd name="connsiteY7" fmla="*/ 80962 h 114544"/>
                  <a:gd name="connsiteX8" fmla="*/ 16668 w 90487"/>
                  <a:gd name="connsiteY8" fmla="*/ 85725 h 114544"/>
                  <a:gd name="connsiteX9" fmla="*/ 28575 w 90487"/>
                  <a:gd name="connsiteY9" fmla="*/ 104775 h 114544"/>
                  <a:gd name="connsiteX10" fmla="*/ 33337 w 90487"/>
                  <a:gd name="connsiteY10" fmla="*/ 111918 h 114544"/>
                  <a:gd name="connsiteX11" fmla="*/ 66675 w 90487"/>
                  <a:gd name="connsiteY11" fmla="*/ 111918 h 114544"/>
                  <a:gd name="connsiteX12" fmla="*/ 83343 w 90487"/>
                  <a:gd name="connsiteY12" fmla="*/ 107156 h 114544"/>
                  <a:gd name="connsiteX13" fmla="*/ 90487 w 90487"/>
                  <a:gd name="connsiteY13" fmla="*/ 102393 h 114544"/>
                  <a:gd name="connsiteX14" fmla="*/ 88106 w 90487"/>
                  <a:gd name="connsiteY14" fmla="*/ 45243 h 114544"/>
                  <a:gd name="connsiteX15" fmla="*/ 83343 w 90487"/>
                  <a:gd name="connsiteY15" fmla="*/ 38100 h 114544"/>
                  <a:gd name="connsiteX16" fmla="*/ 76200 w 90487"/>
                  <a:gd name="connsiteY16" fmla="*/ 14287 h 114544"/>
                  <a:gd name="connsiteX17" fmla="*/ 71437 w 90487"/>
                  <a:gd name="connsiteY17" fmla="*/ 0 h 114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487" h="114544">
                    <a:moveTo>
                      <a:pt x="71437" y="0"/>
                    </a:moveTo>
                    <a:lnTo>
                      <a:pt x="71437" y="0"/>
                    </a:lnTo>
                    <a:cubicBezTo>
                      <a:pt x="66981" y="297"/>
                      <a:pt x="39936" y="-919"/>
                      <a:pt x="28575" y="4762"/>
                    </a:cubicBezTo>
                    <a:cubicBezTo>
                      <a:pt x="26015" y="6042"/>
                      <a:pt x="23812" y="7937"/>
                      <a:pt x="21431" y="9525"/>
                    </a:cubicBezTo>
                    <a:cubicBezTo>
                      <a:pt x="4394" y="35075"/>
                      <a:pt x="30936" y="-3718"/>
                      <a:pt x="9525" y="23812"/>
                    </a:cubicBezTo>
                    <a:cubicBezTo>
                      <a:pt x="6011" y="28330"/>
                      <a:pt x="0" y="38100"/>
                      <a:pt x="0" y="38100"/>
                    </a:cubicBezTo>
                    <a:cubicBezTo>
                      <a:pt x="4299" y="89689"/>
                      <a:pt x="-3424" y="52686"/>
                      <a:pt x="7143" y="73818"/>
                    </a:cubicBezTo>
                    <a:cubicBezTo>
                      <a:pt x="8266" y="76063"/>
                      <a:pt x="7957" y="79002"/>
                      <a:pt x="9525" y="80962"/>
                    </a:cubicBezTo>
                    <a:cubicBezTo>
                      <a:pt x="11313" y="83197"/>
                      <a:pt x="14287" y="84137"/>
                      <a:pt x="16668" y="85725"/>
                    </a:cubicBezTo>
                    <a:cubicBezTo>
                      <a:pt x="22336" y="102727"/>
                      <a:pt x="17254" y="97227"/>
                      <a:pt x="28575" y="104775"/>
                    </a:cubicBezTo>
                    <a:cubicBezTo>
                      <a:pt x="30162" y="107156"/>
                      <a:pt x="31102" y="110130"/>
                      <a:pt x="33337" y="111918"/>
                    </a:cubicBezTo>
                    <a:cubicBezTo>
                      <a:pt x="40701" y="117809"/>
                      <a:pt x="66261" y="111956"/>
                      <a:pt x="66675" y="111918"/>
                    </a:cubicBezTo>
                    <a:cubicBezTo>
                      <a:pt x="69727" y="111155"/>
                      <a:pt x="79927" y="108864"/>
                      <a:pt x="83343" y="107156"/>
                    </a:cubicBezTo>
                    <a:cubicBezTo>
                      <a:pt x="85903" y="105876"/>
                      <a:pt x="88106" y="103981"/>
                      <a:pt x="90487" y="102393"/>
                    </a:cubicBezTo>
                    <a:cubicBezTo>
                      <a:pt x="89693" y="83343"/>
                      <a:pt x="90212" y="64193"/>
                      <a:pt x="88106" y="45243"/>
                    </a:cubicBezTo>
                    <a:cubicBezTo>
                      <a:pt x="87790" y="42399"/>
                      <a:pt x="84505" y="40715"/>
                      <a:pt x="83343" y="38100"/>
                    </a:cubicBezTo>
                    <a:cubicBezTo>
                      <a:pt x="78815" y="27913"/>
                      <a:pt x="78971" y="23985"/>
                      <a:pt x="76200" y="14287"/>
                    </a:cubicBezTo>
                    <a:cubicBezTo>
                      <a:pt x="73316" y="4194"/>
                      <a:pt x="72231" y="2381"/>
                      <a:pt x="71437"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4" name="Freeform 253"/>
              <p:cNvSpPr/>
              <p:nvPr/>
            </p:nvSpPr>
            <p:spPr>
              <a:xfrm>
                <a:off x="8703469" y="5017199"/>
                <a:ext cx="100012" cy="152495"/>
              </a:xfrm>
              <a:custGeom>
                <a:avLst/>
                <a:gdLst>
                  <a:gd name="connsiteX0" fmla="*/ 73819 w 100012"/>
                  <a:gd name="connsiteY0" fmla="*/ 9620 h 152495"/>
                  <a:gd name="connsiteX1" fmla="*/ 73819 w 100012"/>
                  <a:gd name="connsiteY1" fmla="*/ 9620 h 152495"/>
                  <a:gd name="connsiteX2" fmla="*/ 26194 w 100012"/>
                  <a:gd name="connsiteY2" fmla="*/ 9620 h 152495"/>
                  <a:gd name="connsiteX3" fmla="*/ 19050 w 100012"/>
                  <a:gd name="connsiteY3" fmla="*/ 19145 h 152495"/>
                  <a:gd name="connsiteX4" fmla="*/ 14287 w 100012"/>
                  <a:gd name="connsiteY4" fmla="*/ 28670 h 152495"/>
                  <a:gd name="connsiteX5" fmla="*/ 9525 w 100012"/>
                  <a:gd name="connsiteY5" fmla="*/ 35814 h 152495"/>
                  <a:gd name="connsiteX6" fmla="*/ 2381 w 100012"/>
                  <a:gd name="connsiteY6" fmla="*/ 59626 h 152495"/>
                  <a:gd name="connsiteX7" fmla="*/ 0 w 100012"/>
                  <a:gd name="connsiteY7" fmla="*/ 66770 h 152495"/>
                  <a:gd name="connsiteX8" fmla="*/ 7144 w 100012"/>
                  <a:gd name="connsiteY8" fmla="*/ 90582 h 152495"/>
                  <a:gd name="connsiteX9" fmla="*/ 16669 w 100012"/>
                  <a:gd name="connsiteY9" fmla="*/ 112014 h 152495"/>
                  <a:gd name="connsiteX10" fmla="*/ 19050 w 100012"/>
                  <a:gd name="connsiteY10" fmla="*/ 119157 h 152495"/>
                  <a:gd name="connsiteX11" fmla="*/ 35719 w 100012"/>
                  <a:gd name="connsiteY11" fmla="*/ 140589 h 152495"/>
                  <a:gd name="connsiteX12" fmla="*/ 50006 w 100012"/>
                  <a:gd name="connsiteY12" fmla="*/ 150114 h 152495"/>
                  <a:gd name="connsiteX13" fmla="*/ 57150 w 100012"/>
                  <a:gd name="connsiteY13" fmla="*/ 152495 h 152495"/>
                  <a:gd name="connsiteX14" fmla="*/ 64294 w 100012"/>
                  <a:gd name="connsiteY14" fmla="*/ 138207 h 152495"/>
                  <a:gd name="connsiteX15" fmla="*/ 71437 w 100012"/>
                  <a:gd name="connsiteY15" fmla="*/ 133445 h 152495"/>
                  <a:gd name="connsiteX16" fmla="*/ 80962 w 100012"/>
                  <a:gd name="connsiteY16" fmla="*/ 119157 h 152495"/>
                  <a:gd name="connsiteX17" fmla="*/ 85725 w 100012"/>
                  <a:gd name="connsiteY17" fmla="*/ 112014 h 152495"/>
                  <a:gd name="connsiteX18" fmla="*/ 85725 w 100012"/>
                  <a:gd name="connsiteY18" fmla="*/ 90582 h 152495"/>
                  <a:gd name="connsiteX19" fmla="*/ 88106 w 100012"/>
                  <a:gd name="connsiteY19" fmla="*/ 62007 h 152495"/>
                  <a:gd name="connsiteX20" fmla="*/ 97631 w 100012"/>
                  <a:gd name="connsiteY20" fmla="*/ 45339 h 152495"/>
                  <a:gd name="connsiteX21" fmla="*/ 100012 w 100012"/>
                  <a:gd name="connsiteY21" fmla="*/ 38195 h 152495"/>
                  <a:gd name="connsiteX22" fmla="*/ 97631 w 100012"/>
                  <a:gd name="connsiteY22" fmla="*/ 26289 h 152495"/>
                  <a:gd name="connsiteX23" fmla="*/ 92869 w 100012"/>
                  <a:gd name="connsiteY23" fmla="*/ 19145 h 152495"/>
                  <a:gd name="connsiteX24" fmla="*/ 78581 w 100012"/>
                  <a:gd name="connsiteY24" fmla="*/ 7239 h 152495"/>
                  <a:gd name="connsiteX25" fmla="*/ 71437 w 100012"/>
                  <a:gd name="connsiteY25" fmla="*/ 4857 h 152495"/>
                  <a:gd name="connsiteX26" fmla="*/ 64294 w 100012"/>
                  <a:gd name="connsiteY26" fmla="*/ 95 h 152495"/>
                  <a:gd name="connsiteX27" fmla="*/ 73819 w 100012"/>
                  <a:gd name="connsiteY27" fmla="*/ 9620 h 15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0012" h="152495">
                    <a:moveTo>
                      <a:pt x="73819" y="9620"/>
                    </a:moveTo>
                    <a:lnTo>
                      <a:pt x="73819" y="9620"/>
                    </a:lnTo>
                    <a:cubicBezTo>
                      <a:pt x="59222" y="7998"/>
                      <a:pt x="40582" y="4482"/>
                      <a:pt x="26194" y="9620"/>
                    </a:cubicBezTo>
                    <a:cubicBezTo>
                      <a:pt x="22456" y="10955"/>
                      <a:pt x="21154" y="15780"/>
                      <a:pt x="19050" y="19145"/>
                    </a:cubicBezTo>
                    <a:cubicBezTo>
                      <a:pt x="17169" y="22155"/>
                      <a:pt x="16048" y="25588"/>
                      <a:pt x="14287" y="28670"/>
                    </a:cubicBezTo>
                    <a:cubicBezTo>
                      <a:pt x="12867" y="31155"/>
                      <a:pt x="11112" y="33433"/>
                      <a:pt x="9525" y="35814"/>
                    </a:cubicBezTo>
                    <a:cubicBezTo>
                      <a:pt x="5926" y="50213"/>
                      <a:pt x="8181" y="42228"/>
                      <a:pt x="2381" y="59626"/>
                    </a:cubicBezTo>
                    <a:lnTo>
                      <a:pt x="0" y="66770"/>
                    </a:lnTo>
                    <a:cubicBezTo>
                      <a:pt x="4310" y="92632"/>
                      <a:pt x="-768" y="70802"/>
                      <a:pt x="7144" y="90582"/>
                    </a:cubicBezTo>
                    <a:cubicBezTo>
                      <a:pt x="15646" y="111838"/>
                      <a:pt x="7505" y="98269"/>
                      <a:pt x="16669" y="112014"/>
                    </a:cubicBezTo>
                    <a:cubicBezTo>
                      <a:pt x="17463" y="114395"/>
                      <a:pt x="17831" y="116963"/>
                      <a:pt x="19050" y="119157"/>
                    </a:cubicBezTo>
                    <a:cubicBezTo>
                      <a:pt x="22965" y="126204"/>
                      <a:pt x="28927" y="135306"/>
                      <a:pt x="35719" y="140589"/>
                    </a:cubicBezTo>
                    <a:cubicBezTo>
                      <a:pt x="40237" y="144103"/>
                      <a:pt x="44576" y="148304"/>
                      <a:pt x="50006" y="150114"/>
                    </a:cubicBezTo>
                    <a:lnTo>
                      <a:pt x="57150" y="152495"/>
                    </a:lnTo>
                    <a:cubicBezTo>
                      <a:pt x="59087" y="146683"/>
                      <a:pt x="59677" y="142824"/>
                      <a:pt x="64294" y="138207"/>
                    </a:cubicBezTo>
                    <a:cubicBezTo>
                      <a:pt x="66317" y="136184"/>
                      <a:pt x="69056" y="135032"/>
                      <a:pt x="71437" y="133445"/>
                    </a:cubicBezTo>
                    <a:lnTo>
                      <a:pt x="80962" y="119157"/>
                    </a:lnTo>
                    <a:lnTo>
                      <a:pt x="85725" y="112014"/>
                    </a:lnTo>
                    <a:cubicBezTo>
                      <a:pt x="91392" y="95011"/>
                      <a:pt x="93271" y="101903"/>
                      <a:pt x="85725" y="90582"/>
                    </a:cubicBezTo>
                    <a:cubicBezTo>
                      <a:pt x="86519" y="81057"/>
                      <a:pt x="86345" y="71401"/>
                      <a:pt x="88106" y="62007"/>
                    </a:cubicBezTo>
                    <a:cubicBezTo>
                      <a:pt x="88894" y="57805"/>
                      <a:pt x="95136" y="49081"/>
                      <a:pt x="97631" y="45339"/>
                    </a:cubicBezTo>
                    <a:cubicBezTo>
                      <a:pt x="98425" y="42958"/>
                      <a:pt x="100012" y="40705"/>
                      <a:pt x="100012" y="38195"/>
                    </a:cubicBezTo>
                    <a:cubicBezTo>
                      <a:pt x="100012" y="34148"/>
                      <a:pt x="99052" y="30079"/>
                      <a:pt x="97631" y="26289"/>
                    </a:cubicBezTo>
                    <a:cubicBezTo>
                      <a:pt x="96626" y="23609"/>
                      <a:pt x="94701" y="21344"/>
                      <a:pt x="92869" y="19145"/>
                    </a:cubicBezTo>
                    <a:cubicBezTo>
                      <a:pt x="89106" y="14629"/>
                      <a:pt x="83934" y="9916"/>
                      <a:pt x="78581" y="7239"/>
                    </a:cubicBezTo>
                    <a:cubicBezTo>
                      <a:pt x="76336" y="6116"/>
                      <a:pt x="73682" y="5980"/>
                      <a:pt x="71437" y="4857"/>
                    </a:cubicBezTo>
                    <a:cubicBezTo>
                      <a:pt x="68878" y="3577"/>
                      <a:pt x="66854" y="1375"/>
                      <a:pt x="64294" y="95"/>
                    </a:cubicBezTo>
                    <a:cubicBezTo>
                      <a:pt x="62049" y="-1027"/>
                      <a:pt x="72232" y="8033"/>
                      <a:pt x="73819" y="962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5" name="Freeform 254"/>
              <p:cNvSpPr/>
              <p:nvPr/>
            </p:nvSpPr>
            <p:spPr>
              <a:xfrm>
                <a:off x="8693944" y="4936331"/>
                <a:ext cx="131110" cy="109553"/>
              </a:xfrm>
              <a:custGeom>
                <a:avLst/>
                <a:gdLst>
                  <a:gd name="connsiteX0" fmla="*/ 28575 w 131110"/>
                  <a:gd name="connsiteY0" fmla="*/ 0 h 109553"/>
                  <a:gd name="connsiteX1" fmla="*/ 28575 w 131110"/>
                  <a:gd name="connsiteY1" fmla="*/ 0 h 109553"/>
                  <a:gd name="connsiteX2" fmla="*/ 16669 w 131110"/>
                  <a:gd name="connsiteY2" fmla="*/ 21432 h 109553"/>
                  <a:gd name="connsiteX3" fmla="*/ 11906 w 131110"/>
                  <a:gd name="connsiteY3" fmla="*/ 30957 h 109553"/>
                  <a:gd name="connsiteX4" fmla="*/ 7144 w 131110"/>
                  <a:gd name="connsiteY4" fmla="*/ 38100 h 109553"/>
                  <a:gd name="connsiteX5" fmla="*/ 0 w 131110"/>
                  <a:gd name="connsiteY5" fmla="*/ 52388 h 109553"/>
                  <a:gd name="connsiteX6" fmla="*/ 4762 w 131110"/>
                  <a:gd name="connsiteY6" fmla="*/ 95250 h 109553"/>
                  <a:gd name="connsiteX7" fmla="*/ 9525 w 131110"/>
                  <a:gd name="connsiteY7" fmla="*/ 102394 h 109553"/>
                  <a:gd name="connsiteX8" fmla="*/ 16669 w 131110"/>
                  <a:gd name="connsiteY8" fmla="*/ 104775 h 109553"/>
                  <a:gd name="connsiteX9" fmla="*/ 23812 w 131110"/>
                  <a:gd name="connsiteY9" fmla="*/ 109538 h 109553"/>
                  <a:gd name="connsiteX10" fmla="*/ 42862 w 131110"/>
                  <a:gd name="connsiteY10" fmla="*/ 104775 h 109553"/>
                  <a:gd name="connsiteX11" fmla="*/ 50006 w 131110"/>
                  <a:gd name="connsiteY11" fmla="*/ 100013 h 109553"/>
                  <a:gd name="connsiteX12" fmla="*/ 71437 w 131110"/>
                  <a:gd name="connsiteY12" fmla="*/ 95250 h 109553"/>
                  <a:gd name="connsiteX13" fmla="*/ 109537 w 131110"/>
                  <a:gd name="connsiteY13" fmla="*/ 92869 h 109553"/>
                  <a:gd name="connsiteX14" fmla="*/ 116681 w 131110"/>
                  <a:gd name="connsiteY14" fmla="*/ 88107 h 109553"/>
                  <a:gd name="connsiteX15" fmla="*/ 126206 w 131110"/>
                  <a:gd name="connsiteY15" fmla="*/ 76200 h 109553"/>
                  <a:gd name="connsiteX16" fmla="*/ 130969 w 131110"/>
                  <a:gd name="connsiteY16" fmla="*/ 69057 h 109553"/>
                  <a:gd name="connsiteX17" fmla="*/ 128587 w 131110"/>
                  <a:gd name="connsiteY17" fmla="*/ 50007 h 109553"/>
                  <a:gd name="connsiteX18" fmla="*/ 109537 w 131110"/>
                  <a:gd name="connsiteY18" fmla="*/ 28575 h 109553"/>
                  <a:gd name="connsiteX19" fmla="*/ 102394 w 131110"/>
                  <a:gd name="connsiteY19" fmla="*/ 23813 h 109553"/>
                  <a:gd name="connsiteX20" fmla="*/ 80962 w 131110"/>
                  <a:gd name="connsiteY20" fmla="*/ 4763 h 109553"/>
                  <a:gd name="connsiteX21" fmla="*/ 73819 w 131110"/>
                  <a:gd name="connsiteY21" fmla="*/ 2382 h 109553"/>
                  <a:gd name="connsiteX22" fmla="*/ 54769 w 131110"/>
                  <a:gd name="connsiteY22" fmla="*/ 4763 h 109553"/>
                  <a:gd name="connsiteX23" fmla="*/ 35719 w 131110"/>
                  <a:gd name="connsiteY23" fmla="*/ 9525 h 109553"/>
                  <a:gd name="connsiteX24" fmla="*/ 28575 w 131110"/>
                  <a:gd name="connsiteY24" fmla="*/ 11907 h 109553"/>
                  <a:gd name="connsiteX25" fmla="*/ 28575 w 131110"/>
                  <a:gd name="connsiteY25" fmla="*/ 0 h 10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1110" h="109553">
                    <a:moveTo>
                      <a:pt x="28575" y="0"/>
                    </a:moveTo>
                    <a:lnTo>
                      <a:pt x="28575" y="0"/>
                    </a:lnTo>
                    <a:cubicBezTo>
                      <a:pt x="24606" y="7144"/>
                      <a:pt x="20543" y="14236"/>
                      <a:pt x="16669" y="21432"/>
                    </a:cubicBezTo>
                    <a:cubicBezTo>
                      <a:pt x="14986" y="24558"/>
                      <a:pt x="13667" y="27875"/>
                      <a:pt x="11906" y="30957"/>
                    </a:cubicBezTo>
                    <a:cubicBezTo>
                      <a:pt x="10486" y="33442"/>
                      <a:pt x="8424" y="35541"/>
                      <a:pt x="7144" y="38100"/>
                    </a:cubicBezTo>
                    <a:cubicBezTo>
                      <a:pt x="-2718" y="57822"/>
                      <a:pt x="13650" y="31910"/>
                      <a:pt x="0" y="52388"/>
                    </a:cubicBezTo>
                    <a:cubicBezTo>
                      <a:pt x="142" y="54376"/>
                      <a:pt x="405" y="85085"/>
                      <a:pt x="4762" y="95250"/>
                    </a:cubicBezTo>
                    <a:cubicBezTo>
                      <a:pt x="5889" y="97881"/>
                      <a:pt x="7290" y="100606"/>
                      <a:pt x="9525" y="102394"/>
                    </a:cubicBezTo>
                    <a:cubicBezTo>
                      <a:pt x="11485" y="103962"/>
                      <a:pt x="14288" y="103981"/>
                      <a:pt x="16669" y="104775"/>
                    </a:cubicBezTo>
                    <a:cubicBezTo>
                      <a:pt x="19050" y="106363"/>
                      <a:pt x="20972" y="109183"/>
                      <a:pt x="23812" y="109538"/>
                    </a:cubicBezTo>
                    <a:cubicBezTo>
                      <a:pt x="25990" y="109810"/>
                      <a:pt x="39438" y="106487"/>
                      <a:pt x="42862" y="104775"/>
                    </a:cubicBezTo>
                    <a:cubicBezTo>
                      <a:pt x="45422" y="103495"/>
                      <a:pt x="47446" y="101293"/>
                      <a:pt x="50006" y="100013"/>
                    </a:cubicBezTo>
                    <a:cubicBezTo>
                      <a:pt x="55338" y="97347"/>
                      <a:pt x="66969" y="95656"/>
                      <a:pt x="71437" y="95250"/>
                    </a:cubicBezTo>
                    <a:cubicBezTo>
                      <a:pt x="84110" y="94098"/>
                      <a:pt x="96837" y="93663"/>
                      <a:pt x="109537" y="92869"/>
                    </a:cubicBezTo>
                    <a:cubicBezTo>
                      <a:pt x="111918" y="91282"/>
                      <a:pt x="114893" y="90342"/>
                      <a:pt x="116681" y="88107"/>
                    </a:cubicBezTo>
                    <a:cubicBezTo>
                      <a:pt x="129829" y="71673"/>
                      <a:pt x="105729" y="89852"/>
                      <a:pt x="126206" y="76200"/>
                    </a:cubicBezTo>
                    <a:cubicBezTo>
                      <a:pt x="127794" y="73819"/>
                      <a:pt x="130710" y="71907"/>
                      <a:pt x="130969" y="69057"/>
                    </a:cubicBezTo>
                    <a:cubicBezTo>
                      <a:pt x="131548" y="62684"/>
                      <a:pt x="130271" y="56181"/>
                      <a:pt x="128587" y="50007"/>
                    </a:cubicBezTo>
                    <a:cubicBezTo>
                      <a:pt x="126996" y="44173"/>
                      <a:pt x="109594" y="28613"/>
                      <a:pt x="109537" y="28575"/>
                    </a:cubicBezTo>
                    <a:cubicBezTo>
                      <a:pt x="107156" y="26988"/>
                      <a:pt x="104533" y="25714"/>
                      <a:pt x="102394" y="23813"/>
                    </a:cubicBezTo>
                    <a:cubicBezTo>
                      <a:pt x="94275" y="16596"/>
                      <a:pt x="90229" y="9396"/>
                      <a:pt x="80962" y="4763"/>
                    </a:cubicBezTo>
                    <a:cubicBezTo>
                      <a:pt x="78717" y="3641"/>
                      <a:pt x="76200" y="3176"/>
                      <a:pt x="73819" y="2382"/>
                    </a:cubicBezTo>
                    <a:cubicBezTo>
                      <a:pt x="67469" y="3176"/>
                      <a:pt x="61059" y="3584"/>
                      <a:pt x="54769" y="4763"/>
                    </a:cubicBezTo>
                    <a:cubicBezTo>
                      <a:pt x="48336" y="5969"/>
                      <a:pt x="41928" y="7455"/>
                      <a:pt x="35719" y="9525"/>
                    </a:cubicBezTo>
                    <a:cubicBezTo>
                      <a:pt x="33338" y="10319"/>
                      <a:pt x="31063" y="11575"/>
                      <a:pt x="28575" y="11907"/>
                    </a:cubicBezTo>
                    <a:cubicBezTo>
                      <a:pt x="19101" y="13170"/>
                      <a:pt x="28575" y="1984"/>
                      <a:pt x="28575"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6" name="Freeform 255"/>
              <p:cNvSpPr/>
              <p:nvPr/>
            </p:nvSpPr>
            <p:spPr>
              <a:xfrm>
                <a:off x="8786728" y="4883815"/>
                <a:ext cx="88191" cy="97760"/>
              </a:xfrm>
              <a:custGeom>
                <a:avLst/>
                <a:gdLst>
                  <a:gd name="connsiteX0" fmla="*/ 52472 w 88191"/>
                  <a:gd name="connsiteY0" fmla="*/ 12035 h 97760"/>
                  <a:gd name="connsiteX1" fmla="*/ 52472 w 88191"/>
                  <a:gd name="connsiteY1" fmla="*/ 12035 h 97760"/>
                  <a:gd name="connsiteX2" fmla="*/ 19135 w 88191"/>
                  <a:gd name="connsiteY2" fmla="*/ 14416 h 97760"/>
                  <a:gd name="connsiteX3" fmla="*/ 9610 w 88191"/>
                  <a:gd name="connsiteY3" fmla="*/ 28704 h 97760"/>
                  <a:gd name="connsiteX4" fmla="*/ 4847 w 88191"/>
                  <a:gd name="connsiteY4" fmla="*/ 35848 h 97760"/>
                  <a:gd name="connsiteX5" fmla="*/ 85 w 88191"/>
                  <a:gd name="connsiteY5" fmla="*/ 50135 h 97760"/>
                  <a:gd name="connsiteX6" fmla="*/ 2466 w 88191"/>
                  <a:gd name="connsiteY6" fmla="*/ 66804 h 97760"/>
                  <a:gd name="connsiteX7" fmla="*/ 19135 w 88191"/>
                  <a:gd name="connsiteY7" fmla="*/ 85854 h 97760"/>
                  <a:gd name="connsiteX8" fmla="*/ 21516 w 88191"/>
                  <a:gd name="connsiteY8" fmla="*/ 92998 h 97760"/>
                  <a:gd name="connsiteX9" fmla="*/ 35803 w 88191"/>
                  <a:gd name="connsiteY9" fmla="*/ 97760 h 97760"/>
                  <a:gd name="connsiteX10" fmla="*/ 42947 w 88191"/>
                  <a:gd name="connsiteY10" fmla="*/ 95379 h 97760"/>
                  <a:gd name="connsiteX11" fmla="*/ 57235 w 88191"/>
                  <a:gd name="connsiteY11" fmla="*/ 85854 h 97760"/>
                  <a:gd name="connsiteX12" fmla="*/ 76285 w 88191"/>
                  <a:gd name="connsiteY12" fmla="*/ 69185 h 97760"/>
                  <a:gd name="connsiteX13" fmla="*/ 78666 w 88191"/>
                  <a:gd name="connsiteY13" fmla="*/ 62041 h 97760"/>
                  <a:gd name="connsiteX14" fmla="*/ 83428 w 88191"/>
                  <a:gd name="connsiteY14" fmla="*/ 54898 h 97760"/>
                  <a:gd name="connsiteX15" fmla="*/ 88191 w 88191"/>
                  <a:gd name="connsiteY15" fmla="*/ 40610 h 97760"/>
                  <a:gd name="connsiteX16" fmla="*/ 78666 w 88191"/>
                  <a:gd name="connsiteY16" fmla="*/ 21560 h 97760"/>
                  <a:gd name="connsiteX17" fmla="*/ 69141 w 88191"/>
                  <a:gd name="connsiteY17" fmla="*/ 12035 h 97760"/>
                  <a:gd name="connsiteX18" fmla="*/ 66760 w 88191"/>
                  <a:gd name="connsiteY18" fmla="*/ 4891 h 97760"/>
                  <a:gd name="connsiteX19" fmla="*/ 59616 w 88191"/>
                  <a:gd name="connsiteY19" fmla="*/ 129 h 97760"/>
                  <a:gd name="connsiteX20" fmla="*/ 52472 w 88191"/>
                  <a:gd name="connsiteY20" fmla="*/ 12035 h 9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8191" h="97760">
                    <a:moveTo>
                      <a:pt x="52472" y="12035"/>
                    </a:moveTo>
                    <a:lnTo>
                      <a:pt x="52472" y="12035"/>
                    </a:lnTo>
                    <a:lnTo>
                      <a:pt x="19135" y="14416"/>
                    </a:lnTo>
                    <a:cubicBezTo>
                      <a:pt x="13800" y="16491"/>
                      <a:pt x="12785" y="23941"/>
                      <a:pt x="9610" y="28704"/>
                    </a:cubicBezTo>
                    <a:lnTo>
                      <a:pt x="4847" y="35848"/>
                    </a:lnTo>
                    <a:cubicBezTo>
                      <a:pt x="3260" y="40610"/>
                      <a:pt x="-625" y="45166"/>
                      <a:pt x="85" y="50135"/>
                    </a:cubicBezTo>
                    <a:cubicBezTo>
                      <a:pt x="879" y="55691"/>
                      <a:pt x="451" y="61565"/>
                      <a:pt x="2466" y="66804"/>
                    </a:cubicBezTo>
                    <a:cubicBezTo>
                      <a:pt x="7255" y="79257"/>
                      <a:pt x="10391" y="80024"/>
                      <a:pt x="19135" y="85854"/>
                    </a:cubicBezTo>
                    <a:cubicBezTo>
                      <a:pt x="19929" y="88235"/>
                      <a:pt x="19473" y="91539"/>
                      <a:pt x="21516" y="92998"/>
                    </a:cubicBezTo>
                    <a:cubicBezTo>
                      <a:pt x="25601" y="95916"/>
                      <a:pt x="35803" y="97760"/>
                      <a:pt x="35803" y="97760"/>
                    </a:cubicBezTo>
                    <a:cubicBezTo>
                      <a:pt x="38184" y="96966"/>
                      <a:pt x="40858" y="96771"/>
                      <a:pt x="42947" y="95379"/>
                    </a:cubicBezTo>
                    <a:cubicBezTo>
                      <a:pt x="60785" y="83488"/>
                      <a:pt x="40248" y="91515"/>
                      <a:pt x="57235" y="85854"/>
                    </a:cubicBezTo>
                    <a:cubicBezTo>
                      <a:pt x="73903" y="74741"/>
                      <a:pt x="68347" y="81091"/>
                      <a:pt x="76285" y="69185"/>
                    </a:cubicBezTo>
                    <a:cubicBezTo>
                      <a:pt x="77079" y="66804"/>
                      <a:pt x="77544" y="64286"/>
                      <a:pt x="78666" y="62041"/>
                    </a:cubicBezTo>
                    <a:cubicBezTo>
                      <a:pt x="79946" y="59481"/>
                      <a:pt x="82266" y="57513"/>
                      <a:pt x="83428" y="54898"/>
                    </a:cubicBezTo>
                    <a:cubicBezTo>
                      <a:pt x="85467" y="50310"/>
                      <a:pt x="88191" y="40610"/>
                      <a:pt x="88191" y="40610"/>
                    </a:cubicBezTo>
                    <a:cubicBezTo>
                      <a:pt x="83027" y="9626"/>
                      <a:pt x="91198" y="37226"/>
                      <a:pt x="78666" y="21560"/>
                    </a:cubicBezTo>
                    <a:cubicBezTo>
                      <a:pt x="69430" y="10015"/>
                      <a:pt x="84727" y="17230"/>
                      <a:pt x="69141" y="12035"/>
                    </a:cubicBezTo>
                    <a:cubicBezTo>
                      <a:pt x="68347" y="9654"/>
                      <a:pt x="68328" y="6851"/>
                      <a:pt x="66760" y="4891"/>
                    </a:cubicBezTo>
                    <a:cubicBezTo>
                      <a:pt x="64972" y="2656"/>
                      <a:pt x="62456" y="484"/>
                      <a:pt x="59616" y="129"/>
                    </a:cubicBezTo>
                    <a:cubicBezTo>
                      <a:pt x="53066" y="-690"/>
                      <a:pt x="48218" y="2256"/>
                      <a:pt x="52472" y="12035"/>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7" name="Freeform 256"/>
              <p:cNvSpPr/>
              <p:nvPr/>
            </p:nvSpPr>
            <p:spPr>
              <a:xfrm>
                <a:off x="8696207" y="4836319"/>
                <a:ext cx="102512" cy="97631"/>
              </a:xfrm>
              <a:custGeom>
                <a:avLst/>
                <a:gdLst>
                  <a:gd name="connsiteX0" fmla="*/ 73937 w 102512"/>
                  <a:gd name="connsiteY0" fmla="*/ 4762 h 97631"/>
                  <a:gd name="connsiteX1" fmla="*/ 73937 w 102512"/>
                  <a:gd name="connsiteY1" fmla="*/ 4762 h 97631"/>
                  <a:gd name="connsiteX2" fmla="*/ 52506 w 102512"/>
                  <a:gd name="connsiteY2" fmla="*/ 9525 h 97631"/>
                  <a:gd name="connsiteX3" fmla="*/ 40599 w 102512"/>
                  <a:gd name="connsiteY3" fmla="*/ 21431 h 97631"/>
                  <a:gd name="connsiteX4" fmla="*/ 31074 w 102512"/>
                  <a:gd name="connsiteY4" fmla="*/ 23812 h 97631"/>
                  <a:gd name="connsiteX5" fmla="*/ 23931 w 102512"/>
                  <a:gd name="connsiteY5" fmla="*/ 28575 h 97631"/>
                  <a:gd name="connsiteX6" fmla="*/ 14406 w 102512"/>
                  <a:gd name="connsiteY6" fmla="*/ 42862 h 97631"/>
                  <a:gd name="connsiteX7" fmla="*/ 7262 w 102512"/>
                  <a:gd name="connsiteY7" fmla="*/ 47625 h 97631"/>
                  <a:gd name="connsiteX8" fmla="*/ 4881 w 102512"/>
                  <a:gd name="connsiteY8" fmla="*/ 54769 h 97631"/>
                  <a:gd name="connsiteX9" fmla="*/ 118 w 102512"/>
                  <a:gd name="connsiteY9" fmla="*/ 61912 h 97631"/>
                  <a:gd name="connsiteX10" fmla="*/ 2499 w 102512"/>
                  <a:gd name="connsiteY10" fmla="*/ 83344 h 97631"/>
                  <a:gd name="connsiteX11" fmla="*/ 4881 w 102512"/>
                  <a:gd name="connsiteY11" fmla="*/ 90487 h 97631"/>
                  <a:gd name="connsiteX12" fmla="*/ 19168 w 102512"/>
                  <a:gd name="connsiteY12" fmla="*/ 97631 h 97631"/>
                  <a:gd name="connsiteX13" fmla="*/ 57268 w 102512"/>
                  <a:gd name="connsiteY13" fmla="*/ 92869 h 97631"/>
                  <a:gd name="connsiteX14" fmla="*/ 71556 w 102512"/>
                  <a:gd name="connsiteY14" fmla="*/ 88106 h 97631"/>
                  <a:gd name="connsiteX15" fmla="*/ 78699 w 102512"/>
                  <a:gd name="connsiteY15" fmla="*/ 85725 h 97631"/>
                  <a:gd name="connsiteX16" fmla="*/ 81081 w 102512"/>
                  <a:gd name="connsiteY16" fmla="*/ 76200 h 97631"/>
                  <a:gd name="connsiteX17" fmla="*/ 92987 w 102512"/>
                  <a:gd name="connsiteY17" fmla="*/ 61912 h 97631"/>
                  <a:gd name="connsiteX18" fmla="*/ 102512 w 102512"/>
                  <a:gd name="connsiteY18" fmla="*/ 47625 h 97631"/>
                  <a:gd name="connsiteX19" fmla="*/ 95368 w 102512"/>
                  <a:gd name="connsiteY19" fmla="*/ 14287 h 97631"/>
                  <a:gd name="connsiteX20" fmla="*/ 83462 w 102512"/>
                  <a:gd name="connsiteY20" fmla="*/ 2381 h 97631"/>
                  <a:gd name="connsiteX21" fmla="*/ 73937 w 102512"/>
                  <a:gd name="connsiteY21" fmla="*/ 0 h 97631"/>
                  <a:gd name="connsiteX22" fmla="*/ 73937 w 102512"/>
                  <a:gd name="connsiteY22" fmla="*/ 4762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512" h="97631">
                    <a:moveTo>
                      <a:pt x="73937" y="4762"/>
                    </a:moveTo>
                    <a:lnTo>
                      <a:pt x="73937" y="4762"/>
                    </a:lnTo>
                    <a:cubicBezTo>
                      <a:pt x="66793" y="6350"/>
                      <a:pt x="59448" y="7211"/>
                      <a:pt x="52506" y="9525"/>
                    </a:cubicBezTo>
                    <a:cubicBezTo>
                      <a:pt x="36629" y="14817"/>
                      <a:pt x="53301" y="12963"/>
                      <a:pt x="40599" y="21431"/>
                    </a:cubicBezTo>
                    <a:cubicBezTo>
                      <a:pt x="37876" y="23246"/>
                      <a:pt x="34249" y="23018"/>
                      <a:pt x="31074" y="23812"/>
                    </a:cubicBezTo>
                    <a:cubicBezTo>
                      <a:pt x="28693" y="25400"/>
                      <a:pt x="25815" y="26421"/>
                      <a:pt x="23931" y="28575"/>
                    </a:cubicBezTo>
                    <a:cubicBezTo>
                      <a:pt x="20162" y="32883"/>
                      <a:pt x="19168" y="39687"/>
                      <a:pt x="14406" y="42862"/>
                    </a:cubicBezTo>
                    <a:lnTo>
                      <a:pt x="7262" y="47625"/>
                    </a:lnTo>
                    <a:cubicBezTo>
                      <a:pt x="6468" y="50006"/>
                      <a:pt x="6004" y="52524"/>
                      <a:pt x="4881" y="54769"/>
                    </a:cubicBezTo>
                    <a:cubicBezTo>
                      <a:pt x="3601" y="57329"/>
                      <a:pt x="356" y="59060"/>
                      <a:pt x="118" y="61912"/>
                    </a:cubicBezTo>
                    <a:cubicBezTo>
                      <a:pt x="-479" y="69075"/>
                      <a:pt x="1317" y="76254"/>
                      <a:pt x="2499" y="83344"/>
                    </a:cubicBezTo>
                    <a:cubicBezTo>
                      <a:pt x="2912" y="85820"/>
                      <a:pt x="3313" y="88527"/>
                      <a:pt x="4881" y="90487"/>
                    </a:cubicBezTo>
                    <a:cubicBezTo>
                      <a:pt x="8240" y="94685"/>
                      <a:pt x="14460" y="96062"/>
                      <a:pt x="19168" y="97631"/>
                    </a:cubicBezTo>
                    <a:cubicBezTo>
                      <a:pt x="31623" y="96499"/>
                      <a:pt x="44968" y="96224"/>
                      <a:pt x="57268" y="92869"/>
                    </a:cubicBezTo>
                    <a:cubicBezTo>
                      <a:pt x="62111" y="91548"/>
                      <a:pt x="66793" y="89694"/>
                      <a:pt x="71556" y="88106"/>
                    </a:cubicBezTo>
                    <a:lnTo>
                      <a:pt x="78699" y="85725"/>
                    </a:lnTo>
                    <a:cubicBezTo>
                      <a:pt x="79493" y="82550"/>
                      <a:pt x="79792" y="79208"/>
                      <a:pt x="81081" y="76200"/>
                    </a:cubicBezTo>
                    <a:cubicBezTo>
                      <a:pt x="84563" y="68075"/>
                      <a:pt x="87523" y="68936"/>
                      <a:pt x="92987" y="61912"/>
                    </a:cubicBezTo>
                    <a:cubicBezTo>
                      <a:pt x="96501" y="57394"/>
                      <a:pt x="102512" y="47625"/>
                      <a:pt x="102512" y="47625"/>
                    </a:cubicBezTo>
                    <a:cubicBezTo>
                      <a:pt x="101504" y="39562"/>
                      <a:pt x="100589" y="22119"/>
                      <a:pt x="95368" y="14287"/>
                    </a:cubicBezTo>
                    <a:cubicBezTo>
                      <a:pt x="91135" y="7938"/>
                      <a:pt x="90870" y="5556"/>
                      <a:pt x="83462" y="2381"/>
                    </a:cubicBezTo>
                    <a:cubicBezTo>
                      <a:pt x="80454" y="1092"/>
                      <a:pt x="77112" y="794"/>
                      <a:pt x="73937" y="0"/>
                    </a:cubicBezTo>
                    <a:cubicBezTo>
                      <a:pt x="51717" y="2469"/>
                      <a:pt x="73937" y="3968"/>
                      <a:pt x="73937" y="4762"/>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8" name="Freeform 257"/>
              <p:cNvSpPr/>
              <p:nvPr/>
            </p:nvSpPr>
            <p:spPr>
              <a:xfrm>
                <a:off x="8605838" y="4862513"/>
                <a:ext cx="97631" cy="94290"/>
              </a:xfrm>
              <a:custGeom>
                <a:avLst/>
                <a:gdLst>
                  <a:gd name="connsiteX0" fmla="*/ 97631 w 97631"/>
                  <a:gd name="connsiteY0" fmla="*/ 26193 h 94290"/>
                  <a:gd name="connsiteX1" fmla="*/ 97631 w 97631"/>
                  <a:gd name="connsiteY1" fmla="*/ 26193 h 94290"/>
                  <a:gd name="connsiteX2" fmla="*/ 78581 w 97631"/>
                  <a:gd name="connsiteY2" fmla="*/ 16668 h 94290"/>
                  <a:gd name="connsiteX3" fmla="*/ 73818 w 97631"/>
                  <a:gd name="connsiteY3" fmla="*/ 9525 h 94290"/>
                  <a:gd name="connsiteX4" fmla="*/ 59531 w 97631"/>
                  <a:gd name="connsiteY4" fmla="*/ 0 h 94290"/>
                  <a:gd name="connsiteX5" fmla="*/ 42862 w 97631"/>
                  <a:gd name="connsiteY5" fmla="*/ 7143 h 94290"/>
                  <a:gd name="connsiteX6" fmla="*/ 35718 w 97631"/>
                  <a:gd name="connsiteY6" fmla="*/ 9525 h 94290"/>
                  <a:gd name="connsiteX7" fmla="*/ 14287 w 97631"/>
                  <a:gd name="connsiteY7" fmla="*/ 21431 h 94290"/>
                  <a:gd name="connsiteX8" fmla="*/ 4762 w 97631"/>
                  <a:gd name="connsiteY8" fmla="*/ 35718 h 94290"/>
                  <a:gd name="connsiteX9" fmla="*/ 0 w 97631"/>
                  <a:gd name="connsiteY9" fmla="*/ 42862 h 94290"/>
                  <a:gd name="connsiteX10" fmla="*/ 9525 w 97631"/>
                  <a:gd name="connsiteY10" fmla="*/ 76200 h 94290"/>
                  <a:gd name="connsiteX11" fmla="*/ 16668 w 97631"/>
                  <a:gd name="connsiteY11" fmla="*/ 80962 h 94290"/>
                  <a:gd name="connsiteX12" fmla="*/ 38100 w 97631"/>
                  <a:gd name="connsiteY12" fmla="*/ 88106 h 94290"/>
                  <a:gd name="connsiteX13" fmla="*/ 45243 w 97631"/>
                  <a:gd name="connsiteY13" fmla="*/ 90487 h 94290"/>
                  <a:gd name="connsiteX14" fmla="*/ 90487 w 97631"/>
                  <a:gd name="connsiteY14" fmla="*/ 88106 h 94290"/>
                  <a:gd name="connsiteX15" fmla="*/ 88106 w 97631"/>
                  <a:gd name="connsiteY15" fmla="*/ 21431 h 94290"/>
                  <a:gd name="connsiteX16" fmla="*/ 97631 w 97631"/>
                  <a:gd name="connsiteY16" fmla="*/ 26193 h 9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631" h="94290">
                    <a:moveTo>
                      <a:pt x="97631" y="26193"/>
                    </a:moveTo>
                    <a:lnTo>
                      <a:pt x="97631" y="26193"/>
                    </a:lnTo>
                    <a:cubicBezTo>
                      <a:pt x="91281" y="23018"/>
                      <a:pt x="84397" y="20739"/>
                      <a:pt x="78581" y="16668"/>
                    </a:cubicBezTo>
                    <a:cubicBezTo>
                      <a:pt x="76236" y="15027"/>
                      <a:pt x="75972" y="11409"/>
                      <a:pt x="73818" y="9525"/>
                    </a:cubicBezTo>
                    <a:cubicBezTo>
                      <a:pt x="69510" y="5756"/>
                      <a:pt x="59531" y="0"/>
                      <a:pt x="59531" y="0"/>
                    </a:cubicBezTo>
                    <a:cubicBezTo>
                      <a:pt x="39712" y="4954"/>
                      <a:pt x="59303" y="-1077"/>
                      <a:pt x="42862" y="7143"/>
                    </a:cubicBezTo>
                    <a:cubicBezTo>
                      <a:pt x="40617" y="8266"/>
                      <a:pt x="37912" y="8306"/>
                      <a:pt x="35718" y="9525"/>
                    </a:cubicBezTo>
                    <a:cubicBezTo>
                      <a:pt x="11159" y="23170"/>
                      <a:pt x="30450" y="16044"/>
                      <a:pt x="14287" y="21431"/>
                    </a:cubicBezTo>
                    <a:lnTo>
                      <a:pt x="4762" y="35718"/>
                    </a:lnTo>
                    <a:lnTo>
                      <a:pt x="0" y="42862"/>
                    </a:lnTo>
                    <a:cubicBezTo>
                      <a:pt x="2117" y="66146"/>
                      <a:pt x="-3600" y="65263"/>
                      <a:pt x="9525" y="76200"/>
                    </a:cubicBezTo>
                    <a:cubicBezTo>
                      <a:pt x="11723" y="78032"/>
                      <a:pt x="14053" y="79800"/>
                      <a:pt x="16668" y="80962"/>
                    </a:cubicBezTo>
                    <a:cubicBezTo>
                      <a:pt x="16680" y="80967"/>
                      <a:pt x="34522" y="86913"/>
                      <a:pt x="38100" y="88106"/>
                    </a:cubicBezTo>
                    <a:lnTo>
                      <a:pt x="45243" y="90487"/>
                    </a:lnTo>
                    <a:cubicBezTo>
                      <a:pt x="60324" y="89693"/>
                      <a:pt x="82523" y="100937"/>
                      <a:pt x="90487" y="88106"/>
                    </a:cubicBezTo>
                    <a:cubicBezTo>
                      <a:pt x="102215" y="69211"/>
                      <a:pt x="89538" y="43624"/>
                      <a:pt x="88106" y="21431"/>
                    </a:cubicBezTo>
                    <a:cubicBezTo>
                      <a:pt x="87616" y="13829"/>
                      <a:pt x="96043" y="25399"/>
                      <a:pt x="97631" y="26193"/>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9" name="Freeform 258"/>
              <p:cNvSpPr/>
              <p:nvPr/>
            </p:nvSpPr>
            <p:spPr>
              <a:xfrm>
                <a:off x="8510588" y="4817269"/>
                <a:ext cx="116681" cy="107156"/>
              </a:xfrm>
              <a:custGeom>
                <a:avLst/>
                <a:gdLst>
                  <a:gd name="connsiteX0" fmla="*/ 116681 w 116681"/>
                  <a:gd name="connsiteY0" fmla="*/ 54769 h 107156"/>
                  <a:gd name="connsiteX1" fmla="*/ 116681 w 116681"/>
                  <a:gd name="connsiteY1" fmla="*/ 54769 h 107156"/>
                  <a:gd name="connsiteX2" fmla="*/ 104775 w 116681"/>
                  <a:gd name="connsiteY2" fmla="*/ 33337 h 107156"/>
                  <a:gd name="connsiteX3" fmla="*/ 100012 w 116681"/>
                  <a:gd name="connsiteY3" fmla="*/ 19050 h 107156"/>
                  <a:gd name="connsiteX4" fmla="*/ 92868 w 116681"/>
                  <a:gd name="connsiteY4" fmla="*/ 4762 h 107156"/>
                  <a:gd name="connsiteX5" fmla="*/ 85725 w 116681"/>
                  <a:gd name="connsiteY5" fmla="*/ 0 h 107156"/>
                  <a:gd name="connsiteX6" fmla="*/ 54768 w 116681"/>
                  <a:gd name="connsiteY6" fmla="*/ 2381 h 107156"/>
                  <a:gd name="connsiteX7" fmla="*/ 33337 w 116681"/>
                  <a:gd name="connsiteY7" fmla="*/ 9525 h 107156"/>
                  <a:gd name="connsiteX8" fmla="*/ 26193 w 116681"/>
                  <a:gd name="connsiteY8" fmla="*/ 11906 h 107156"/>
                  <a:gd name="connsiteX9" fmla="*/ 16668 w 116681"/>
                  <a:gd name="connsiteY9" fmla="*/ 16669 h 107156"/>
                  <a:gd name="connsiteX10" fmla="*/ 2381 w 116681"/>
                  <a:gd name="connsiteY10" fmla="*/ 23812 h 107156"/>
                  <a:gd name="connsiteX11" fmla="*/ 0 w 116681"/>
                  <a:gd name="connsiteY11" fmla="*/ 30956 h 107156"/>
                  <a:gd name="connsiteX12" fmla="*/ 2381 w 116681"/>
                  <a:gd name="connsiteY12" fmla="*/ 47625 h 107156"/>
                  <a:gd name="connsiteX13" fmla="*/ 7143 w 116681"/>
                  <a:gd name="connsiteY13" fmla="*/ 54769 h 107156"/>
                  <a:gd name="connsiteX14" fmla="*/ 23812 w 116681"/>
                  <a:gd name="connsiteY14" fmla="*/ 78581 h 107156"/>
                  <a:gd name="connsiteX15" fmla="*/ 33337 w 116681"/>
                  <a:gd name="connsiteY15" fmla="*/ 92869 h 107156"/>
                  <a:gd name="connsiteX16" fmla="*/ 38100 w 116681"/>
                  <a:gd name="connsiteY16" fmla="*/ 100012 h 107156"/>
                  <a:gd name="connsiteX17" fmla="*/ 52387 w 116681"/>
                  <a:gd name="connsiteY17" fmla="*/ 107156 h 107156"/>
                  <a:gd name="connsiteX18" fmla="*/ 64293 w 116681"/>
                  <a:gd name="connsiteY18" fmla="*/ 104775 h 107156"/>
                  <a:gd name="connsiteX19" fmla="*/ 85725 w 116681"/>
                  <a:gd name="connsiteY19" fmla="*/ 90487 h 107156"/>
                  <a:gd name="connsiteX20" fmla="*/ 100012 w 116681"/>
                  <a:gd name="connsiteY20" fmla="*/ 80962 h 107156"/>
                  <a:gd name="connsiteX21" fmla="*/ 111918 w 116681"/>
                  <a:gd name="connsiteY21" fmla="*/ 66675 h 107156"/>
                  <a:gd name="connsiteX22" fmla="*/ 114300 w 116681"/>
                  <a:gd name="connsiteY22" fmla="*/ 59531 h 107156"/>
                  <a:gd name="connsiteX23" fmla="*/ 102393 w 116681"/>
                  <a:gd name="connsiteY23" fmla="*/ 40481 h 107156"/>
                  <a:gd name="connsiteX24" fmla="*/ 116681 w 116681"/>
                  <a:gd name="connsiteY24" fmla="*/ 54769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6681" h="107156">
                    <a:moveTo>
                      <a:pt x="116681" y="54769"/>
                    </a:moveTo>
                    <a:lnTo>
                      <a:pt x="116681" y="54769"/>
                    </a:lnTo>
                    <a:cubicBezTo>
                      <a:pt x="112712" y="47625"/>
                      <a:pt x="108231" y="40743"/>
                      <a:pt x="104775" y="33337"/>
                    </a:cubicBezTo>
                    <a:cubicBezTo>
                      <a:pt x="102652" y="28788"/>
                      <a:pt x="101600" y="23812"/>
                      <a:pt x="100012" y="19050"/>
                    </a:cubicBezTo>
                    <a:cubicBezTo>
                      <a:pt x="98075" y="13238"/>
                      <a:pt x="97486" y="9380"/>
                      <a:pt x="92868" y="4762"/>
                    </a:cubicBezTo>
                    <a:cubicBezTo>
                      <a:pt x="90845" y="2739"/>
                      <a:pt x="88106" y="1587"/>
                      <a:pt x="85725" y="0"/>
                    </a:cubicBezTo>
                    <a:cubicBezTo>
                      <a:pt x="75406" y="794"/>
                      <a:pt x="65047" y="1172"/>
                      <a:pt x="54768" y="2381"/>
                    </a:cubicBezTo>
                    <a:cubicBezTo>
                      <a:pt x="47013" y="3293"/>
                      <a:pt x="40554" y="6819"/>
                      <a:pt x="33337" y="9525"/>
                    </a:cubicBezTo>
                    <a:cubicBezTo>
                      <a:pt x="30987" y="10406"/>
                      <a:pt x="28500" y="10917"/>
                      <a:pt x="26193" y="11906"/>
                    </a:cubicBezTo>
                    <a:cubicBezTo>
                      <a:pt x="22930" y="13304"/>
                      <a:pt x="19931" y="15271"/>
                      <a:pt x="16668" y="16669"/>
                    </a:cubicBezTo>
                    <a:cubicBezTo>
                      <a:pt x="2863" y="22586"/>
                      <a:pt x="16114" y="14658"/>
                      <a:pt x="2381" y="23812"/>
                    </a:cubicBezTo>
                    <a:cubicBezTo>
                      <a:pt x="1587" y="26193"/>
                      <a:pt x="0" y="28446"/>
                      <a:pt x="0" y="30956"/>
                    </a:cubicBezTo>
                    <a:cubicBezTo>
                      <a:pt x="0" y="36569"/>
                      <a:pt x="768" y="42249"/>
                      <a:pt x="2381" y="47625"/>
                    </a:cubicBezTo>
                    <a:cubicBezTo>
                      <a:pt x="3203" y="50366"/>
                      <a:pt x="5480" y="52440"/>
                      <a:pt x="7143" y="54769"/>
                    </a:cubicBezTo>
                    <a:cubicBezTo>
                      <a:pt x="24794" y="79481"/>
                      <a:pt x="1886" y="45693"/>
                      <a:pt x="23812" y="78581"/>
                    </a:cubicBezTo>
                    <a:lnTo>
                      <a:pt x="33337" y="92869"/>
                    </a:lnTo>
                    <a:cubicBezTo>
                      <a:pt x="34924" y="95250"/>
                      <a:pt x="35719" y="98424"/>
                      <a:pt x="38100" y="100012"/>
                    </a:cubicBezTo>
                    <a:cubicBezTo>
                      <a:pt x="47331" y="106168"/>
                      <a:pt x="42528" y="103870"/>
                      <a:pt x="52387" y="107156"/>
                    </a:cubicBezTo>
                    <a:cubicBezTo>
                      <a:pt x="56356" y="106362"/>
                      <a:pt x="60609" y="106450"/>
                      <a:pt x="64293" y="104775"/>
                    </a:cubicBezTo>
                    <a:cubicBezTo>
                      <a:pt x="64299" y="104772"/>
                      <a:pt x="82150" y="92870"/>
                      <a:pt x="85725" y="90487"/>
                    </a:cubicBezTo>
                    <a:cubicBezTo>
                      <a:pt x="85727" y="90485"/>
                      <a:pt x="100011" y="80963"/>
                      <a:pt x="100012" y="80962"/>
                    </a:cubicBezTo>
                    <a:cubicBezTo>
                      <a:pt x="105281" y="75693"/>
                      <a:pt x="108601" y="73308"/>
                      <a:pt x="111918" y="66675"/>
                    </a:cubicBezTo>
                    <a:cubicBezTo>
                      <a:pt x="113041" y="64430"/>
                      <a:pt x="113506" y="61912"/>
                      <a:pt x="114300" y="59531"/>
                    </a:cubicBezTo>
                    <a:cubicBezTo>
                      <a:pt x="108632" y="42529"/>
                      <a:pt x="113714" y="48029"/>
                      <a:pt x="102393" y="40481"/>
                    </a:cubicBezTo>
                    <a:cubicBezTo>
                      <a:pt x="97008" y="32403"/>
                      <a:pt x="114300" y="52388"/>
                      <a:pt x="116681" y="54769"/>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60" name="Freeform 259"/>
              <p:cNvSpPr/>
              <p:nvPr/>
            </p:nvSpPr>
            <p:spPr>
              <a:xfrm>
                <a:off x="8658049" y="4772025"/>
                <a:ext cx="109714" cy="85725"/>
              </a:xfrm>
              <a:custGeom>
                <a:avLst/>
                <a:gdLst>
                  <a:gd name="connsiteX0" fmla="*/ 69232 w 109714"/>
                  <a:gd name="connsiteY0" fmla="*/ 21431 h 85725"/>
                  <a:gd name="connsiteX1" fmla="*/ 69232 w 109714"/>
                  <a:gd name="connsiteY1" fmla="*/ 21431 h 85725"/>
                  <a:gd name="connsiteX2" fmla="*/ 50182 w 109714"/>
                  <a:gd name="connsiteY2" fmla="*/ 14288 h 85725"/>
                  <a:gd name="connsiteX3" fmla="*/ 35895 w 109714"/>
                  <a:gd name="connsiteY3" fmla="*/ 7144 h 85725"/>
                  <a:gd name="connsiteX4" fmla="*/ 26370 w 109714"/>
                  <a:gd name="connsiteY4" fmla="*/ 11906 h 85725"/>
                  <a:gd name="connsiteX5" fmla="*/ 12082 w 109714"/>
                  <a:gd name="connsiteY5" fmla="*/ 21431 h 85725"/>
                  <a:gd name="connsiteX6" fmla="*/ 4939 w 109714"/>
                  <a:gd name="connsiteY6" fmla="*/ 73819 h 85725"/>
                  <a:gd name="connsiteX7" fmla="*/ 12082 w 109714"/>
                  <a:gd name="connsiteY7" fmla="*/ 80963 h 85725"/>
                  <a:gd name="connsiteX8" fmla="*/ 26370 w 109714"/>
                  <a:gd name="connsiteY8" fmla="*/ 85725 h 85725"/>
                  <a:gd name="connsiteX9" fmla="*/ 73995 w 109714"/>
                  <a:gd name="connsiteY9" fmla="*/ 78581 h 85725"/>
                  <a:gd name="connsiteX10" fmla="*/ 83520 w 109714"/>
                  <a:gd name="connsiteY10" fmla="*/ 76200 h 85725"/>
                  <a:gd name="connsiteX11" fmla="*/ 97807 w 109714"/>
                  <a:gd name="connsiteY11" fmla="*/ 71438 h 85725"/>
                  <a:gd name="connsiteX12" fmla="*/ 100189 w 109714"/>
                  <a:gd name="connsiteY12" fmla="*/ 64294 h 85725"/>
                  <a:gd name="connsiteX13" fmla="*/ 104951 w 109714"/>
                  <a:gd name="connsiteY13" fmla="*/ 57150 h 85725"/>
                  <a:gd name="connsiteX14" fmla="*/ 109714 w 109714"/>
                  <a:gd name="connsiteY14" fmla="*/ 42863 h 85725"/>
                  <a:gd name="connsiteX15" fmla="*/ 107332 w 109714"/>
                  <a:gd name="connsiteY15" fmla="*/ 21431 h 85725"/>
                  <a:gd name="connsiteX16" fmla="*/ 95426 w 109714"/>
                  <a:gd name="connsiteY16" fmla="*/ 11906 h 85725"/>
                  <a:gd name="connsiteX17" fmla="*/ 88282 w 109714"/>
                  <a:gd name="connsiteY17" fmla="*/ 7144 h 85725"/>
                  <a:gd name="connsiteX18" fmla="*/ 66851 w 109714"/>
                  <a:gd name="connsiteY18" fmla="*/ 2381 h 85725"/>
                  <a:gd name="connsiteX19" fmla="*/ 57326 w 109714"/>
                  <a:gd name="connsiteY19" fmla="*/ 0 h 85725"/>
                  <a:gd name="connsiteX20" fmla="*/ 69232 w 109714"/>
                  <a:gd name="connsiteY20" fmla="*/ 2143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14" h="85725">
                    <a:moveTo>
                      <a:pt x="69232" y="21431"/>
                    </a:moveTo>
                    <a:lnTo>
                      <a:pt x="69232" y="21431"/>
                    </a:lnTo>
                    <a:cubicBezTo>
                      <a:pt x="62882" y="19050"/>
                      <a:pt x="56356" y="17094"/>
                      <a:pt x="50182" y="14288"/>
                    </a:cubicBezTo>
                    <a:cubicBezTo>
                      <a:pt x="24792" y="2747"/>
                      <a:pt x="59927" y="15154"/>
                      <a:pt x="35895" y="7144"/>
                    </a:cubicBezTo>
                    <a:cubicBezTo>
                      <a:pt x="32720" y="8731"/>
                      <a:pt x="29414" y="10080"/>
                      <a:pt x="26370" y="11906"/>
                    </a:cubicBezTo>
                    <a:cubicBezTo>
                      <a:pt x="21462" y="14851"/>
                      <a:pt x="12082" y="21431"/>
                      <a:pt x="12082" y="21431"/>
                    </a:cubicBezTo>
                    <a:cubicBezTo>
                      <a:pt x="-2284" y="42981"/>
                      <a:pt x="-2728" y="37399"/>
                      <a:pt x="4939" y="73819"/>
                    </a:cubicBezTo>
                    <a:cubicBezTo>
                      <a:pt x="5633" y="77114"/>
                      <a:pt x="9138" y="79328"/>
                      <a:pt x="12082" y="80963"/>
                    </a:cubicBezTo>
                    <a:cubicBezTo>
                      <a:pt x="16470" y="83401"/>
                      <a:pt x="26370" y="85725"/>
                      <a:pt x="26370" y="85725"/>
                    </a:cubicBezTo>
                    <a:cubicBezTo>
                      <a:pt x="90474" y="81147"/>
                      <a:pt x="37530" y="87696"/>
                      <a:pt x="73995" y="78581"/>
                    </a:cubicBezTo>
                    <a:cubicBezTo>
                      <a:pt x="77170" y="77787"/>
                      <a:pt x="80385" y="77140"/>
                      <a:pt x="83520" y="76200"/>
                    </a:cubicBezTo>
                    <a:cubicBezTo>
                      <a:pt x="88328" y="74758"/>
                      <a:pt x="97807" y="71438"/>
                      <a:pt x="97807" y="71438"/>
                    </a:cubicBezTo>
                    <a:cubicBezTo>
                      <a:pt x="98601" y="69057"/>
                      <a:pt x="99066" y="66539"/>
                      <a:pt x="100189" y="64294"/>
                    </a:cubicBezTo>
                    <a:cubicBezTo>
                      <a:pt x="101469" y="61734"/>
                      <a:pt x="103789" y="59765"/>
                      <a:pt x="104951" y="57150"/>
                    </a:cubicBezTo>
                    <a:cubicBezTo>
                      <a:pt x="106990" y="52563"/>
                      <a:pt x="109714" y="42863"/>
                      <a:pt x="109714" y="42863"/>
                    </a:cubicBezTo>
                    <a:cubicBezTo>
                      <a:pt x="108920" y="35719"/>
                      <a:pt x="109075" y="28404"/>
                      <a:pt x="107332" y="21431"/>
                    </a:cubicBezTo>
                    <a:cubicBezTo>
                      <a:pt x="105039" y="12258"/>
                      <a:pt x="101898" y="15142"/>
                      <a:pt x="95426" y="11906"/>
                    </a:cubicBezTo>
                    <a:cubicBezTo>
                      <a:pt x="92866" y="10626"/>
                      <a:pt x="90842" y="8424"/>
                      <a:pt x="88282" y="7144"/>
                    </a:cubicBezTo>
                    <a:cubicBezTo>
                      <a:pt x="82104" y="4055"/>
                      <a:pt x="72946" y="3600"/>
                      <a:pt x="66851" y="2381"/>
                    </a:cubicBezTo>
                    <a:cubicBezTo>
                      <a:pt x="63642" y="1739"/>
                      <a:pt x="60501" y="794"/>
                      <a:pt x="57326" y="0"/>
                    </a:cubicBezTo>
                    <a:cubicBezTo>
                      <a:pt x="41974" y="5118"/>
                      <a:pt x="67248" y="17859"/>
                      <a:pt x="69232" y="21431"/>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61" name="Freeform 260"/>
              <p:cNvSpPr/>
              <p:nvPr/>
            </p:nvSpPr>
            <p:spPr>
              <a:xfrm>
                <a:off x="8396288" y="4755356"/>
                <a:ext cx="111918" cy="114300"/>
              </a:xfrm>
              <a:custGeom>
                <a:avLst/>
                <a:gdLst>
                  <a:gd name="connsiteX0" fmla="*/ 69056 w 111918"/>
                  <a:gd name="connsiteY0" fmla="*/ 0 h 114300"/>
                  <a:gd name="connsiteX1" fmla="*/ 69056 w 111918"/>
                  <a:gd name="connsiteY1" fmla="*/ 0 h 114300"/>
                  <a:gd name="connsiteX2" fmla="*/ 47625 w 111918"/>
                  <a:gd name="connsiteY2" fmla="*/ 2382 h 114300"/>
                  <a:gd name="connsiteX3" fmla="*/ 38100 w 111918"/>
                  <a:gd name="connsiteY3" fmla="*/ 9525 h 114300"/>
                  <a:gd name="connsiteX4" fmla="*/ 30956 w 111918"/>
                  <a:gd name="connsiteY4" fmla="*/ 11907 h 114300"/>
                  <a:gd name="connsiteX5" fmla="*/ 23812 w 111918"/>
                  <a:gd name="connsiteY5" fmla="*/ 16669 h 114300"/>
                  <a:gd name="connsiteX6" fmla="*/ 19050 w 111918"/>
                  <a:gd name="connsiteY6" fmla="*/ 23813 h 114300"/>
                  <a:gd name="connsiteX7" fmla="*/ 11906 w 111918"/>
                  <a:gd name="connsiteY7" fmla="*/ 28575 h 114300"/>
                  <a:gd name="connsiteX8" fmla="*/ 9525 w 111918"/>
                  <a:gd name="connsiteY8" fmla="*/ 35719 h 114300"/>
                  <a:gd name="connsiteX9" fmla="*/ 0 w 111918"/>
                  <a:gd name="connsiteY9" fmla="*/ 50007 h 114300"/>
                  <a:gd name="connsiteX10" fmla="*/ 4762 w 111918"/>
                  <a:gd name="connsiteY10" fmla="*/ 90488 h 114300"/>
                  <a:gd name="connsiteX11" fmla="*/ 11906 w 111918"/>
                  <a:gd name="connsiteY11" fmla="*/ 97632 h 114300"/>
                  <a:gd name="connsiteX12" fmla="*/ 26193 w 111918"/>
                  <a:gd name="connsiteY12" fmla="*/ 107157 h 114300"/>
                  <a:gd name="connsiteX13" fmla="*/ 33337 w 111918"/>
                  <a:gd name="connsiteY13" fmla="*/ 111919 h 114300"/>
                  <a:gd name="connsiteX14" fmla="*/ 42862 w 111918"/>
                  <a:gd name="connsiteY14" fmla="*/ 114300 h 114300"/>
                  <a:gd name="connsiteX15" fmla="*/ 71437 w 111918"/>
                  <a:gd name="connsiteY15" fmla="*/ 111919 h 114300"/>
                  <a:gd name="connsiteX16" fmla="*/ 97631 w 111918"/>
                  <a:gd name="connsiteY16" fmla="*/ 104775 h 114300"/>
                  <a:gd name="connsiteX17" fmla="*/ 111918 w 111918"/>
                  <a:gd name="connsiteY17" fmla="*/ 102394 h 114300"/>
                  <a:gd name="connsiteX18" fmla="*/ 109537 w 111918"/>
                  <a:gd name="connsiteY18" fmla="*/ 92869 h 114300"/>
                  <a:gd name="connsiteX19" fmla="*/ 107156 w 111918"/>
                  <a:gd name="connsiteY19" fmla="*/ 69057 h 114300"/>
                  <a:gd name="connsiteX20" fmla="*/ 102393 w 111918"/>
                  <a:gd name="connsiteY20" fmla="*/ 54769 h 114300"/>
                  <a:gd name="connsiteX21" fmla="*/ 100012 w 111918"/>
                  <a:gd name="connsiteY21" fmla="*/ 38100 h 114300"/>
                  <a:gd name="connsiteX22" fmla="*/ 88106 w 111918"/>
                  <a:gd name="connsiteY22" fmla="*/ 23813 h 114300"/>
                  <a:gd name="connsiteX23" fmla="*/ 83343 w 111918"/>
                  <a:gd name="connsiteY23" fmla="*/ 16669 h 114300"/>
                  <a:gd name="connsiteX24" fmla="*/ 69056 w 111918"/>
                  <a:gd name="connsiteY24"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918" h="114300">
                    <a:moveTo>
                      <a:pt x="69056" y="0"/>
                    </a:moveTo>
                    <a:lnTo>
                      <a:pt x="69056" y="0"/>
                    </a:lnTo>
                    <a:cubicBezTo>
                      <a:pt x="61912" y="794"/>
                      <a:pt x="54495" y="268"/>
                      <a:pt x="47625" y="2382"/>
                    </a:cubicBezTo>
                    <a:cubicBezTo>
                      <a:pt x="43832" y="3549"/>
                      <a:pt x="41546" y="7556"/>
                      <a:pt x="38100" y="9525"/>
                    </a:cubicBezTo>
                    <a:cubicBezTo>
                      <a:pt x="35921" y="10770"/>
                      <a:pt x="33201" y="10784"/>
                      <a:pt x="30956" y="11907"/>
                    </a:cubicBezTo>
                    <a:cubicBezTo>
                      <a:pt x="28396" y="13187"/>
                      <a:pt x="26193" y="15082"/>
                      <a:pt x="23812" y="16669"/>
                    </a:cubicBezTo>
                    <a:cubicBezTo>
                      <a:pt x="22225" y="19050"/>
                      <a:pt x="21074" y="21789"/>
                      <a:pt x="19050" y="23813"/>
                    </a:cubicBezTo>
                    <a:cubicBezTo>
                      <a:pt x="17026" y="25837"/>
                      <a:pt x="13694" y="26340"/>
                      <a:pt x="11906" y="28575"/>
                    </a:cubicBezTo>
                    <a:cubicBezTo>
                      <a:pt x="10338" y="30535"/>
                      <a:pt x="10744" y="33525"/>
                      <a:pt x="9525" y="35719"/>
                    </a:cubicBezTo>
                    <a:cubicBezTo>
                      <a:pt x="6745" y="40723"/>
                      <a:pt x="0" y="50007"/>
                      <a:pt x="0" y="50007"/>
                    </a:cubicBezTo>
                    <a:cubicBezTo>
                      <a:pt x="0" y="50008"/>
                      <a:pt x="4238" y="89048"/>
                      <a:pt x="4762" y="90488"/>
                    </a:cubicBezTo>
                    <a:cubicBezTo>
                      <a:pt x="5913" y="93653"/>
                      <a:pt x="9248" y="95564"/>
                      <a:pt x="11906" y="97632"/>
                    </a:cubicBezTo>
                    <a:cubicBezTo>
                      <a:pt x="16424" y="101146"/>
                      <a:pt x="21431" y="103982"/>
                      <a:pt x="26193" y="107157"/>
                    </a:cubicBezTo>
                    <a:cubicBezTo>
                      <a:pt x="28574" y="108744"/>
                      <a:pt x="30561" y="111225"/>
                      <a:pt x="33337" y="111919"/>
                    </a:cubicBezTo>
                    <a:lnTo>
                      <a:pt x="42862" y="114300"/>
                    </a:lnTo>
                    <a:cubicBezTo>
                      <a:pt x="52387" y="113506"/>
                      <a:pt x="61985" y="113337"/>
                      <a:pt x="71437" y="111919"/>
                    </a:cubicBezTo>
                    <a:cubicBezTo>
                      <a:pt x="116763" y="105121"/>
                      <a:pt x="75135" y="109775"/>
                      <a:pt x="97631" y="104775"/>
                    </a:cubicBezTo>
                    <a:cubicBezTo>
                      <a:pt x="102344" y="103728"/>
                      <a:pt x="107156" y="103188"/>
                      <a:pt x="111918" y="102394"/>
                    </a:cubicBezTo>
                    <a:cubicBezTo>
                      <a:pt x="111124" y="99219"/>
                      <a:pt x="110000" y="96109"/>
                      <a:pt x="109537" y="92869"/>
                    </a:cubicBezTo>
                    <a:cubicBezTo>
                      <a:pt x="108409" y="84972"/>
                      <a:pt x="108626" y="76897"/>
                      <a:pt x="107156" y="69057"/>
                    </a:cubicBezTo>
                    <a:cubicBezTo>
                      <a:pt x="106231" y="64123"/>
                      <a:pt x="102393" y="54769"/>
                      <a:pt x="102393" y="54769"/>
                    </a:cubicBezTo>
                    <a:cubicBezTo>
                      <a:pt x="101599" y="49213"/>
                      <a:pt x="101625" y="43476"/>
                      <a:pt x="100012" y="38100"/>
                    </a:cubicBezTo>
                    <a:cubicBezTo>
                      <a:pt x="98350" y="32558"/>
                      <a:pt x="91427" y="27798"/>
                      <a:pt x="88106" y="23813"/>
                    </a:cubicBezTo>
                    <a:cubicBezTo>
                      <a:pt x="86274" y="21614"/>
                      <a:pt x="85497" y="18554"/>
                      <a:pt x="83343" y="16669"/>
                    </a:cubicBezTo>
                    <a:cubicBezTo>
                      <a:pt x="71954" y="6704"/>
                      <a:pt x="71437" y="2778"/>
                      <a:pt x="69056"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62" name="Freeform 261"/>
              <p:cNvSpPr/>
              <p:nvPr/>
            </p:nvSpPr>
            <p:spPr>
              <a:xfrm>
                <a:off x="8496300" y="4714801"/>
                <a:ext cx="90488" cy="107230"/>
              </a:xfrm>
              <a:custGeom>
                <a:avLst/>
                <a:gdLst>
                  <a:gd name="connsiteX0" fmla="*/ 28575 w 90488"/>
                  <a:gd name="connsiteY0" fmla="*/ 23887 h 107230"/>
                  <a:gd name="connsiteX1" fmla="*/ 28575 w 90488"/>
                  <a:gd name="connsiteY1" fmla="*/ 23887 h 107230"/>
                  <a:gd name="connsiteX2" fmla="*/ 9525 w 90488"/>
                  <a:gd name="connsiteY2" fmla="*/ 14362 h 107230"/>
                  <a:gd name="connsiteX3" fmla="*/ 4763 w 90488"/>
                  <a:gd name="connsiteY3" fmla="*/ 28649 h 107230"/>
                  <a:gd name="connsiteX4" fmla="*/ 0 w 90488"/>
                  <a:gd name="connsiteY4" fmla="*/ 47699 h 107230"/>
                  <a:gd name="connsiteX5" fmla="*/ 2381 w 90488"/>
                  <a:gd name="connsiteY5" fmla="*/ 76274 h 107230"/>
                  <a:gd name="connsiteX6" fmla="*/ 11906 w 90488"/>
                  <a:gd name="connsiteY6" fmla="*/ 90562 h 107230"/>
                  <a:gd name="connsiteX7" fmla="*/ 33338 w 90488"/>
                  <a:gd name="connsiteY7" fmla="*/ 107230 h 107230"/>
                  <a:gd name="connsiteX8" fmla="*/ 50006 w 90488"/>
                  <a:gd name="connsiteY8" fmla="*/ 104849 h 107230"/>
                  <a:gd name="connsiteX9" fmla="*/ 64294 w 90488"/>
                  <a:gd name="connsiteY9" fmla="*/ 100087 h 107230"/>
                  <a:gd name="connsiteX10" fmla="*/ 71438 w 90488"/>
                  <a:gd name="connsiteY10" fmla="*/ 95324 h 107230"/>
                  <a:gd name="connsiteX11" fmla="*/ 76200 w 90488"/>
                  <a:gd name="connsiteY11" fmla="*/ 78655 h 107230"/>
                  <a:gd name="connsiteX12" fmla="*/ 80963 w 90488"/>
                  <a:gd name="connsiteY12" fmla="*/ 71512 h 107230"/>
                  <a:gd name="connsiteX13" fmla="*/ 90488 w 90488"/>
                  <a:gd name="connsiteY13" fmla="*/ 54843 h 107230"/>
                  <a:gd name="connsiteX14" fmla="*/ 85725 w 90488"/>
                  <a:gd name="connsiteY14" fmla="*/ 33412 h 107230"/>
                  <a:gd name="connsiteX15" fmla="*/ 80963 w 90488"/>
                  <a:gd name="connsiteY15" fmla="*/ 26268 h 107230"/>
                  <a:gd name="connsiteX16" fmla="*/ 66675 w 90488"/>
                  <a:gd name="connsiteY16" fmla="*/ 16743 h 107230"/>
                  <a:gd name="connsiteX17" fmla="*/ 59531 w 90488"/>
                  <a:gd name="connsiteY17" fmla="*/ 11980 h 107230"/>
                  <a:gd name="connsiteX18" fmla="*/ 52388 w 90488"/>
                  <a:gd name="connsiteY18" fmla="*/ 7218 h 107230"/>
                  <a:gd name="connsiteX19" fmla="*/ 45244 w 90488"/>
                  <a:gd name="connsiteY19" fmla="*/ 2455 h 107230"/>
                  <a:gd name="connsiteX20" fmla="*/ 38100 w 90488"/>
                  <a:gd name="connsiteY20" fmla="*/ 74 h 107230"/>
                  <a:gd name="connsiteX21" fmla="*/ 28575 w 90488"/>
                  <a:gd name="connsiteY21" fmla="*/ 23887 h 107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0488" h="107230">
                    <a:moveTo>
                      <a:pt x="28575" y="23887"/>
                    </a:moveTo>
                    <a:lnTo>
                      <a:pt x="28575" y="23887"/>
                    </a:lnTo>
                    <a:cubicBezTo>
                      <a:pt x="22225" y="20712"/>
                      <a:pt x="16487" y="12970"/>
                      <a:pt x="9525" y="14362"/>
                    </a:cubicBezTo>
                    <a:cubicBezTo>
                      <a:pt x="4603" y="15346"/>
                      <a:pt x="6350" y="23887"/>
                      <a:pt x="4763" y="28649"/>
                    </a:cubicBezTo>
                    <a:cubicBezTo>
                      <a:pt x="1100" y="39639"/>
                      <a:pt x="2875" y="33321"/>
                      <a:pt x="0" y="47699"/>
                    </a:cubicBezTo>
                    <a:cubicBezTo>
                      <a:pt x="794" y="57224"/>
                      <a:pt x="-177" y="67065"/>
                      <a:pt x="2381" y="76274"/>
                    </a:cubicBezTo>
                    <a:cubicBezTo>
                      <a:pt x="3913" y="81789"/>
                      <a:pt x="7858" y="86515"/>
                      <a:pt x="11906" y="90562"/>
                    </a:cubicBezTo>
                    <a:cubicBezTo>
                      <a:pt x="27969" y="106624"/>
                      <a:pt x="19804" y="102719"/>
                      <a:pt x="33338" y="107230"/>
                    </a:cubicBezTo>
                    <a:cubicBezTo>
                      <a:pt x="38894" y="106436"/>
                      <a:pt x="44537" y="106111"/>
                      <a:pt x="50006" y="104849"/>
                    </a:cubicBezTo>
                    <a:cubicBezTo>
                      <a:pt x="54898" y="103720"/>
                      <a:pt x="64294" y="100087"/>
                      <a:pt x="64294" y="100087"/>
                    </a:cubicBezTo>
                    <a:cubicBezTo>
                      <a:pt x="66675" y="98499"/>
                      <a:pt x="69650" y="97559"/>
                      <a:pt x="71438" y="95324"/>
                    </a:cubicBezTo>
                    <a:cubicBezTo>
                      <a:pt x="72864" y="93542"/>
                      <a:pt x="75805" y="79576"/>
                      <a:pt x="76200" y="78655"/>
                    </a:cubicBezTo>
                    <a:cubicBezTo>
                      <a:pt x="77327" y="76025"/>
                      <a:pt x="79543" y="73997"/>
                      <a:pt x="80963" y="71512"/>
                    </a:cubicBezTo>
                    <a:cubicBezTo>
                      <a:pt x="93053" y="50355"/>
                      <a:pt x="78879" y="72255"/>
                      <a:pt x="90488" y="54843"/>
                    </a:cubicBezTo>
                    <a:cubicBezTo>
                      <a:pt x="89573" y="49357"/>
                      <a:pt x="88656" y="39274"/>
                      <a:pt x="85725" y="33412"/>
                    </a:cubicBezTo>
                    <a:cubicBezTo>
                      <a:pt x="84445" y="30852"/>
                      <a:pt x="83117" y="28153"/>
                      <a:pt x="80963" y="26268"/>
                    </a:cubicBezTo>
                    <a:cubicBezTo>
                      <a:pt x="76655" y="22499"/>
                      <a:pt x="71438" y="19918"/>
                      <a:pt x="66675" y="16743"/>
                    </a:cubicBezTo>
                    <a:lnTo>
                      <a:pt x="59531" y="11980"/>
                    </a:lnTo>
                    <a:lnTo>
                      <a:pt x="52388" y="7218"/>
                    </a:lnTo>
                    <a:cubicBezTo>
                      <a:pt x="50007" y="5630"/>
                      <a:pt x="47959" y="3360"/>
                      <a:pt x="45244" y="2455"/>
                    </a:cubicBezTo>
                    <a:cubicBezTo>
                      <a:pt x="42863" y="1661"/>
                      <a:pt x="40561" y="-418"/>
                      <a:pt x="38100" y="74"/>
                    </a:cubicBezTo>
                    <a:cubicBezTo>
                      <a:pt x="35899" y="514"/>
                      <a:pt x="30163" y="19918"/>
                      <a:pt x="28575" y="23887"/>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63" name="Freeform 262"/>
              <p:cNvSpPr/>
              <p:nvPr/>
            </p:nvSpPr>
            <p:spPr>
              <a:xfrm>
                <a:off x="8582025" y="4712494"/>
                <a:ext cx="97630" cy="147681"/>
              </a:xfrm>
              <a:custGeom>
                <a:avLst/>
                <a:gdLst>
                  <a:gd name="connsiteX0" fmla="*/ 92869 w 97630"/>
                  <a:gd name="connsiteY0" fmla="*/ 80962 h 147681"/>
                  <a:gd name="connsiteX1" fmla="*/ 92869 w 97630"/>
                  <a:gd name="connsiteY1" fmla="*/ 80962 h 147681"/>
                  <a:gd name="connsiteX2" fmla="*/ 95250 w 97630"/>
                  <a:gd name="connsiteY2" fmla="*/ 11906 h 147681"/>
                  <a:gd name="connsiteX3" fmla="*/ 90488 w 97630"/>
                  <a:gd name="connsiteY3" fmla="*/ 4762 h 147681"/>
                  <a:gd name="connsiteX4" fmla="*/ 73819 w 97630"/>
                  <a:gd name="connsiteY4" fmla="*/ 0 h 147681"/>
                  <a:gd name="connsiteX5" fmla="*/ 52388 w 97630"/>
                  <a:gd name="connsiteY5" fmla="*/ 4762 h 147681"/>
                  <a:gd name="connsiteX6" fmla="*/ 42863 w 97630"/>
                  <a:gd name="connsiteY6" fmla="*/ 9525 h 147681"/>
                  <a:gd name="connsiteX7" fmla="*/ 28575 w 97630"/>
                  <a:gd name="connsiteY7" fmla="*/ 11906 h 147681"/>
                  <a:gd name="connsiteX8" fmla="*/ 14288 w 97630"/>
                  <a:gd name="connsiteY8" fmla="*/ 16669 h 147681"/>
                  <a:gd name="connsiteX9" fmla="*/ 2381 w 97630"/>
                  <a:gd name="connsiteY9" fmla="*/ 30956 h 147681"/>
                  <a:gd name="connsiteX10" fmla="*/ 0 w 97630"/>
                  <a:gd name="connsiteY10" fmla="*/ 38100 h 147681"/>
                  <a:gd name="connsiteX11" fmla="*/ 2381 w 97630"/>
                  <a:gd name="connsiteY11" fmla="*/ 61912 h 147681"/>
                  <a:gd name="connsiteX12" fmla="*/ 7144 w 97630"/>
                  <a:gd name="connsiteY12" fmla="*/ 69056 h 147681"/>
                  <a:gd name="connsiteX13" fmla="*/ 14288 w 97630"/>
                  <a:gd name="connsiteY13" fmla="*/ 83344 h 147681"/>
                  <a:gd name="connsiteX14" fmla="*/ 16669 w 97630"/>
                  <a:gd name="connsiteY14" fmla="*/ 90487 h 147681"/>
                  <a:gd name="connsiteX15" fmla="*/ 26194 w 97630"/>
                  <a:gd name="connsiteY15" fmla="*/ 104775 h 147681"/>
                  <a:gd name="connsiteX16" fmla="*/ 28575 w 97630"/>
                  <a:gd name="connsiteY16" fmla="*/ 111919 h 147681"/>
                  <a:gd name="connsiteX17" fmla="*/ 33338 w 97630"/>
                  <a:gd name="connsiteY17" fmla="*/ 119062 h 147681"/>
                  <a:gd name="connsiteX18" fmla="*/ 42863 w 97630"/>
                  <a:gd name="connsiteY18" fmla="*/ 140494 h 147681"/>
                  <a:gd name="connsiteX19" fmla="*/ 45244 w 97630"/>
                  <a:gd name="connsiteY19" fmla="*/ 147637 h 147681"/>
                  <a:gd name="connsiteX20" fmla="*/ 61913 w 97630"/>
                  <a:gd name="connsiteY20" fmla="*/ 142875 h 147681"/>
                  <a:gd name="connsiteX21" fmla="*/ 71438 w 97630"/>
                  <a:gd name="connsiteY21" fmla="*/ 128587 h 147681"/>
                  <a:gd name="connsiteX22" fmla="*/ 76200 w 97630"/>
                  <a:gd name="connsiteY22" fmla="*/ 114300 h 147681"/>
                  <a:gd name="connsiteX23" fmla="*/ 78581 w 97630"/>
                  <a:gd name="connsiteY23" fmla="*/ 104775 h 147681"/>
                  <a:gd name="connsiteX24" fmla="*/ 83344 w 97630"/>
                  <a:gd name="connsiteY24" fmla="*/ 90487 h 147681"/>
                  <a:gd name="connsiteX25" fmla="*/ 85725 w 97630"/>
                  <a:gd name="connsiteY25" fmla="*/ 83344 h 147681"/>
                  <a:gd name="connsiteX26" fmla="*/ 92869 w 97630"/>
                  <a:gd name="connsiteY26" fmla="*/ 80962 h 14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7630" h="147681">
                    <a:moveTo>
                      <a:pt x="92869" y="80962"/>
                    </a:moveTo>
                    <a:lnTo>
                      <a:pt x="92869" y="80962"/>
                    </a:lnTo>
                    <a:cubicBezTo>
                      <a:pt x="95062" y="59028"/>
                      <a:pt x="100872" y="34397"/>
                      <a:pt x="95250" y="11906"/>
                    </a:cubicBezTo>
                    <a:cubicBezTo>
                      <a:pt x="94556" y="9130"/>
                      <a:pt x="92723" y="6550"/>
                      <a:pt x="90488" y="4762"/>
                    </a:cubicBezTo>
                    <a:cubicBezTo>
                      <a:pt x="88936" y="3520"/>
                      <a:pt x="74441" y="155"/>
                      <a:pt x="73819" y="0"/>
                    </a:cubicBezTo>
                    <a:cubicBezTo>
                      <a:pt x="66675" y="1587"/>
                      <a:pt x="59382" y="2610"/>
                      <a:pt x="52388" y="4762"/>
                    </a:cubicBezTo>
                    <a:cubicBezTo>
                      <a:pt x="48995" y="5806"/>
                      <a:pt x="46263" y="8505"/>
                      <a:pt x="42863" y="9525"/>
                    </a:cubicBezTo>
                    <a:cubicBezTo>
                      <a:pt x="38238" y="10912"/>
                      <a:pt x="33259" y="10735"/>
                      <a:pt x="28575" y="11906"/>
                    </a:cubicBezTo>
                    <a:cubicBezTo>
                      <a:pt x="23705" y="13124"/>
                      <a:pt x="14288" y="16669"/>
                      <a:pt x="14288" y="16669"/>
                    </a:cubicBezTo>
                    <a:cubicBezTo>
                      <a:pt x="9021" y="21935"/>
                      <a:pt x="5696" y="24325"/>
                      <a:pt x="2381" y="30956"/>
                    </a:cubicBezTo>
                    <a:cubicBezTo>
                      <a:pt x="1258" y="33201"/>
                      <a:pt x="794" y="35719"/>
                      <a:pt x="0" y="38100"/>
                    </a:cubicBezTo>
                    <a:cubicBezTo>
                      <a:pt x="794" y="46037"/>
                      <a:pt x="587" y="54139"/>
                      <a:pt x="2381" y="61912"/>
                    </a:cubicBezTo>
                    <a:cubicBezTo>
                      <a:pt x="3025" y="64701"/>
                      <a:pt x="5864" y="66496"/>
                      <a:pt x="7144" y="69056"/>
                    </a:cubicBezTo>
                    <a:cubicBezTo>
                      <a:pt x="17003" y="88774"/>
                      <a:pt x="638" y="62870"/>
                      <a:pt x="14288" y="83344"/>
                    </a:cubicBezTo>
                    <a:cubicBezTo>
                      <a:pt x="15082" y="85725"/>
                      <a:pt x="15450" y="88293"/>
                      <a:pt x="16669" y="90487"/>
                    </a:cubicBezTo>
                    <a:cubicBezTo>
                      <a:pt x="19449" y="95491"/>
                      <a:pt x="26194" y="104775"/>
                      <a:pt x="26194" y="104775"/>
                    </a:cubicBezTo>
                    <a:cubicBezTo>
                      <a:pt x="26988" y="107156"/>
                      <a:pt x="27452" y="109674"/>
                      <a:pt x="28575" y="111919"/>
                    </a:cubicBezTo>
                    <a:cubicBezTo>
                      <a:pt x="29855" y="114479"/>
                      <a:pt x="32176" y="116447"/>
                      <a:pt x="33338" y="119062"/>
                    </a:cubicBezTo>
                    <a:cubicBezTo>
                      <a:pt x="44675" y="144569"/>
                      <a:pt x="32083" y="124325"/>
                      <a:pt x="42863" y="140494"/>
                    </a:cubicBezTo>
                    <a:cubicBezTo>
                      <a:pt x="43657" y="142875"/>
                      <a:pt x="42914" y="146705"/>
                      <a:pt x="45244" y="147637"/>
                    </a:cubicBezTo>
                    <a:cubicBezTo>
                      <a:pt x="46603" y="148181"/>
                      <a:pt x="59795" y="143581"/>
                      <a:pt x="61913" y="142875"/>
                    </a:cubicBezTo>
                    <a:cubicBezTo>
                      <a:pt x="65088" y="138112"/>
                      <a:pt x="69628" y="134017"/>
                      <a:pt x="71438" y="128587"/>
                    </a:cubicBezTo>
                    <a:lnTo>
                      <a:pt x="76200" y="114300"/>
                    </a:lnTo>
                    <a:cubicBezTo>
                      <a:pt x="77235" y="111195"/>
                      <a:pt x="77641" y="107910"/>
                      <a:pt x="78581" y="104775"/>
                    </a:cubicBezTo>
                    <a:cubicBezTo>
                      <a:pt x="80024" y="99966"/>
                      <a:pt x="81756" y="95250"/>
                      <a:pt x="83344" y="90487"/>
                    </a:cubicBezTo>
                    <a:cubicBezTo>
                      <a:pt x="84138" y="88106"/>
                      <a:pt x="85725" y="85854"/>
                      <a:pt x="85725" y="83344"/>
                    </a:cubicBezTo>
                    <a:lnTo>
                      <a:pt x="92869" y="80962"/>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64" name="Freeform 263"/>
              <p:cNvSpPr/>
              <p:nvPr/>
            </p:nvSpPr>
            <p:spPr>
              <a:xfrm>
                <a:off x="8296457" y="4702788"/>
                <a:ext cx="114118" cy="100193"/>
              </a:xfrm>
              <a:custGeom>
                <a:avLst/>
                <a:gdLst>
                  <a:gd name="connsiteX0" fmla="*/ 76018 w 114118"/>
                  <a:gd name="connsiteY0" fmla="*/ 4943 h 100193"/>
                  <a:gd name="connsiteX1" fmla="*/ 76018 w 114118"/>
                  <a:gd name="connsiteY1" fmla="*/ 4943 h 100193"/>
                  <a:gd name="connsiteX2" fmla="*/ 54587 w 114118"/>
                  <a:gd name="connsiteY2" fmla="*/ 2562 h 100193"/>
                  <a:gd name="connsiteX3" fmla="*/ 33156 w 114118"/>
                  <a:gd name="connsiteY3" fmla="*/ 19231 h 100193"/>
                  <a:gd name="connsiteX4" fmla="*/ 26012 w 114118"/>
                  <a:gd name="connsiteY4" fmla="*/ 21612 h 100193"/>
                  <a:gd name="connsiteX5" fmla="*/ 6962 w 114118"/>
                  <a:gd name="connsiteY5" fmla="*/ 43043 h 100193"/>
                  <a:gd name="connsiteX6" fmla="*/ 4581 w 114118"/>
                  <a:gd name="connsiteY6" fmla="*/ 90668 h 100193"/>
                  <a:gd name="connsiteX7" fmla="*/ 18868 w 114118"/>
                  <a:gd name="connsiteY7" fmla="*/ 95431 h 100193"/>
                  <a:gd name="connsiteX8" fmla="*/ 35537 w 114118"/>
                  <a:gd name="connsiteY8" fmla="*/ 100193 h 100193"/>
                  <a:gd name="connsiteX9" fmla="*/ 68874 w 114118"/>
                  <a:gd name="connsiteY9" fmla="*/ 97812 h 100193"/>
                  <a:gd name="connsiteX10" fmla="*/ 76018 w 114118"/>
                  <a:gd name="connsiteY10" fmla="*/ 95431 h 100193"/>
                  <a:gd name="connsiteX11" fmla="*/ 99831 w 114118"/>
                  <a:gd name="connsiteY11" fmla="*/ 93050 h 100193"/>
                  <a:gd name="connsiteX12" fmla="*/ 106974 w 114118"/>
                  <a:gd name="connsiteY12" fmla="*/ 78762 h 100193"/>
                  <a:gd name="connsiteX13" fmla="*/ 111737 w 114118"/>
                  <a:gd name="connsiteY13" fmla="*/ 62093 h 100193"/>
                  <a:gd name="connsiteX14" fmla="*/ 114118 w 114118"/>
                  <a:gd name="connsiteY14" fmla="*/ 54950 h 100193"/>
                  <a:gd name="connsiteX15" fmla="*/ 104593 w 114118"/>
                  <a:gd name="connsiteY15" fmla="*/ 33518 h 100193"/>
                  <a:gd name="connsiteX16" fmla="*/ 99831 w 114118"/>
                  <a:gd name="connsiteY16" fmla="*/ 26375 h 100193"/>
                  <a:gd name="connsiteX17" fmla="*/ 85543 w 114118"/>
                  <a:gd name="connsiteY17" fmla="*/ 16850 h 100193"/>
                  <a:gd name="connsiteX18" fmla="*/ 68874 w 114118"/>
                  <a:gd name="connsiteY18" fmla="*/ 181 h 100193"/>
                  <a:gd name="connsiteX19" fmla="*/ 76018 w 114118"/>
                  <a:gd name="connsiteY19" fmla="*/ 4943 h 10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4118" h="100193">
                    <a:moveTo>
                      <a:pt x="76018" y="4943"/>
                    </a:moveTo>
                    <a:lnTo>
                      <a:pt x="76018" y="4943"/>
                    </a:lnTo>
                    <a:cubicBezTo>
                      <a:pt x="68874" y="4149"/>
                      <a:pt x="61635" y="1152"/>
                      <a:pt x="54587" y="2562"/>
                    </a:cubicBezTo>
                    <a:cubicBezTo>
                      <a:pt x="40995" y="5281"/>
                      <a:pt x="42288" y="13143"/>
                      <a:pt x="33156" y="19231"/>
                    </a:cubicBezTo>
                    <a:cubicBezTo>
                      <a:pt x="31067" y="20623"/>
                      <a:pt x="28393" y="20818"/>
                      <a:pt x="26012" y="21612"/>
                    </a:cubicBezTo>
                    <a:cubicBezTo>
                      <a:pt x="9701" y="37923"/>
                      <a:pt x="15460" y="30296"/>
                      <a:pt x="6962" y="43043"/>
                    </a:cubicBezTo>
                    <a:cubicBezTo>
                      <a:pt x="1411" y="59695"/>
                      <a:pt x="-4229" y="70532"/>
                      <a:pt x="4581" y="90668"/>
                    </a:cubicBezTo>
                    <a:cubicBezTo>
                      <a:pt x="6593" y="95267"/>
                      <a:pt x="14106" y="93843"/>
                      <a:pt x="18868" y="95431"/>
                    </a:cubicBezTo>
                    <a:cubicBezTo>
                      <a:pt x="29109" y="98845"/>
                      <a:pt x="23587" y="97206"/>
                      <a:pt x="35537" y="100193"/>
                    </a:cubicBezTo>
                    <a:cubicBezTo>
                      <a:pt x="46649" y="99399"/>
                      <a:pt x="57810" y="99114"/>
                      <a:pt x="68874" y="97812"/>
                    </a:cubicBezTo>
                    <a:cubicBezTo>
                      <a:pt x="71367" y="97519"/>
                      <a:pt x="73537" y="95813"/>
                      <a:pt x="76018" y="95431"/>
                    </a:cubicBezTo>
                    <a:cubicBezTo>
                      <a:pt x="83903" y="94218"/>
                      <a:pt x="91893" y="93844"/>
                      <a:pt x="99831" y="93050"/>
                    </a:cubicBezTo>
                    <a:cubicBezTo>
                      <a:pt x="105814" y="75100"/>
                      <a:pt x="97745" y="97220"/>
                      <a:pt x="106974" y="78762"/>
                    </a:cubicBezTo>
                    <a:cubicBezTo>
                      <a:pt x="108880" y="74950"/>
                      <a:pt x="110718" y="65661"/>
                      <a:pt x="111737" y="62093"/>
                    </a:cubicBezTo>
                    <a:cubicBezTo>
                      <a:pt x="112426" y="59680"/>
                      <a:pt x="113324" y="57331"/>
                      <a:pt x="114118" y="54950"/>
                    </a:cubicBezTo>
                    <a:cubicBezTo>
                      <a:pt x="110553" y="33556"/>
                      <a:pt x="115591" y="46715"/>
                      <a:pt x="104593" y="33518"/>
                    </a:cubicBezTo>
                    <a:cubicBezTo>
                      <a:pt x="102761" y="31320"/>
                      <a:pt x="101985" y="28259"/>
                      <a:pt x="99831" y="26375"/>
                    </a:cubicBezTo>
                    <a:cubicBezTo>
                      <a:pt x="95523" y="22606"/>
                      <a:pt x="85543" y="16850"/>
                      <a:pt x="85543" y="16850"/>
                    </a:cubicBezTo>
                    <a:cubicBezTo>
                      <a:pt x="84182" y="14809"/>
                      <a:pt x="77257" y="-1915"/>
                      <a:pt x="68874" y="181"/>
                    </a:cubicBezTo>
                    <a:cubicBezTo>
                      <a:pt x="67152" y="611"/>
                      <a:pt x="74828" y="4149"/>
                      <a:pt x="76018" y="4943"/>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65" name="Freeform 264"/>
              <p:cNvSpPr/>
              <p:nvPr/>
            </p:nvSpPr>
            <p:spPr>
              <a:xfrm>
                <a:off x="8184356" y="4686300"/>
                <a:ext cx="119063" cy="131197"/>
              </a:xfrm>
              <a:custGeom>
                <a:avLst/>
                <a:gdLst>
                  <a:gd name="connsiteX0" fmla="*/ 119063 w 119063"/>
                  <a:gd name="connsiteY0" fmla="*/ 66675 h 131197"/>
                  <a:gd name="connsiteX1" fmla="*/ 119063 w 119063"/>
                  <a:gd name="connsiteY1" fmla="*/ 66675 h 131197"/>
                  <a:gd name="connsiteX2" fmla="*/ 107157 w 119063"/>
                  <a:gd name="connsiteY2" fmla="*/ 50006 h 131197"/>
                  <a:gd name="connsiteX3" fmla="*/ 104775 w 119063"/>
                  <a:gd name="connsiteY3" fmla="*/ 38100 h 131197"/>
                  <a:gd name="connsiteX4" fmla="*/ 102394 w 119063"/>
                  <a:gd name="connsiteY4" fmla="*/ 28575 h 131197"/>
                  <a:gd name="connsiteX5" fmla="*/ 90488 w 119063"/>
                  <a:gd name="connsiteY5" fmla="*/ 16669 h 131197"/>
                  <a:gd name="connsiteX6" fmla="*/ 73819 w 119063"/>
                  <a:gd name="connsiteY6" fmla="*/ 7144 h 131197"/>
                  <a:gd name="connsiteX7" fmla="*/ 42863 w 119063"/>
                  <a:gd name="connsiteY7" fmla="*/ 9525 h 131197"/>
                  <a:gd name="connsiteX8" fmla="*/ 28575 w 119063"/>
                  <a:gd name="connsiteY8" fmla="*/ 14288 h 131197"/>
                  <a:gd name="connsiteX9" fmla="*/ 16669 w 119063"/>
                  <a:gd name="connsiteY9" fmla="*/ 26194 h 131197"/>
                  <a:gd name="connsiteX10" fmla="*/ 7144 w 119063"/>
                  <a:gd name="connsiteY10" fmla="*/ 42863 h 131197"/>
                  <a:gd name="connsiteX11" fmla="*/ 2382 w 119063"/>
                  <a:gd name="connsiteY11" fmla="*/ 57150 h 131197"/>
                  <a:gd name="connsiteX12" fmla="*/ 0 w 119063"/>
                  <a:gd name="connsiteY12" fmla="*/ 64294 h 131197"/>
                  <a:gd name="connsiteX13" fmla="*/ 4763 w 119063"/>
                  <a:gd name="connsiteY13" fmla="*/ 78581 h 131197"/>
                  <a:gd name="connsiteX14" fmla="*/ 7144 w 119063"/>
                  <a:gd name="connsiteY14" fmla="*/ 85725 h 131197"/>
                  <a:gd name="connsiteX15" fmla="*/ 11907 w 119063"/>
                  <a:gd name="connsiteY15" fmla="*/ 92869 h 131197"/>
                  <a:gd name="connsiteX16" fmla="*/ 14288 w 119063"/>
                  <a:gd name="connsiteY16" fmla="*/ 100013 h 131197"/>
                  <a:gd name="connsiteX17" fmla="*/ 23813 w 119063"/>
                  <a:gd name="connsiteY17" fmla="*/ 114300 h 131197"/>
                  <a:gd name="connsiteX18" fmla="*/ 45244 w 119063"/>
                  <a:gd name="connsiteY18" fmla="*/ 126206 h 131197"/>
                  <a:gd name="connsiteX19" fmla="*/ 52388 w 119063"/>
                  <a:gd name="connsiteY19" fmla="*/ 130969 h 131197"/>
                  <a:gd name="connsiteX20" fmla="*/ 88107 w 119063"/>
                  <a:gd name="connsiteY20" fmla="*/ 126206 h 131197"/>
                  <a:gd name="connsiteX21" fmla="*/ 95250 w 119063"/>
                  <a:gd name="connsiteY21" fmla="*/ 119063 h 131197"/>
                  <a:gd name="connsiteX22" fmla="*/ 102394 w 119063"/>
                  <a:gd name="connsiteY22" fmla="*/ 116681 h 131197"/>
                  <a:gd name="connsiteX23" fmla="*/ 104775 w 119063"/>
                  <a:gd name="connsiteY23" fmla="*/ 109538 h 131197"/>
                  <a:gd name="connsiteX24" fmla="*/ 114300 w 119063"/>
                  <a:gd name="connsiteY24" fmla="*/ 95250 h 131197"/>
                  <a:gd name="connsiteX25" fmla="*/ 116682 w 119063"/>
                  <a:gd name="connsiteY25" fmla="*/ 85725 h 131197"/>
                  <a:gd name="connsiteX26" fmla="*/ 119063 w 119063"/>
                  <a:gd name="connsiteY26" fmla="*/ 78581 h 131197"/>
                  <a:gd name="connsiteX27" fmla="*/ 111919 w 119063"/>
                  <a:gd name="connsiteY27" fmla="*/ 52388 h 131197"/>
                  <a:gd name="connsiteX28" fmla="*/ 104775 w 119063"/>
                  <a:gd name="connsiteY28" fmla="*/ 47625 h 131197"/>
                  <a:gd name="connsiteX29" fmla="*/ 95250 w 119063"/>
                  <a:gd name="connsiteY29" fmla="*/ 26194 h 131197"/>
                  <a:gd name="connsiteX30" fmla="*/ 92869 w 119063"/>
                  <a:gd name="connsiteY30" fmla="*/ 23813 h 131197"/>
                  <a:gd name="connsiteX31" fmla="*/ 85725 w 119063"/>
                  <a:gd name="connsiteY31" fmla="*/ 0 h 131197"/>
                  <a:gd name="connsiteX32" fmla="*/ 69057 w 119063"/>
                  <a:gd name="connsiteY32" fmla="*/ 9525 h 131197"/>
                  <a:gd name="connsiteX33" fmla="*/ 33338 w 119063"/>
                  <a:gd name="connsiteY33" fmla="*/ 26194 h 131197"/>
                  <a:gd name="connsiteX34" fmla="*/ 83344 w 119063"/>
                  <a:gd name="connsiteY34" fmla="*/ 26194 h 131197"/>
                  <a:gd name="connsiteX35" fmla="*/ 119063 w 119063"/>
                  <a:gd name="connsiteY35" fmla="*/ 66675 h 131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9063" h="131197">
                    <a:moveTo>
                      <a:pt x="119063" y="66675"/>
                    </a:moveTo>
                    <a:lnTo>
                      <a:pt x="119063" y="66675"/>
                    </a:lnTo>
                    <a:cubicBezTo>
                      <a:pt x="115094" y="61119"/>
                      <a:pt x="110211" y="56113"/>
                      <a:pt x="107157" y="50006"/>
                    </a:cubicBezTo>
                    <a:cubicBezTo>
                      <a:pt x="105347" y="46386"/>
                      <a:pt x="105653" y="42051"/>
                      <a:pt x="104775" y="38100"/>
                    </a:cubicBezTo>
                    <a:cubicBezTo>
                      <a:pt x="104065" y="34905"/>
                      <a:pt x="103683" y="31583"/>
                      <a:pt x="102394" y="28575"/>
                    </a:cubicBezTo>
                    <a:cubicBezTo>
                      <a:pt x="98513" y="19519"/>
                      <a:pt x="97545" y="22549"/>
                      <a:pt x="90488" y="16669"/>
                    </a:cubicBezTo>
                    <a:cubicBezTo>
                      <a:pt x="78327" y="6535"/>
                      <a:pt x="89238" y="10998"/>
                      <a:pt x="73819" y="7144"/>
                    </a:cubicBezTo>
                    <a:cubicBezTo>
                      <a:pt x="63500" y="7938"/>
                      <a:pt x="53085" y="7911"/>
                      <a:pt x="42863" y="9525"/>
                    </a:cubicBezTo>
                    <a:cubicBezTo>
                      <a:pt x="37904" y="10308"/>
                      <a:pt x="28575" y="14288"/>
                      <a:pt x="28575" y="14288"/>
                    </a:cubicBezTo>
                    <a:cubicBezTo>
                      <a:pt x="15875" y="33338"/>
                      <a:pt x="32546" y="10316"/>
                      <a:pt x="16669" y="26194"/>
                    </a:cubicBezTo>
                    <a:cubicBezTo>
                      <a:pt x="13807" y="29056"/>
                      <a:pt x="8388" y="39753"/>
                      <a:pt x="7144" y="42863"/>
                    </a:cubicBezTo>
                    <a:cubicBezTo>
                      <a:pt x="5280" y="47524"/>
                      <a:pt x="3969" y="52388"/>
                      <a:pt x="2382" y="57150"/>
                    </a:cubicBezTo>
                    <a:lnTo>
                      <a:pt x="0" y="64294"/>
                    </a:lnTo>
                    <a:lnTo>
                      <a:pt x="4763" y="78581"/>
                    </a:lnTo>
                    <a:cubicBezTo>
                      <a:pt x="5557" y="80962"/>
                      <a:pt x="5752" y="83637"/>
                      <a:pt x="7144" y="85725"/>
                    </a:cubicBezTo>
                    <a:lnTo>
                      <a:pt x="11907" y="92869"/>
                    </a:lnTo>
                    <a:cubicBezTo>
                      <a:pt x="12701" y="95250"/>
                      <a:pt x="13069" y="97819"/>
                      <a:pt x="14288" y="100013"/>
                    </a:cubicBezTo>
                    <a:cubicBezTo>
                      <a:pt x="17068" y="105016"/>
                      <a:pt x="19051" y="111125"/>
                      <a:pt x="23813" y="114300"/>
                    </a:cubicBezTo>
                    <a:cubicBezTo>
                      <a:pt x="40189" y="125217"/>
                      <a:pt x="32670" y="122015"/>
                      <a:pt x="45244" y="126206"/>
                    </a:cubicBezTo>
                    <a:cubicBezTo>
                      <a:pt x="47625" y="127794"/>
                      <a:pt x="49533" y="130765"/>
                      <a:pt x="52388" y="130969"/>
                    </a:cubicBezTo>
                    <a:cubicBezTo>
                      <a:pt x="66970" y="132011"/>
                      <a:pt x="75628" y="129327"/>
                      <a:pt x="88107" y="126206"/>
                    </a:cubicBezTo>
                    <a:cubicBezTo>
                      <a:pt x="90488" y="123825"/>
                      <a:pt x="92448" y="120931"/>
                      <a:pt x="95250" y="119063"/>
                    </a:cubicBezTo>
                    <a:cubicBezTo>
                      <a:pt x="97339" y="117671"/>
                      <a:pt x="100619" y="118456"/>
                      <a:pt x="102394" y="116681"/>
                    </a:cubicBezTo>
                    <a:cubicBezTo>
                      <a:pt x="104169" y="114906"/>
                      <a:pt x="103556" y="111732"/>
                      <a:pt x="104775" y="109538"/>
                    </a:cubicBezTo>
                    <a:cubicBezTo>
                      <a:pt x="107555" y="104534"/>
                      <a:pt x="114300" y="95250"/>
                      <a:pt x="114300" y="95250"/>
                    </a:cubicBezTo>
                    <a:cubicBezTo>
                      <a:pt x="115094" y="92075"/>
                      <a:pt x="115783" y="88872"/>
                      <a:pt x="116682" y="85725"/>
                    </a:cubicBezTo>
                    <a:cubicBezTo>
                      <a:pt x="117372" y="83311"/>
                      <a:pt x="119063" y="81091"/>
                      <a:pt x="119063" y="78581"/>
                    </a:cubicBezTo>
                    <a:cubicBezTo>
                      <a:pt x="119063" y="68718"/>
                      <a:pt x="119009" y="59477"/>
                      <a:pt x="111919" y="52388"/>
                    </a:cubicBezTo>
                    <a:cubicBezTo>
                      <a:pt x="109895" y="50364"/>
                      <a:pt x="107156" y="49213"/>
                      <a:pt x="104775" y="47625"/>
                    </a:cubicBezTo>
                    <a:cubicBezTo>
                      <a:pt x="100431" y="34593"/>
                      <a:pt x="102043" y="35251"/>
                      <a:pt x="95250" y="26194"/>
                    </a:cubicBezTo>
                    <a:cubicBezTo>
                      <a:pt x="94577" y="25296"/>
                      <a:pt x="93663" y="24607"/>
                      <a:pt x="92869" y="23813"/>
                    </a:cubicBezTo>
                    <a:lnTo>
                      <a:pt x="85725" y="0"/>
                    </a:lnTo>
                    <a:lnTo>
                      <a:pt x="69057" y="9525"/>
                    </a:lnTo>
                    <a:lnTo>
                      <a:pt x="33338" y="26194"/>
                    </a:lnTo>
                    <a:lnTo>
                      <a:pt x="83344" y="26194"/>
                    </a:lnTo>
                    <a:lnTo>
                      <a:pt x="119063" y="66675"/>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66" name="Freeform 265"/>
              <p:cNvSpPr/>
              <p:nvPr/>
            </p:nvSpPr>
            <p:spPr>
              <a:xfrm>
                <a:off x="8124825" y="4652198"/>
                <a:ext cx="81326" cy="110302"/>
              </a:xfrm>
              <a:custGeom>
                <a:avLst/>
                <a:gdLst>
                  <a:gd name="connsiteX0" fmla="*/ 42863 w 81326"/>
                  <a:gd name="connsiteY0" fmla="*/ 3146 h 110302"/>
                  <a:gd name="connsiteX1" fmla="*/ 42863 w 81326"/>
                  <a:gd name="connsiteY1" fmla="*/ 3146 h 110302"/>
                  <a:gd name="connsiteX2" fmla="*/ 19050 w 81326"/>
                  <a:gd name="connsiteY2" fmla="*/ 12671 h 110302"/>
                  <a:gd name="connsiteX3" fmla="*/ 7144 w 81326"/>
                  <a:gd name="connsiteY3" fmla="*/ 22196 h 110302"/>
                  <a:gd name="connsiteX4" fmla="*/ 2381 w 81326"/>
                  <a:gd name="connsiteY4" fmla="*/ 36483 h 110302"/>
                  <a:gd name="connsiteX5" fmla="*/ 0 w 81326"/>
                  <a:gd name="connsiteY5" fmla="*/ 43627 h 110302"/>
                  <a:gd name="connsiteX6" fmla="*/ 11906 w 81326"/>
                  <a:gd name="connsiteY6" fmla="*/ 88871 h 110302"/>
                  <a:gd name="connsiteX7" fmla="*/ 21431 w 81326"/>
                  <a:gd name="connsiteY7" fmla="*/ 103158 h 110302"/>
                  <a:gd name="connsiteX8" fmla="*/ 26194 w 81326"/>
                  <a:gd name="connsiteY8" fmla="*/ 110302 h 110302"/>
                  <a:gd name="connsiteX9" fmla="*/ 38100 w 81326"/>
                  <a:gd name="connsiteY9" fmla="*/ 107921 h 110302"/>
                  <a:gd name="connsiteX10" fmla="*/ 52388 w 81326"/>
                  <a:gd name="connsiteY10" fmla="*/ 93633 h 110302"/>
                  <a:gd name="connsiteX11" fmla="*/ 59531 w 81326"/>
                  <a:gd name="connsiteY11" fmla="*/ 88871 h 110302"/>
                  <a:gd name="connsiteX12" fmla="*/ 76200 w 81326"/>
                  <a:gd name="connsiteY12" fmla="*/ 72202 h 110302"/>
                  <a:gd name="connsiteX13" fmla="*/ 76200 w 81326"/>
                  <a:gd name="connsiteY13" fmla="*/ 26958 h 110302"/>
                  <a:gd name="connsiteX14" fmla="*/ 61913 w 81326"/>
                  <a:gd name="connsiteY14" fmla="*/ 17433 h 110302"/>
                  <a:gd name="connsiteX15" fmla="*/ 47625 w 81326"/>
                  <a:gd name="connsiteY15" fmla="*/ 5527 h 110302"/>
                  <a:gd name="connsiteX16" fmla="*/ 42863 w 81326"/>
                  <a:gd name="connsiteY16" fmla="*/ 3146 h 110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326" h="110302">
                    <a:moveTo>
                      <a:pt x="42863" y="3146"/>
                    </a:moveTo>
                    <a:lnTo>
                      <a:pt x="42863" y="3146"/>
                    </a:lnTo>
                    <a:cubicBezTo>
                      <a:pt x="34925" y="6321"/>
                      <a:pt x="26435" y="8363"/>
                      <a:pt x="19050" y="12671"/>
                    </a:cubicBezTo>
                    <a:cubicBezTo>
                      <a:pt x="-9670" y="29424"/>
                      <a:pt x="36795" y="12314"/>
                      <a:pt x="7144" y="22196"/>
                    </a:cubicBezTo>
                    <a:lnTo>
                      <a:pt x="2381" y="36483"/>
                    </a:lnTo>
                    <a:lnTo>
                      <a:pt x="0" y="43627"/>
                    </a:lnTo>
                    <a:cubicBezTo>
                      <a:pt x="2820" y="80288"/>
                      <a:pt x="-3359" y="65973"/>
                      <a:pt x="11906" y="88871"/>
                    </a:cubicBezTo>
                    <a:lnTo>
                      <a:pt x="21431" y="103158"/>
                    </a:lnTo>
                    <a:lnTo>
                      <a:pt x="26194" y="110302"/>
                    </a:lnTo>
                    <a:cubicBezTo>
                      <a:pt x="30163" y="109508"/>
                      <a:pt x="34685" y="110094"/>
                      <a:pt x="38100" y="107921"/>
                    </a:cubicBezTo>
                    <a:cubicBezTo>
                      <a:pt x="43782" y="104305"/>
                      <a:pt x="46784" y="97369"/>
                      <a:pt x="52388" y="93633"/>
                    </a:cubicBezTo>
                    <a:lnTo>
                      <a:pt x="59531" y="88871"/>
                    </a:lnTo>
                    <a:cubicBezTo>
                      <a:pt x="70448" y="72494"/>
                      <a:pt x="63626" y="76393"/>
                      <a:pt x="76200" y="72202"/>
                    </a:cubicBezTo>
                    <a:cubicBezTo>
                      <a:pt x="81481" y="56356"/>
                      <a:pt x="84432" y="50478"/>
                      <a:pt x="76200" y="26958"/>
                    </a:cubicBezTo>
                    <a:cubicBezTo>
                      <a:pt x="74309" y="21556"/>
                      <a:pt x="66675" y="20608"/>
                      <a:pt x="61913" y="17433"/>
                    </a:cubicBezTo>
                    <a:cubicBezTo>
                      <a:pt x="36385" y="415"/>
                      <a:pt x="75128" y="26919"/>
                      <a:pt x="47625" y="5527"/>
                    </a:cubicBezTo>
                    <a:cubicBezTo>
                      <a:pt x="33355" y="-5572"/>
                      <a:pt x="43657" y="3543"/>
                      <a:pt x="42863" y="3146"/>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67" name="Freeform 266"/>
              <p:cNvSpPr/>
              <p:nvPr/>
            </p:nvSpPr>
            <p:spPr>
              <a:xfrm>
                <a:off x="8001000" y="4557713"/>
                <a:ext cx="133350" cy="123825"/>
              </a:xfrm>
              <a:custGeom>
                <a:avLst/>
                <a:gdLst>
                  <a:gd name="connsiteX0" fmla="*/ 28575 w 133350"/>
                  <a:gd name="connsiteY0" fmla="*/ 7143 h 123825"/>
                  <a:gd name="connsiteX1" fmla="*/ 28575 w 133350"/>
                  <a:gd name="connsiteY1" fmla="*/ 7143 h 123825"/>
                  <a:gd name="connsiteX2" fmla="*/ 7144 w 133350"/>
                  <a:gd name="connsiteY2" fmla="*/ 28575 h 123825"/>
                  <a:gd name="connsiteX3" fmla="*/ 0 w 133350"/>
                  <a:gd name="connsiteY3" fmla="*/ 45243 h 123825"/>
                  <a:gd name="connsiteX4" fmla="*/ 4763 w 133350"/>
                  <a:gd name="connsiteY4" fmla="*/ 59531 h 123825"/>
                  <a:gd name="connsiteX5" fmla="*/ 21431 w 133350"/>
                  <a:gd name="connsiteY5" fmla="*/ 76200 h 123825"/>
                  <a:gd name="connsiteX6" fmla="*/ 30956 w 133350"/>
                  <a:gd name="connsiteY6" fmla="*/ 85725 h 123825"/>
                  <a:gd name="connsiteX7" fmla="*/ 38100 w 133350"/>
                  <a:gd name="connsiteY7" fmla="*/ 92868 h 123825"/>
                  <a:gd name="connsiteX8" fmla="*/ 45244 w 133350"/>
                  <a:gd name="connsiteY8" fmla="*/ 97631 h 123825"/>
                  <a:gd name="connsiteX9" fmla="*/ 57150 w 133350"/>
                  <a:gd name="connsiteY9" fmla="*/ 109537 h 123825"/>
                  <a:gd name="connsiteX10" fmla="*/ 71438 w 133350"/>
                  <a:gd name="connsiteY10" fmla="*/ 114300 h 123825"/>
                  <a:gd name="connsiteX11" fmla="*/ 78581 w 133350"/>
                  <a:gd name="connsiteY11" fmla="*/ 119062 h 123825"/>
                  <a:gd name="connsiteX12" fmla="*/ 92869 w 133350"/>
                  <a:gd name="connsiteY12" fmla="*/ 123825 h 123825"/>
                  <a:gd name="connsiteX13" fmla="*/ 116681 w 133350"/>
                  <a:gd name="connsiteY13" fmla="*/ 121443 h 123825"/>
                  <a:gd name="connsiteX14" fmla="*/ 121444 w 133350"/>
                  <a:gd name="connsiteY14" fmla="*/ 107156 h 123825"/>
                  <a:gd name="connsiteX15" fmla="*/ 128588 w 133350"/>
                  <a:gd name="connsiteY15" fmla="*/ 104775 h 123825"/>
                  <a:gd name="connsiteX16" fmla="*/ 130969 w 133350"/>
                  <a:gd name="connsiteY16" fmla="*/ 90487 h 123825"/>
                  <a:gd name="connsiteX17" fmla="*/ 133350 w 133350"/>
                  <a:gd name="connsiteY17" fmla="*/ 80962 h 123825"/>
                  <a:gd name="connsiteX18" fmla="*/ 130969 w 133350"/>
                  <a:gd name="connsiteY18" fmla="*/ 69056 h 123825"/>
                  <a:gd name="connsiteX19" fmla="*/ 128588 w 133350"/>
                  <a:gd name="connsiteY19" fmla="*/ 52387 h 123825"/>
                  <a:gd name="connsiteX20" fmla="*/ 123825 w 133350"/>
                  <a:gd name="connsiteY20" fmla="*/ 35718 h 123825"/>
                  <a:gd name="connsiteX21" fmla="*/ 111919 w 133350"/>
                  <a:gd name="connsiteY21" fmla="*/ 21431 h 123825"/>
                  <a:gd name="connsiteX22" fmla="*/ 109538 w 133350"/>
                  <a:gd name="connsiteY22" fmla="*/ 14287 h 123825"/>
                  <a:gd name="connsiteX23" fmla="*/ 104775 w 133350"/>
                  <a:gd name="connsiteY23" fmla="*/ 7143 h 123825"/>
                  <a:gd name="connsiteX24" fmla="*/ 90488 w 133350"/>
                  <a:gd name="connsiteY24" fmla="*/ 0 h 123825"/>
                  <a:gd name="connsiteX25" fmla="*/ 50006 w 133350"/>
                  <a:gd name="connsiteY25" fmla="*/ 2381 h 123825"/>
                  <a:gd name="connsiteX26" fmla="*/ 42863 w 133350"/>
                  <a:gd name="connsiteY26" fmla="*/ 7143 h 123825"/>
                  <a:gd name="connsiteX27" fmla="*/ 21431 w 133350"/>
                  <a:gd name="connsiteY27" fmla="*/ 16668 h 123825"/>
                  <a:gd name="connsiteX28" fmla="*/ 28575 w 133350"/>
                  <a:gd name="connsiteY28" fmla="*/ 7143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3350" h="123825">
                    <a:moveTo>
                      <a:pt x="28575" y="7143"/>
                    </a:moveTo>
                    <a:lnTo>
                      <a:pt x="28575" y="7143"/>
                    </a:lnTo>
                    <a:cubicBezTo>
                      <a:pt x="21431" y="14287"/>
                      <a:pt x="13670" y="20863"/>
                      <a:pt x="7144" y="28575"/>
                    </a:cubicBezTo>
                    <a:cubicBezTo>
                      <a:pt x="3906" y="32401"/>
                      <a:pt x="1632" y="40348"/>
                      <a:pt x="0" y="45243"/>
                    </a:cubicBezTo>
                    <a:cubicBezTo>
                      <a:pt x="1588" y="50006"/>
                      <a:pt x="1905" y="55403"/>
                      <a:pt x="4763" y="59531"/>
                    </a:cubicBezTo>
                    <a:cubicBezTo>
                      <a:pt x="9236" y="65992"/>
                      <a:pt x="15875" y="70644"/>
                      <a:pt x="21431" y="76200"/>
                    </a:cubicBezTo>
                    <a:lnTo>
                      <a:pt x="30956" y="85725"/>
                    </a:lnTo>
                    <a:cubicBezTo>
                      <a:pt x="33337" y="88106"/>
                      <a:pt x="35298" y="91000"/>
                      <a:pt x="38100" y="92868"/>
                    </a:cubicBezTo>
                    <a:lnTo>
                      <a:pt x="45244" y="97631"/>
                    </a:lnTo>
                    <a:cubicBezTo>
                      <a:pt x="49589" y="104150"/>
                      <a:pt x="49629" y="106194"/>
                      <a:pt x="57150" y="109537"/>
                    </a:cubicBezTo>
                    <a:cubicBezTo>
                      <a:pt x="61738" y="111576"/>
                      <a:pt x="67261" y="111515"/>
                      <a:pt x="71438" y="114300"/>
                    </a:cubicBezTo>
                    <a:cubicBezTo>
                      <a:pt x="73819" y="115887"/>
                      <a:pt x="75966" y="117900"/>
                      <a:pt x="78581" y="119062"/>
                    </a:cubicBezTo>
                    <a:cubicBezTo>
                      <a:pt x="83169" y="121101"/>
                      <a:pt x="92869" y="123825"/>
                      <a:pt x="92869" y="123825"/>
                    </a:cubicBezTo>
                    <a:lnTo>
                      <a:pt x="116681" y="121443"/>
                    </a:lnTo>
                    <a:cubicBezTo>
                      <a:pt x="121017" y="118914"/>
                      <a:pt x="116682" y="108743"/>
                      <a:pt x="121444" y="107156"/>
                    </a:cubicBezTo>
                    <a:lnTo>
                      <a:pt x="128588" y="104775"/>
                    </a:lnTo>
                    <a:cubicBezTo>
                      <a:pt x="129382" y="100012"/>
                      <a:pt x="130022" y="95222"/>
                      <a:pt x="130969" y="90487"/>
                    </a:cubicBezTo>
                    <a:cubicBezTo>
                      <a:pt x="131611" y="87278"/>
                      <a:pt x="133350" y="84235"/>
                      <a:pt x="133350" y="80962"/>
                    </a:cubicBezTo>
                    <a:cubicBezTo>
                      <a:pt x="133350" y="76915"/>
                      <a:pt x="131634" y="73048"/>
                      <a:pt x="130969" y="69056"/>
                    </a:cubicBezTo>
                    <a:cubicBezTo>
                      <a:pt x="130046" y="63520"/>
                      <a:pt x="129592" y="57909"/>
                      <a:pt x="128588" y="52387"/>
                    </a:cubicBezTo>
                    <a:cubicBezTo>
                      <a:pt x="128390" y="51299"/>
                      <a:pt x="125099" y="37628"/>
                      <a:pt x="123825" y="35718"/>
                    </a:cubicBezTo>
                    <a:cubicBezTo>
                      <a:pt x="113291" y="19917"/>
                      <a:pt x="119710" y="37015"/>
                      <a:pt x="111919" y="21431"/>
                    </a:cubicBezTo>
                    <a:cubicBezTo>
                      <a:pt x="110797" y="19186"/>
                      <a:pt x="110661" y="16532"/>
                      <a:pt x="109538" y="14287"/>
                    </a:cubicBezTo>
                    <a:cubicBezTo>
                      <a:pt x="108258" y="11727"/>
                      <a:pt x="106799" y="9167"/>
                      <a:pt x="104775" y="7143"/>
                    </a:cubicBezTo>
                    <a:cubicBezTo>
                      <a:pt x="100160" y="2528"/>
                      <a:pt x="96297" y="1936"/>
                      <a:pt x="90488" y="0"/>
                    </a:cubicBezTo>
                    <a:cubicBezTo>
                      <a:pt x="76994" y="794"/>
                      <a:pt x="63374" y="376"/>
                      <a:pt x="50006" y="2381"/>
                    </a:cubicBezTo>
                    <a:cubicBezTo>
                      <a:pt x="47176" y="2805"/>
                      <a:pt x="45478" y="5981"/>
                      <a:pt x="42863" y="7143"/>
                    </a:cubicBezTo>
                    <a:cubicBezTo>
                      <a:pt x="17356" y="18480"/>
                      <a:pt x="37600" y="5890"/>
                      <a:pt x="21431" y="16668"/>
                    </a:cubicBezTo>
                    <a:cubicBezTo>
                      <a:pt x="18548" y="25318"/>
                      <a:pt x="27384" y="8730"/>
                      <a:pt x="28575" y="7143"/>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68" name="Freeform 267"/>
              <p:cNvSpPr/>
              <p:nvPr/>
            </p:nvSpPr>
            <p:spPr>
              <a:xfrm>
                <a:off x="8779625" y="4762500"/>
                <a:ext cx="88466" cy="126206"/>
              </a:xfrm>
              <a:custGeom>
                <a:avLst/>
                <a:gdLst>
                  <a:gd name="connsiteX0" fmla="*/ 57194 w 88466"/>
                  <a:gd name="connsiteY0" fmla="*/ 0 h 126206"/>
                  <a:gd name="connsiteX1" fmla="*/ 57194 w 88466"/>
                  <a:gd name="connsiteY1" fmla="*/ 0 h 126206"/>
                  <a:gd name="connsiteX2" fmla="*/ 21475 w 88466"/>
                  <a:gd name="connsiteY2" fmla="*/ 11906 h 126206"/>
                  <a:gd name="connsiteX3" fmla="*/ 7188 w 88466"/>
                  <a:gd name="connsiteY3" fmla="*/ 19050 h 126206"/>
                  <a:gd name="connsiteX4" fmla="*/ 44 w 88466"/>
                  <a:gd name="connsiteY4" fmla="*/ 23813 h 126206"/>
                  <a:gd name="connsiteX5" fmla="*/ 4806 w 88466"/>
                  <a:gd name="connsiteY5" fmla="*/ 54769 h 126206"/>
                  <a:gd name="connsiteX6" fmla="*/ 9569 w 88466"/>
                  <a:gd name="connsiteY6" fmla="*/ 61913 h 126206"/>
                  <a:gd name="connsiteX7" fmla="*/ 19094 w 88466"/>
                  <a:gd name="connsiteY7" fmla="*/ 90488 h 126206"/>
                  <a:gd name="connsiteX8" fmla="*/ 21475 w 88466"/>
                  <a:gd name="connsiteY8" fmla="*/ 97631 h 126206"/>
                  <a:gd name="connsiteX9" fmla="*/ 38144 w 88466"/>
                  <a:gd name="connsiteY9" fmla="*/ 119063 h 126206"/>
                  <a:gd name="connsiteX10" fmla="*/ 45288 w 88466"/>
                  <a:gd name="connsiteY10" fmla="*/ 123825 h 126206"/>
                  <a:gd name="connsiteX11" fmla="*/ 52431 w 88466"/>
                  <a:gd name="connsiteY11" fmla="*/ 126206 h 126206"/>
                  <a:gd name="connsiteX12" fmla="*/ 66719 w 88466"/>
                  <a:gd name="connsiteY12" fmla="*/ 121444 h 126206"/>
                  <a:gd name="connsiteX13" fmla="*/ 73863 w 88466"/>
                  <a:gd name="connsiteY13" fmla="*/ 119063 h 126206"/>
                  <a:gd name="connsiteX14" fmla="*/ 78625 w 88466"/>
                  <a:gd name="connsiteY14" fmla="*/ 111919 h 126206"/>
                  <a:gd name="connsiteX15" fmla="*/ 85769 w 88466"/>
                  <a:gd name="connsiteY15" fmla="*/ 104775 h 126206"/>
                  <a:gd name="connsiteX16" fmla="*/ 88150 w 88466"/>
                  <a:gd name="connsiteY16" fmla="*/ 61913 h 126206"/>
                  <a:gd name="connsiteX17" fmla="*/ 85769 w 88466"/>
                  <a:gd name="connsiteY17" fmla="*/ 16669 h 126206"/>
                  <a:gd name="connsiteX18" fmla="*/ 71481 w 88466"/>
                  <a:gd name="connsiteY18" fmla="*/ 11906 h 126206"/>
                  <a:gd name="connsiteX19" fmla="*/ 57194 w 88466"/>
                  <a:gd name="connsiteY19" fmla="*/ 0 h 12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466" h="126206">
                    <a:moveTo>
                      <a:pt x="57194" y="0"/>
                    </a:moveTo>
                    <a:lnTo>
                      <a:pt x="57194" y="0"/>
                    </a:lnTo>
                    <a:cubicBezTo>
                      <a:pt x="48295" y="2670"/>
                      <a:pt x="31272" y="7008"/>
                      <a:pt x="21475" y="11906"/>
                    </a:cubicBezTo>
                    <a:cubicBezTo>
                      <a:pt x="3008" y="21140"/>
                      <a:pt x="25144" y="13065"/>
                      <a:pt x="7188" y="19050"/>
                    </a:cubicBezTo>
                    <a:cubicBezTo>
                      <a:pt x="4807" y="20638"/>
                      <a:pt x="556" y="20997"/>
                      <a:pt x="44" y="23813"/>
                    </a:cubicBezTo>
                    <a:cubicBezTo>
                      <a:pt x="-363" y="26049"/>
                      <a:pt x="2116" y="48492"/>
                      <a:pt x="4806" y="54769"/>
                    </a:cubicBezTo>
                    <a:cubicBezTo>
                      <a:pt x="5933" y="57400"/>
                      <a:pt x="7981" y="59532"/>
                      <a:pt x="9569" y="61913"/>
                    </a:cubicBezTo>
                    <a:lnTo>
                      <a:pt x="19094" y="90488"/>
                    </a:lnTo>
                    <a:cubicBezTo>
                      <a:pt x="19888" y="92869"/>
                      <a:pt x="20083" y="95543"/>
                      <a:pt x="21475" y="97631"/>
                    </a:cubicBezTo>
                    <a:cubicBezTo>
                      <a:pt x="28112" y="107587"/>
                      <a:pt x="29751" y="112069"/>
                      <a:pt x="38144" y="119063"/>
                    </a:cubicBezTo>
                    <a:cubicBezTo>
                      <a:pt x="40343" y="120895"/>
                      <a:pt x="42728" y="122545"/>
                      <a:pt x="45288" y="123825"/>
                    </a:cubicBezTo>
                    <a:cubicBezTo>
                      <a:pt x="47533" y="124947"/>
                      <a:pt x="50050" y="125412"/>
                      <a:pt x="52431" y="126206"/>
                    </a:cubicBezTo>
                    <a:lnTo>
                      <a:pt x="66719" y="121444"/>
                    </a:lnTo>
                    <a:lnTo>
                      <a:pt x="73863" y="119063"/>
                    </a:lnTo>
                    <a:cubicBezTo>
                      <a:pt x="75450" y="116682"/>
                      <a:pt x="76793" y="114118"/>
                      <a:pt x="78625" y="111919"/>
                    </a:cubicBezTo>
                    <a:cubicBezTo>
                      <a:pt x="80781" y="109332"/>
                      <a:pt x="85139" y="108083"/>
                      <a:pt x="85769" y="104775"/>
                    </a:cubicBezTo>
                    <a:cubicBezTo>
                      <a:pt x="88446" y="90718"/>
                      <a:pt x="87356" y="76200"/>
                      <a:pt x="88150" y="61913"/>
                    </a:cubicBezTo>
                    <a:cubicBezTo>
                      <a:pt x="87356" y="46832"/>
                      <a:pt x="90545" y="30996"/>
                      <a:pt x="85769" y="16669"/>
                    </a:cubicBezTo>
                    <a:cubicBezTo>
                      <a:pt x="84181" y="11906"/>
                      <a:pt x="75658" y="14691"/>
                      <a:pt x="71481" y="11906"/>
                    </a:cubicBezTo>
                    <a:cubicBezTo>
                      <a:pt x="53892" y="180"/>
                      <a:pt x="59575" y="1984"/>
                      <a:pt x="57194"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69" name="Freeform 268"/>
              <p:cNvSpPr/>
              <p:nvPr/>
            </p:nvSpPr>
            <p:spPr>
              <a:xfrm>
                <a:off x="8782050" y="4645819"/>
                <a:ext cx="88106" cy="130969"/>
              </a:xfrm>
              <a:custGeom>
                <a:avLst/>
                <a:gdLst>
                  <a:gd name="connsiteX0" fmla="*/ 30956 w 88106"/>
                  <a:gd name="connsiteY0" fmla="*/ 0 h 130969"/>
                  <a:gd name="connsiteX1" fmla="*/ 30956 w 88106"/>
                  <a:gd name="connsiteY1" fmla="*/ 0 h 130969"/>
                  <a:gd name="connsiteX2" fmla="*/ 16669 w 88106"/>
                  <a:gd name="connsiteY2" fmla="*/ 16669 h 130969"/>
                  <a:gd name="connsiteX3" fmla="*/ 9525 w 88106"/>
                  <a:gd name="connsiteY3" fmla="*/ 23812 h 130969"/>
                  <a:gd name="connsiteX4" fmla="*/ 4763 w 88106"/>
                  <a:gd name="connsiteY4" fmla="*/ 38100 h 130969"/>
                  <a:gd name="connsiteX5" fmla="*/ 0 w 88106"/>
                  <a:gd name="connsiteY5" fmla="*/ 45244 h 130969"/>
                  <a:gd name="connsiteX6" fmla="*/ 2381 w 88106"/>
                  <a:gd name="connsiteY6" fmla="*/ 66675 h 130969"/>
                  <a:gd name="connsiteX7" fmla="*/ 4763 w 88106"/>
                  <a:gd name="connsiteY7" fmla="*/ 73819 h 130969"/>
                  <a:gd name="connsiteX8" fmla="*/ 11906 w 88106"/>
                  <a:gd name="connsiteY8" fmla="*/ 80962 h 130969"/>
                  <a:gd name="connsiteX9" fmla="*/ 23813 w 88106"/>
                  <a:gd name="connsiteY9" fmla="*/ 92869 h 130969"/>
                  <a:gd name="connsiteX10" fmla="*/ 28575 w 88106"/>
                  <a:gd name="connsiteY10" fmla="*/ 100012 h 130969"/>
                  <a:gd name="connsiteX11" fmla="*/ 35719 w 88106"/>
                  <a:gd name="connsiteY11" fmla="*/ 102394 h 130969"/>
                  <a:gd name="connsiteX12" fmla="*/ 45244 w 88106"/>
                  <a:gd name="connsiteY12" fmla="*/ 116681 h 130969"/>
                  <a:gd name="connsiteX13" fmla="*/ 59531 w 88106"/>
                  <a:gd name="connsiteY13" fmla="*/ 126206 h 130969"/>
                  <a:gd name="connsiteX14" fmla="*/ 76200 w 88106"/>
                  <a:gd name="connsiteY14" fmla="*/ 130969 h 130969"/>
                  <a:gd name="connsiteX15" fmla="*/ 80963 w 88106"/>
                  <a:gd name="connsiteY15" fmla="*/ 109537 h 130969"/>
                  <a:gd name="connsiteX16" fmla="*/ 88106 w 88106"/>
                  <a:gd name="connsiteY16" fmla="*/ 104775 h 130969"/>
                  <a:gd name="connsiteX17" fmla="*/ 85725 w 88106"/>
                  <a:gd name="connsiteY17" fmla="*/ 71437 h 130969"/>
                  <a:gd name="connsiteX18" fmla="*/ 78581 w 88106"/>
                  <a:gd name="connsiteY18" fmla="*/ 21431 h 130969"/>
                  <a:gd name="connsiteX19" fmla="*/ 61913 w 88106"/>
                  <a:gd name="connsiteY19" fmla="*/ 4762 h 130969"/>
                  <a:gd name="connsiteX20" fmla="*/ 47625 w 88106"/>
                  <a:gd name="connsiteY20" fmla="*/ 0 h 130969"/>
                  <a:gd name="connsiteX21" fmla="*/ 40481 w 88106"/>
                  <a:gd name="connsiteY21" fmla="*/ 2381 h 130969"/>
                  <a:gd name="connsiteX22" fmla="*/ 30956 w 88106"/>
                  <a:gd name="connsiteY22" fmla="*/ 0 h 13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8106" h="130969">
                    <a:moveTo>
                      <a:pt x="30956" y="0"/>
                    </a:moveTo>
                    <a:lnTo>
                      <a:pt x="30956" y="0"/>
                    </a:lnTo>
                    <a:cubicBezTo>
                      <a:pt x="26194" y="5556"/>
                      <a:pt x="21564" y="11230"/>
                      <a:pt x="16669" y="16669"/>
                    </a:cubicBezTo>
                    <a:cubicBezTo>
                      <a:pt x="14416" y="19172"/>
                      <a:pt x="11160" y="20868"/>
                      <a:pt x="9525" y="23812"/>
                    </a:cubicBezTo>
                    <a:cubicBezTo>
                      <a:pt x="7087" y="28200"/>
                      <a:pt x="7548" y="33923"/>
                      <a:pt x="4763" y="38100"/>
                    </a:cubicBezTo>
                    <a:lnTo>
                      <a:pt x="0" y="45244"/>
                    </a:lnTo>
                    <a:cubicBezTo>
                      <a:pt x="794" y="52388"/>
                      <a:pt x="1199" y="59585"/>
                      <a:pt x="2381" y="66675"/>
                    </a:cubicBezTo>
                    <a:cubicBezTo>
                      <a:pt x="2794" y="69151"/>
                      <a:pt x="3371" y="71730"/>
                      <a:pt x="4763" y="73819"/>
                    </a:cubicBezTo>
                    <a:cubicBezTo>
                      <a:pt x="6631" y="76621"/>
                      <a:pt x="9750" y="78375"/>
                      <a:pt x="11906" y="80962"/>
                    </a:cubicBezTo>
                    <a:cubicBezTo>
                      <a:pt x="21828" y="92869"/>
                      <a:pt x="10716" y="84137"/>
                      <a:pt x="23813" y="92869"/>
                    </a:cubicBezTo>
                    <a:cubicBezTo>
                      <a:pt x="25400" y="95250"/>
                      <a:pt x="26340" y="98224"/>
                      <a:pt x="28575" y="100012"/>
                    </a:cubicBezTo>
                    <a:cubicBezTo>
                      <a:pt x="30535" y="101580"/>
                      <a:pt x="33944" y="100619"/>
                      <a:pt x="35719" y="102394"/>
                    </a:cubicBezTo>
                    <a:cubicBezTo>
                      <a:pt x="39766" y="106441"/>
                      <a:pt x="40482" y="113506"/>
                      <a:pt x="45244" y="116681"/>
                    </a:cubicBezTo>
                    <a:cubicBezTo>
                      <a:pt x="50006" y="119856"/>
                      <a:pt x="53978" y="124818"/>
                      <a:pt x="59531" y="126206"/>
                    </a:cubicBezTo>
                    <a:cubicBezTo>
                      <a:pt x="71491" y="129196"/>
                      <a:pt x="65951" y="127552"/>
                      <a:pt x="76200" y="130969"/>
                    </a:cubicBezTo>
                    <a:cubicBezTo>
                      <a:pt x="76225" y="130818"/>
                      <a:pt x="78493" y="112624"/>
                      <a:pt x="80963" y="109537"/>
                    </a:cubicBezTo>
                    <a:cubicBezTo>
                      <a:pt x="82751" y="107302"/>
                      <a:pt x="85725" y="106362"/>
                      <a:pt x="88106" y="104775"/>
                    </a:cubicBezTo>
                    <a:cubicBezTo>
                      <a:pt x="87312" y="93662"/>
                      <a:pt x="86420" y="82556"/>
                      <a:pt x="85725" y="71437"/>
                    </a:cubicBezTo>
                    <a:cubicBezTo>
                      <a:pt x="82835" y="25192"/>
                      <a:pt x="91352" y="40586"/>
                      <a:pt x="78581" y="21431"/>
                    </a:cubicBezTo>
                    <a:cubicBezTo>
                      <a:pt x="75288" y="11550"/>
                      <a:pt x="76242" y="9537"/>
                      <a:pt x="61913" y="4762"/>
                    </a:cubicBezTo>
                    <a:lnTo>
                      <a:pt x="47625" y="0"/>
                    </a:lnTo>
                    <a:cubicBezTo>
                      <a:pt x="45244" y="794"/>
                      <a:pt x="42951" y="1932"/>
                      <a:pt x="40481" y="2381"/>
                    </a:cubicBezTo>
                    <a:cubicBezTo>
                      <a:pt x="18918" y="6301"/>
                      <a:pt x="32543" y="397"/>
                      <a:pt x="30956"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70" name="Freeform 269"/>
              <p:cNvSpPr/>
              <p:nvPr/>
            </p:nvSpPr>
            <p:spPr>
              <a:xfrm>
                <a:off x="8758149" y="4533900"/>
                <a:ext cx="105496" cy="123825"/>
              </a:xfrm>
              <a:custGeom>
                <a:avLst/>
                <a:gdLst>
                  <a:gd name="connsiteX0" fmla="*/ 71526 w 105496"/>
                  <a:gd name="connsiteY0" fmla="*/ 111919 h 123825"/>
                  <a:gd name="connsiteX1" fmla="*/ 71526 w 105496"/>
                  <a:gd name="connsiteY1" fmla="*/ 111919 h 123825"/>
                  <a:gd name="connsiteX2" fmla="*/ 90576 w 105496"/>
                  <a:gd name="connsiteY2" fmla="*/ 100013 h 123825"/>
                  <a:gd name="connsiteX3" fmla="*/ 92957 w 105496"/>
                  <a:gd name="connsiteY3" fmla="*/ 92869 h 123825"/>
                  <a:gd name="connsiteX4" fmla="*/ 100101 w 105496"/>
                  <a:gd name="connsiteY4" fmla="*/ 88106 h 123825"/>
                  <a:gd name="connsiteX5" fmla="*/ 102482 w 105496"/>
                  <a:gd name="connsiteY5" fmla="*/ 45244 h 123825"/>
                  <a:gd name="connsiteX6" fmla="*/ 100101 w 105496"/>
                  <a:gd name="connsiteY6" fmla="*/ 38100 h 123825"/>
                  <a:gd name="connsiteX7" fmla="*/ 92957 w 105496"/>
                  <a:gd name="connsiteY7" fmla="*/ 30956 h 123825"/>
                  <a:gd name="connsiteX8" fmla="*/ 83432 w 105496"/>
                  <a:gd name="connsiteY8" fmla="*/ 16669 h 123825"/>
                  <a:gd name="connsiteX9" fmla="*/ 71526 w 105496"/>
                  <a:gd name="connsiteY9" fmla="*/ 2381 h 123825"/>
                  <a:gd name="connsiteX10" fmla="*/ 64382 w 105496"/>
                  <a:gd name="connsiteY10" fmla="*/ 0 h 123825"/>
                  <a:gd name="connsiteX11" fmla="*/ 40570 w 105496"/>
                  <a:gd name="connsiteY11" fmla="*/ 7144 h 123825"/>
                  <a:gd name="connsiteX12" fmla="*/ 33426 w 105496"/>
                  <a:gd name="connsiteY12" fmla="*/ 11906 h 123825"/>
                  <a:gd name="connsiteX13" fmla="*/ 19139 w 105496"/>
                  <a:gd name="connsiteY13" fmla="*/ 16669 h 123825"/>
                  <a:gd name="connsiteX14" fmla="*/ 11995 w 105496"/>
                  <a:gd name="connsiteY14" fmla="*/ 23813 h 123825"/>
                  <a:gd name="connsiteX15" fmla="*/ 7232 w 105496"/>
                  <a:gd name="connsiteY15" fmla="*/ 45244 h 123825"/>
                  <a:gd name="connsiteX16" fmla="*/ 89 w 105496"/>
                  <a:gd name="connsiteY16" fmla="*/ 71438 h 123825"/>
                  <a:gd name="connsiteX17" fmla="*/ 2470 w 105496"/>
                  <a:gd name="connsiteY17" fmla="*/ 109538 h 123825"/>
                  <a:gd name="connsiteX18" fmla="*/ 16757 w 105496"/>
                  <a:gd name="connsiteY18" fmla="*/ 119063 h 123825"/>
                  <a:gd name="connsiteX19" fmla="*/ 31045 w 105496"/>
                  <a:gd name="connsiteY19" fmla="*/ 123825 h 123825"/>
                  <a:gd name="connsiteX20" fmla="*/ 59620 w 105496"/>
                  <a:gd name="connsiteY20" fmla="*/ 121444 h 123825"/>
                  <a:gd name="connsiteX21" fmla="*/ 66764 w 105496"/>
                  <a:gd name="connsiteY21" fmla="*/ 116681 h 123825"/>
                  <a:gd name="connsiteX22" fmla="*/ 73907 w 105496"/>
                  <a:gd name="connsiteY22" fmla="*/ 114300 h 123825"/>
                  <a:gd name="connsiteX23" fmla="*/ 71526 w 105496"/>
                  <a:gd name="connsiteY23" fmla="*/ 11191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5496" h="123825">
                    <a:moveTo>
                      <a:pt x="71526" y="111919"/>
                    </a:moveTo>
                    <a:lnTo>
                      <a:pt x="71526" y="111919"/>
                    </a:lnTo>
                    <a:cubicBezTo>
                      <a:pt x="77876" y="107950"/>
                      <a:pt x="84979" y="104988"/>
                      <a:pt x="90576" y="100013"/>
                    </a:cubicBezTo>
                    <a:cubicBezTo>
                      <a:pt x="92452" y="98345"/>
                      <a:pt x="91389" y="94829"/>
                      <a:pt x="92957" y="92869"/>
                    </a:cubicBezTo>
                    <a:cubicBezTo>
                      <a:pt x="94745" y="90634"/>
                      <a:pt x="97720" y="89694"/>
                      <a:pt x="100101" y="88106"/>
                    </a:cubicBezTo>
                    <a:cubicBezTo>
                      <a:pt x="107257" y="66640"/>
                      <a:pt x="106480" y="75225"/>
                      <a:pt x="102482" y="45244"/>
                    </a:cubicBezTo>
                    <a:cubicBezTo>
                      <a:pt x="102150" y="42756"/>
                      <a:pt x="101493" y="40189"/>
                      <a:pt x="100101" y="38100"/>
                    </a:cubicBezTo>
                    <a:cubicBezTo>
                      <a:pt x="98233" y="35298"/>
                      <a:pt x="95025" y="33614"/>
                      <a:pt x="92957" y="30956"/>
                    </a:cubicBezTo>
                    <a:cubicBezTo>
                      <a:pt x="89443" y="26438"/>
                      <a:pt x="86607" y="21431"/>
                      <a:pt x="83432" y="16669"/>
                    </a:cubicBezTo>
                    <a:cubicBezTo>
                      <a:pt x="79917" y="11396"/>
                      <a:pt x="77028" y="6049"/>
                      <a:pt x="71526" y="2381"/>
                    </a:cubicBezTo>
                    <a:cubicBezTo>
                      <a:pt x="69437" y="989"/>
                      <a:pt x="66763" y="794"/>
                      <a:pt x="64382" y="0"/>
                    </a:cubicBezTo>
                    <a:cubicBezTo>
                      <a:pt x="46990" y="5798"/>
                      <a:pt x="54965" y="3546"/>
                      <a:pt x="40570" y="7144"/>
                    </a:cubicBezTo>
                    <a:cubicBezTo>
                      <a:pt x="38189" y="8731"/>
                      <a:pt x="36041" y="10744"/>
                      <a:pt x="33426" y="11906"/>
                    </a:cubicBezTo>
                    <a:cubicBezTo>
                      <a:pt x="28839" y="13945"/>
                      <a:pt x="19139" y="16669"/>
                      <a:pt x="19139" y="16669"/>
                    </a:cubicBezTo>
                    <a:cubicBezTo>
                      <a:pt x="16758" y="19050"/>
                      <a:pt x="13863" y="21011"/>
                      <a:pt x="11995" y="23813"/>
                    </a:cubicBezTo>
                    <a:cubicBezTo>
                      <a:pt x="9327" y="27814"/>
                      <a:pt x="7641" y="43337"/>
                      <a:pt x="7232" y="45244"/>
                    </a:cubicBezTo>
                    <a:cubicBezTo>
                      <a:pt x="4009" y="60286"/>
                      <a:pt x="3716" y="60555"/>
                      <a:pt x="89" y="71438"/>
                    </a:cubicBezTo>
                    <a:cubicBezTo>
                      <a:pt x="883" y="84138"/>
                      <a:pt x="-1733" y="97528"/>
                      <a:pt x="2470" y="109538"/>
                    </a:cubicBezTo>
                    <a:cubicBezTo>
                      <a:pt x="4361" y="114940"/>
                      <a:pt x="11327" y="117253"/>
                      <a:pt x="16757" y="119063"/>
                    </a:cubicBezTo>
                    <a:lnTo>
                      <a:pt x="31045" y="123825"/>
                    </a:lnTo>
                    <a:cubicBezTo>
                      <a:pt x="40570" y="123031"/>
                      <a:pt x="50248" y="123319"/>
                      <a:pt x="59620" y="121444"/>
                    </a:cubicBezTo>
                    <a:cubicBezTo>
                      <a:pt x="62426" y="120883"/>
                      <a:pt x="64204" y="117961"/>
                      <a:pt x="66764" y="116681"/>
                    </a:cubicBezTo>
                    <a:cubicBezTo>
                      <a:pt x="69009" y="115559"/>
                      <a:pt x="71577" y="115232"/>
                      <a:pt x="73907" y="114300"/>
                    </a:cubicBezTo>
                    <a:cubicBezTo>
                      <a:pt x="75555" y="113641"/>
                      <a:pt x="71923" y="112316"/>
                      <a:pt x="71526" y="111919"/>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71" name="Freeform 270"/>
              <p:cNvSpPr/>
              <p:nvPr/>
            </p:nvSpPr>
            <p:spPr>
              <a:xfrm>
                <a:off x="8676590" y="4660106"/>
                <a:ext cx="136416" cy="119251"/>
              </a:xfrm>
              <a:custGeom>
                <a:avLst/>
                <a:gdLst>
                  <a:gd name="connsiteX0" fmla="*/ 107841 w 136416"/>
                  <a:gd name="connsiteY0" fmla="*/ 26194 h 119251"/>
                  <a:gd name="connsiteX1" fmla="*/ 107841 w 136416"/>
                  <a:gd name="connsiteY1" fmla="*/ 26194 h 119251"/>
                  <a:gd name="connsiteX2" fmla="*/ 91173 w 136416"/>
                  <a:gd name="connsiteY2" fmla="*/ 14288 h 119251"/>
                  <a:gd name="connsiteX3" fmla="*/ 84029 w 136416"/>
                  <a:gd name="connsiteY3" fmla="*/ 11907 h 119251"/>
                  <a:gd name="connsiteX4" fmla="*/ 81648 w 136416"/>
                  <a:gd name="connsiteY4" fmla="*/ 4763 h 119251"/>
                  <a:gd name="connsiteX5" fmla="*/ 74504 w 136416"/>
                  <a:gd name="connsiteY5" fmla="*/ 0 h 119251"/>
                  <a:gd name="connsiteX6" fmla="*/ 64979 w 136416"/>
                  <a:gd name="connsiteY6" fmla="*/ 2382 h 119251"/>
                  <a:gd name="connsiteX7" fmla="*/ 53073 w 136416"/>
                  <a:gd name="connsiteY7" fmla="*/ 4763 h 119251"/>
                  <a:gd name="connsiteX8" fmla="*/ 43548 w 136416"/>
                  <a:gd name="connsiteY8" fmla="*/ 9525 h 119251"/>
                  <a:gd name="connsiteX9" fmla="*/ 36404 w 136416"/>
                  <a:gd name="connsiteY9" fmla="*/ 11907 h 119251"/>
                  <a:gd name="connsiteX10" fmla="*/ 22116 w 136416"/>
                  <a:gd name="connsiteY10" fmla="*/ 21432 h 119251"/>
                  <a:gd name="connsiteX11" fmla="*/ 12591 w 136416"/>
                  <a:gd name="connsiteY11" fmla="*/ 35719 h 119251"/>
                  <a:gd name="connsiteX12" fmla="*/ 3066 w 136416"/>
                  <a:gd name="connsiteY12" fmla="*/ 57150 h 119251"/>
                  <a:gd name="connsiteX13" fmla="*/ 3066 w 136416"/>
                  <a:gd name="connsiteY13" fmla="*/ 85725 h 119251"/>
                  <a:gd name="connsiteX14" fmla="*/ 7829 w 136416"/>
                  <a:gd name="connsiteY14" fmla="*/ 100013 h 119251"/>
                  <a:gd name="connsiteX15" fmla="*/ 17354 w 136416"/>
                  <a:gd name="connsiteY15" fmla="*/ 102394 h 119251"/>
                  <a:gd name="connsiteX16" fmla="*/ 24498 w 136416"/>
                  <a:gd name="connsiteY16" fmla="*/ 107157 h 119251"/>
                  <a:gd name="connsiteX17" fmla="*/ 48310 w 136416"/>
                  <a:gd name="connsiteY17" fmla="*/ 111919 h 119251"/>
                  <a:gd name="connsiteX18" fmla="*/ 84029 w 136416"/>
                  <a:gd name="connsiteY18" fmla="*/ 114300 h 119251"/>
                  <a:gd name="connsiteX19" fmla="*/ 126891 w 136416"/>
                  <a:gd name="connsiteY19" fmla="*/ 114300 h 119251"/>
                  <a:gd name="connsiteX20" fmla="*/ 136416 w 136416"/>
                  <a:gd name="connsiteY20" fmla="*/ 100013 h 119251"/>
                  <a:gd name="connsiteX21" fmla="*/ 131654 w 136416"/>
                  <a:gd name="connsiteY21" fmla="*/ 85725 h 119251"/>
                  <a:gd name="connsiteX22" fmla="*/ 129273 w 136416"/>
                  <a:gd name="connsiteY22" fmla="*/ 78582 h 119251"/>
                  <a:gd name="connsiteX23" fmla="*/ 122129 w 136416"/>
                  <a:gd name="connsiteY23" fmla="*/ 73819 h 119251"/>
                  <a:gd name="connsiteX24" fmla="*/ 112604 w 136416"/>
                  <a:gd name="connsiteY24" fmla="*/ 61913 h 119251"/>
                  <a:gd name="connsiteX25" fmla="*/ 107841 w 136416"/>
                  <a:gd name="connsiteY25" fmla="*/ 40482 h 119251"/>
                  <a:gd name="connsiteX26" fmla="*/ 107841 w 136416"/>
                  <a:gd name="connsiteY26" fmla="*/ 26194 h 11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6416" h="119251">
                    <a:moveTo>
                      <a:pt x="107841" y="26194"/>
                    </a:moveTo>
                    <a:lnTo>
                      <a:pt x="107841" y="26194"/>
                    </a:lnTo>
                    <a:cubicBezTo>
                      <a:pt x="102285" y="22225"/>
                      <a:pt x="97028" y="17801"/>
                      <a:pt x="91173" y="14288"/>
                    </a:cubicBezTo>
                    <a:cubicBezTo>
                      <a:pt x="89021" y="12997"/>
                      <a:pt x="85804" y="13682"/>
                      <a:pt x="84029" y="11907"/>
                    </a:cubicBezTo>
                    <a:cubicBezTo>
                      <a:pt x="82254" y="10132"/>
                      <a:pt x="83216" y="6723"/>
                      <a:pt x="81648" y="4763"/>
                    </a:cubicBezTo>
                    <a:cubicBezTo>
                      <a:pt x="79860" y="2528"/>
                      <a:pt x="76885" y="1588"/>
                      <a:pt x="74504" y="0"/>
                    </a:cubicBezTo>
                    <a:cubicBezTo>
                      <a:pt x="71329" y="794"/>
                      <a:pt x="68174" y="1672"/>
                      <a:pt x="64979" y="2382"/>
                    </a:cubicBezTo>
                    <a:cubicBezTo>
                      <a:pt x="61028" y="3260"/>
                      <a:pt x="56913" y="3483"/>
                      <a:pt x="53073" y="4763"/>
                    </a:cubicBezTo>
                    <a:cubicBezTo>
                      <a:pt x="49705" y="5885"/>
                      <a:pt x="46811" y="8127"/>
                      <a:pt x="43548" y="9525"/>
                    </a:cubicBezTo>
                    <a:cubicBezTo>
                      <a:pt x="41241" y="10514"/>
                      <a:pt x="38598" y="10688"/>
                      <a:pt x="36404" y="11907"/>
                    </a:cubicBezTo>
                    <a:cubicBezTo>
                      <a:pt x="31400" y="14687"/>
                      <a:pt x="22116" y="21432"/>
                      <a:pt x="22116" y="21432"/>
                    </a:cubicBezTo>
                    <a:cubicBezTo>
                      <a:pt x="18941" y="26194"/>
                      <a:pt x="14401" y="30289"/>
                      <a:pt x="12591" y="35719"/>
                    </a:cubicBezTo>
                    <a:cubicBezTo>
                      <a:pt x="6924" y="52722"/>
                      <a:pt x="10614" y="45830"/>
                      <a:pt x="3066" y="57150"/>
                    </a:cubicBezTo>
                    <a:cubicBezTo>
                      <a:pt x="-1123" y="69720"/>
                      <a:pt x="-922" y="65788"/>
                      <a:pt x="3066" y="85725"/>
                    </a:cubicBezTo>
                    <a:cubicBezTo>
                      <a:pt x="4051" y="90648"/>
                      <a:pt x="2959" y="98796"/>
                      <a:pt x="7829" y="100013"/>
                    </a:cubicBezTo>
                    <a:lnTo>
                      <a:pt x="17354" y="102394"/>
                    </a:lnTo>
                    <a:cubicBezTo>
                      <a:pt x="19735" y="103982"/>
                      <a:pt x="21938" y="105877"/>
                      <a:pt x="24498" y="107157"/>
                    </a:cubicBezTo>
                    <a:cubicBezTo>
                      <a:pt x="30798" y="110307"/>
                      <a:pt x="42948" y="111432"/>
                      <a:pt x="48310" y="111919"/>
                    </a:cubicBezTo>
                    <a:cubicBezTo>
                      <a:pt x="60194" y="112999"/>
                      <a:pt x="72123" y="113506"/>
                      <a:pt x="84029" y="114300"/>
                    </a:cubicBezTo>
                    <a:cubicBezTo>
                      <a:pt x="99036" y="119304"/>
                      <a:pt x="105101" y="122328"/>
                      <a:pt x="126891" y="114300"/>
                    </a:cubicBezTo>
                    <a:cubicBezTo>
                      <a:pt x="132262" y="112321"/>
                      <a:pt x="136416" y="100013"/>
                      <a:pt x="136416" y="100013"/>
                    </a:cubicBezTo>
                    <a:lnTo>
                      <a:pt x="131654" y="85725"/>
                    </a:lnTo>
                    <a:cubicBezTo>
                      <a:pt x="130860" y="83344"/>
                      <a:pt x="131361" y="79974"/>
                      <a:pt x="129273" y="78582"/>
                    </a:cubicBezTo>
                    <a:lnTo>
                      <a:pt x="122129" y="73819"/>
                    </a:lnTo>
                    <a:cubicBezTo>
                      <a:pt x="116144" y="55862"/>
                      <a:pt x="124914" y="77300"/>
                      <a:pt x="112604" y="61913"/>
                    </a:cubicBezTo>
                    <a:cubicBezTo>
                      <a:pt x="110139" y="58832"/>
                      <a:pt x="107861" y="40620"/>
                      <a:pt x="107841" y="40482"/>
                    </a:cubicBezTo>
                    <a:cubicBezTo>
                      <a:pt x="105007" y="20644"/>
                      <a:pt x="107841" y="28575"/>
                      <a:pt x="107841" y="26194"/>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72" name="Freeform 271"/>
              <p:cNvSpPr/>
              <p:nvPr/>
            </p:nvSpPr>
            <p:spPr>
              <a:xfrm>
                <a:off x="8586788" y="4605338"/>
                <a:ext cx="123825" cy="114300"/>
              </a:xfrm>
              <a:custGeom>
                <a:avLst/>
                <a:gdLst>
                  <a:gd name="connsiteX0" fmla="*/ 114300 w 123825"/>
                  <a:gd name="connsiteY0" fmla="*/ 69056 h 114300"/>
                  <a:gd name="connsiteX1" fmla="*/ 114300 w 123825"/>
                  <a:gd name="connsiteY1" fmla="*/ 69056 h 114300"/>
                  <a:gd name="connsiteX2" fmla="*/ 111918 w 123825"/>
                  <a:gd name="connsiteY2" fmla="*/ 4762 h 114300"/>
                  <a:gd name="connsiteX3" fmla="*/ 97631 w 123825"/>
                  <a:gd name="connsiteY3" fmla="*/ 0 h 114300"/>
                  <a:gd name="connsiteX4" fmla="*/ 80962 w 123825"/>
                  <a:gd name="connsiteY4" fmla="*/ 2381 h 114300"/>
                  <a:gd name="connsiteX5" fmla="*/ 54768 w 123825"/>
                  <a:gd name="connsiteY5" fmla="*/ 4762 h 114300"/>
                  <a:gd name="connsiteX6" fmla="*/ 47625 w 123825"/>
                  <a:gd name="connsiteY6" fmla="*/ 7143 h 114300"/>
                  <a:gd name="connsiteX7" fmla="*/ 21431 w 123825"/>
                  <a:gd name="connsiteY7" fmla="*/ 14287 h 114300"/>
                  <a:gd name="connsiteX8" fmla="*/ 16668 w 123825"/>
                  <a:gd name="connsiteY8" fmla="*/ 21431 h 114300"/>
                  <a:gd name="connsiteX9" fmla="*/ 9525 w 123825"/>
                  <a:gd name="connsiteY9" fmla="*/ 26193 h 114300"/>
                  <a:gd name="connsiteX10" fmla="*/ 7143 w 123825"/>
                  <a:gd name="connsiteY10" fmla="*/ 33337 h 114300"/>
                  <a:gd name="connsiteX11" fmla="*/ 0 w 123825"/>
                  <a:gd name="connsiteY11" fmla="*/ 47625 h 114300"/>
                  <a:gd name="connsiteX12" fmla="*/ 7143 w 123825"/>
                  <a:gd name="connsiteY12" fmla="*/ 80962 h 114300"/>
                  <a:gd name="connsiteX13" fmla="*/ 9525 w 123825"/>
                  <a:gd name="connsiteY13" fmla="*/ 90487 h 114300"/>
                  <a:gd name="connsiteX14" fmla="*/ 16668 w 123825"/>
                  <a:gd name="connsiteY14" fmla="*/ 97631 h 114300"/>
                  <a:gd name="connsiteX15" fmla="*/ 19050 w 123825"/>
                  <a:gd name="connsiteY15" fmla="*/ 104775 h 114300"/>
                  <a:gd name="connsiteX16" fmla="*/ 45243 w 123825"/>
                  <a:gd name="connsiteY16" fmla="*/ 111918 h 114300"/>
                  <a:gd name="connsiteX17" fmla="*/ 54768 w 123825"/>
                  <a:gd name="connsiteY17" fmla="*/ 114300 h 114300"/>
                  <a:gd name="connsiteX18" fmla="*/ 109537 w 123825"/>
                  <a:gd name="connsiteY18" fmla="*/ 109537 h 114300"/>
                  <a:gd name="connsiteX19" fmla="*/ 116681 w 123825"/>
                  <a:gd name="connsiteY19" fmla="*/ 107156 h 114300"/>
                  <a:gd name="connsiteX20" fmla="*/ 121443 w 123825"/>
                  <a:gd name="connsiteY20" fmla="*/ 92868 h 114300"/>
                  <a:gd name="connsiteX21" fmla="*/ 123825 w 123825"/>
                  <a:gd name="connsiteY21" fmla="*/ 85725 h 114300"/>
                  <a:gd name="connsiteX22" fmla="*/ 119062 w 123825"/>
                  <a:gd name="connsiteY22" fmla="*/ 66675 h 114300"/>
                  <a:gd name="connsiteX23" fmla="*/ 114300 w 123825"/>
                  <a:gd name="connsiteY23" fmla="*/ 6905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825" h="114300">
                    <a:moveTo>
                      <a:pt x="114300" y="69056"/>
                    </a:moveTo>
                    <a:lnTo>
                      <a:pt x="114300" y="69056"/>
                    </a:lnTo>
                    <a:cubicBezTo>
                      <a:pt x="113506" y="47625"/>
                      <a:pt x="116950" y="25609"/>
                      <a:pt x="111918" y="4762"/>
                    </a:cubicBezTo>
                    <a:cubicBezTo>
                      <a:pt x="110740" y="-118"/>
                      <a:pt x="97631" y="0"/>
                      <a:pt x="97631" y="0"/>
                    </a:cubicBezTo>
                    <a:cubicBezTo>
                      <a:pt x="92075" y="794"/>
                      <a:pt x="86540" y="1761"/>
                      <a:pt x="80962" y="2381"/>
                    </a:cubicBezTo>
                    <a:cubicBezTo>
                      <a:pt x="72248" y="3349"/>
                      <a:pt x="63447" y="3522"/>
                      <a:pt x="54768" y="4762"/>
                    </a:cubicBezTo>
                    <a:cubicBezTo>
                      <a:pt x="52283" y="5117"/>
                      <a:pt x="50046" y="6483"/>
                      <a:pt x="47625" y="7143"/>
                    </a:cubicBezTo>
                    <a:cubicBezTo>
                      <a:pt x="18078" y="15202"/>
                      <a:pt x="37876" y="8806"/>
                      <a:pt x="21431" y="14287"/>
                    </a:cubicBezTo>
                    <a:cubicBezTo>
                      <a:pt x="19843" y="16668"/>
                      <a:pt x="18692" y="19407"/>
                      <a:pt x="16668" y="21431"/>
                    </a:cubicBezTo>
                    <a:cubicBezTo>
                      <a:pt x="14645" y="23454"/>
                      <a:pt x="11313" y="23958"/>
                      <a:pt x="9525" y="26193"/>
                    </a:cubicBezTo>
                    <a:cubicBezTo>
                      <a:pt x="7957" y="28153"/>
                      <a:pt x="8266" y="31092"/>
                      <a:pt x="7143" y="33337"/>
                    </a:cubicBezTo>
                    <a:cubicBezTo>
                      <a:pt x="-2086" y="51795"/>
                      <a:pt x="5983" y="29675"/>
                      <a:pt x="0" y="47625"/>
                    </a:cubicBezTo>
                    <a:cubicBezTo>
                      <a:pt x="4435" y="91976"/>
                      <a:pt x="-1943" y="56734"/>
                      <a:pt x="7143" y="80962"/>
                    </a:cubicBezTo>
                    <a:cubicBezTo>
                      <a:pt x="8292" y="84026"/>
                      <a:pt x="7901" y="87645"/>
                      <a:pt x="9525" y="90487"/>
                    </a:cubicBezTo>
                    <a:cubicBezTo>
                      <a:pt x="11196" y="93411"/>
                      <a:pt x="14287" y="95250"/>
                      <a:pt x="16668" y="97631"/>
                    </a:cubicBezTo>
                    <a:cubicBezTo>
                      <a:pt x="17462" y="100012"/>
                      <a:pt x="17275" y="103000"/>
                      <a:pt x="19050" y="104775"/>
                    </a:cubicBezTo>
                    <a:cubicBezTo>
                      <a:pt x="25314" y="111039"/>
                      <a:pt x="38154" y="110629"/>
                      <a:pt x="45243" y="111918"/>
                    </a:cubicBezTo>
                    <a:cubicBezTo>
                      <a:pt x="48463" y="112504"/>
                      <a:pt x="51593" y="113506"/>
                      <a:pt x="54768" y="114300"/>
                    </a:cubicBezTo>
                    <a:cubicBezTo>
                      <a:pt x="70891" y="113292"/>
                      <a:pt x="92436" y="112957"/>
                      <a:pt x="109537" y="109537"/>
                    </a:cubicBezTo>
                    <a:cubicBezTo>
                      <a:pt x="111998" y="109045"/>
                      <a:pt x="114300" y="107950"/>
                      <a:pt x="116681" y="107156"/>
                    </a:cubicBezTo>
                    <a:lnTo>
                      <a:pt x="121443" y="92868"/>
                    </a:lnTo>
                    <a:lnTo>
                      <a:pt x="123825" y="85725"/>
                    </a:lnTo>
                    <a:cubicBezTo>
                      <a:pt x="122919" y="81198"/>
                      <a:pt x="121502" y="71556"/>
                      <a:pt x="119062" y="66675"/>
                    </a:cubicBezTo>
                    <a:cubicBezTo>
                      <a:pt x="118560" y="65671"/>
                      <a:pt x="115094" y="68659"/>
                      <a:pt x="114300" y="69056"/>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73" name="Freeform 272"/>
              <p:cNvSpPr/>
              <p:nvPr/>
            </p:nvSpPr>
            <p:spPr>
              <a:xfrm>
                <a:off x="8686800" y="4531519"/>
                <a:ext cx="98538" cy="126206"/>
              </a:xfrm>
              <a:custGeom>
                <a:avLst/>
                <a:gdLst>
                  <a:gd name="connsiteX0" fmla="*/ 76200 w 98538"/>
                  <a:gd name="connsiteY0" fmla="*/ 23812 h 126206"/>
                  <a:gd name="connsiteX1" fmla="*/ 76200 w 98538"/>
                  <a:gd name="connsiteY1" fmla="*/ 23812 h 126206"/>
                  <a:gd name="connsiteX2" fmla="*/ 59531 w 98538"/>
                  <a:gd name="connsiteY2" fmla="*/ 7144 h 126206"/>
                  <a:gd name="connsiteX3" fmla="*/ 52388 w 98538"/>
                  <a:gd name="connsiteY3" fmla="*/ 4762 h 126206"/>
                  <a:gd name="connsiteX4" fmla="*/ 45244 w 98538"/>
                  <a:gd name="connsiteY4" fmla="*/ 0 h 126206"/>
                  <a:gd name="connsiteX5" fmla="*/ 30956 w 98538"/>
                  <a:gd name="connsiteY5" fmla="*/ 2381 h 126206"/>
                  <a:gd name="connsiteX6" fmla="*/ 9525 w 98538"/>
                  <a:gd name="connsiteY6" fmla="*/ 21431 h 126206"/>
                  <a:gd name="connsiteX7" fmla="*/ 4763 w 98538"/>
                  <a:gd name="connsiteY7" fmla="*/ 28575 h 126206"/>
                  <a:gd name="connsiteX8" fmla="*/ 0 w 98538"/>
                  <a:gd name="connsiteY8" fmla="*/ 42862 h 126206"/>
                  <a:gd name="connsiteX9" fmla="*/ 2381 w 98538"/>
                  <a:gd name="connsiteY9" fmla="*/ 66675 h 126206"/>
                  <a:gd name="connsiteX10" fmla="*/ 11906 w 98538"/>
                  <a:gd name="connsiteY10" fmla="*/ 80962 h 126206"/>
                  <a:gd name="connsiteX11" fmla="*/ 16669 w 98538"/>
                  <a:gd name="connsiteY11" fmla="*/ 88106 h 126206"/>
                  <a:gd name="connsiteX12" fmla="*/ 26194 w 98538"/>
                  <a:gd name="connsiteY12" fmla="*/ 102394 h 126206"/>
                  <a:gd name="connsiteX13" fmla="*/ 35719 w 98538"/>
                  <a:gd name="connsiteY13" fmla="*/ 116681 h 126206"/>
                  <a:gd name="connsiteX14" fmla="*/ 40481 w 98538"/>
                  <a:gd name="connsiteY14" fmla="*/ 123825 h 126206"/>
                  <a:gd name="connsiteX15" fmla="*/ 47625 w 98538"/>
                  <a:gd name="connsiteY15" fmla="*/ 126206 h 126206"/>
                  <a:gd name="connsiteX16" fmla="*/ 64294 w 98538"/>
                  <a:gd name="connsiteY16" fmla="*/ 123825 h 126206"/>
                  <a:gd name="connsiteX17" fmla="*/ 69056 w 98538"/>
                  <a:gd name="connsiteY17" fmla="*/ 116681 h 126206"/>
                  <a:gd name="connsiteX18" fmla="*/ 76200 w 98538"/>
                  <a:gd name="connsiteY18" fmla="*/ 111919 h 126206"/>
                  <a:gd name="connsiteX19" fmla="*/ 80963 w 98538"/>
                  <a:gd name="connsiteY19" fmla="*/ 102394 h 126206"/>
                  <a:gd name="connsiteX20" fmla="*/ 85725 w 98538"/>
                  <a:gd name="connsiteY20" fmla="*/ 95250 h 126206"/>
                  <a:gd name="connsiteX21" fmla="*/ 92869 w 98538"/>
                  <a:gd name="connsiteY21" fmla="*/ 80962 h 126206"/>
                  <a:gd name="connsiteX22" fmla="*/ 95250 w 98538"/>
                  <a:gd name="connsiteY22" fmla="*/ 35719 h 126206"/>
                  <a:gd name="connsiteX23" fmla="*/ 76200 w 98538"/>
                  <a:gd name="connsiteY23" fmla="*/ 23812 h 12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8538" h="126206">
                    <a:moveTo>
                      <a:pt x="76200" y="23812"/>
                    </a:moveTo>
                    <a:lnTo>
                      <a:pt x="76200" y="23812"/>
                    </a:lnTo>
                    <a:cubicBezTo>
                      <a:pt x="70644" y="18256"/>
                      <a:pt x="65667" y="12053"/>
                      <a:pt x="59531" y="7144"/>
                    </a:cubicBezTo>
                    <a:cubicBezTo>
                      <a:pt x="57571" y="5576"/>
                      <a:pt x="54633" y="5885"/>
                      <a:pt x="52388" y="4762"/>
                    </a:cubicBezTo>
                    <a:cubicBezTo>
                      <a:pt x="49828" y="3482"/>
                      <a:pt x="47625" y="1587"/>
                      <a:pt x="45244" y="0"/>
                    </a:cubicBezTo>
                    <a:cubicBezTo>
                      <a:pt x="40481" y="794"/>
                      <a:pt x="35537" y="854"/>
                      <a:pt x="30956" y="2381"/>
                    </a:cubicBezTo>
                    <a:cubicBezTo>
                      <a:pt x="24824" y="4425"/>
                      <a:pt x="10270" y="20313"/>
                      <a:pt x="9525" y="21431"/>
                    </a:cubicBezTo>
                    <a:cubicBezTo>
                      <a:pt x="7938" y="23812"/>
                      <a:pt x="5925" y="25960"/>
                      <a:pt x="4763" y="28575"/>
                    </a:cubicBezTo>
                    <a:cubicBezTo>
                      <a:pt x="2724" y="33162"/>
                      <a:pt x="0" y="42862"/>
                      <a:pt x="0" y="42862"/>
                    </a:cubicBezTo>
                    <a:cubicBezTo>
                      <a:pt x="794" y="50800"/>
                      <a:pt x="2" y="59061"/>
                      <a:pt x="2381" y="66675"/>
                    </a:cubicBezTo>
                    <a:cubicBezTo>
                      <a:pt x="4088" y="72138"/>
                      <a:pt x="8731" y="76200"/>
                      <a:pt x="11906" y="80962"/>
                    </a:cubicBezTo>
                    <a:lnTo>
                      <a:pt x="16669" y="88106"/>
                    </a:lnTo>
                    <a:cubicBezTo>
                      <a:pt x="21222" y="101768"/>
                      <a:pt x="15789" y="89017"/>
                      <a:pt x="26194" y="102394"/>
                    </a:cubicBezTo>
                    <a:cubicBezTo>
                      <a:pt x="29708" y="106912"/>
                      <a:pt x="32544" y="111919"/>
                      <a:pt x="35719" y="116681"/>
                    </a:cubicBezTo>
                    <a:cubicBezTo>
                      <a:pt x="37306" y="119062"/>
                      <a:pt x="37766" y="122920"/>
                      <a:pt x="40481" y="123825"/>
                    </a:cubicBezTo>
                    <a:lnTo>
                      <a:pt x="47625" y="126206"/>
                    </a:lnTo>
                    <a:cubicBezTo>
                      <a:pt x="53181" y="125412"/>
                      <a:pt x="59165" y="126105"/>
                      <a:pt x="64294" y="123825"/>
                    </a:cubicBezTo>
                    <a:cubicBezTo>
                      <a:pt x="66909" y="122663"/>
                      <a:pt x="67032" y="118705"/>
                      <a:pt x="69056" y="116681"/>
                    </a:cubicBezTo>
                    <a:cubicBezTo>
                      <a:pt x="71080" y="114657"/>
                      <a:pt x="73819" y="113506"/>
                      <a:pt x="76200" y="111919"/>
                    </a:cubicBezTo>
                    <a:cubicBezTo>
                      <a:pt x="77788" y="108744"/>
                      <a:pt x="79202" y="105476"/>
                      <a:pt x="80963" y="102394"/>
                    </a:cubicBezTo>
                    <a:cubicBezTo>
                      <a:pt x="82383" y="99909"/>
                      <a:pt x="84445" y="97810"/>
                      <a:pt x="85725" y="95250"/>
                    </a:cubicBezTo>
                    <a:cubicBezTo>
                      <a:pt x="95579" y="75540"/>
                      <a:pt x="79225" y="101427"/>
                      <a:pt x="92869" y="80962"/>
                    </a:cubicBezTo>
                    <a:cubicBezTo>
                      <a:pt x="99945" y="59732"/>
                      <a:pt x="99992" y="65753"/>
                      <a:pt x="95250" y="35719"/>
                    </a:cubicBezTo>
                    <a:cubicBezTo>
                      <a:pt x="93331" y="23562"/>
                      <a:pt x="79375" y="25796"/>
                      <a:pt x="76200" y="23812"/>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74" name="Freeform 273"/>
              <p:cNvSpPr/>
              <p:nvPr/>
            </p:nvSpPr>
            <p:spPr>
              <a:xfrm>
                <a:off x="8517717" y="4641056"/>
                <a:ext cx="83358" cy="102394"/>
              </a:xfrm>
              <a:custGeom>
                <a:avLst/>
                <a:gdLst>
                  <a:gd name="connsiteX0" fmla="*/ 83358 w 83358"/>
                  <a:gd name="connsiteY0" fmla="*/ 19050 h 102394"/>
                  <a:gd name="connsiteX1" fmla="*/ 83358 w 83358"/>
                  <a:gd name="connsiteY1" fmla="*/ 19050 h 102394"/>
                  <a:gd name="connsiteX2" fmla="*/ 66689 w 83358"/>
                  <a:gd name="connsiteY2" fmla="*/ 4763 h 102394"/>
                  <a:gd name="connsiteX3" fmla="*/ 52402 w 83358"/>
                  <a:gd name="connsiteY3" fmla="*/ 0 h 102394"/>
                  <a:gd name="connsiteX4" fmla="*/ 21446 w 83358"/>
                  <a:gd name="connsiteY4" fmla="*/ 7144 h 102394"/>
                  <a:gd name="connsiteX5" fmla="*/ 11921 w 83358"/>
                  <a:gd name="connsiteY5" fmla="*/ 21432 h 102394"/>
                  <a:gd name="connsiteX6" fmla="*/ 7158 w 83358"/>
                  <a:gd name="connsiteY6" fmla="*/ 28575 h 102394"/>
                  <a:gd name="connsiteX7" fmla="*/ 4777 w 83358"/>
                  <a:gd name="connsiteY7" fmla="*/ 35719 h 102394"/>
                  <a:gd name="connsiteX8" fmla="*/ 14 w 83358"/>
                  <a:gd name="connsiteY8" fmla="*/ 42863 h 102394"/>
                  <a:gd name="connsiteX9" fmla="*/ 4777 w 83358"/>
                  <a:gd name="connsiteY9" fmla="*/ 80963 h 102394"/>
                  <a:gd name="connsiteX10" fmla="*/ 14302 w 83358"/>
                  <a:gd name="connsiteY10" fmla="*/ 95250 h 102394"/>
                  <a:gd name="connsiteX11" fmla="*/ 28589 w 83358"/>
                  <a:gd name="connsiteY11" fmla="*/ 102394 h 102394"/>
                  <a:gd name="connsiteX12" fmla="*/ 64308 w 83358"/>
                  <a:gd name="connsiteY12" fmla="*/ 100013 h 102394"/>
                  <a:gd name="connsiteX13" fmla="*/ 78596 w 83358"/>
                  <a:gd name="connsiteY13" fmla="*/ 90488 h 102394"/>
                  <a:gd name="connsiteX14" fmla="*/ 78596 w 83358"/>
                  <a:gd name="connsiteY14" fmla="*/ 50007 h 102394"/>
                  <a:gd name="connsiteX15" fmla="*/ 76214 w 83358"/>
                  <a:gd name="connsiteY15" fmla="*/ 40482 h 102394"/>
                  <a:gd name="connsiteX16" fmla="*/ 71452 w 83358"/>
                  <a:gd name="connsiteY16" fmla="*/ 33338 h 102394"/>
                  <a:gd name="connsiteX17" fmla="*/ 83358 w 83358"/>
                  <a:gd name="connsiteY17" fmla="*/ 19050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3358" h="102394">
                    <a:moveTo>
                      <a:pt x="83358" y="19050"/>
                    </a:moveTo>
                    <a:lnTo>
                      <a:pt x="83358" y="19050"/>
                    </a:lnTo>
                    <a:cubicBezTo>
                      <a:pt x="77802" y="14288"/>
                      <a:pt x="72921" y="8598"/>
                      <a:pt x="66689" y="4763"/>
                    </a:cubicBezTo>
                    <a:cubicBezTo>
                      <a:pt x="62414" y="2132"/>
                      <a:pt x="52402" y="0"/>
                      <a:pt x="52402" y="0"/>
                    </a:cubicBezTo>
                    <a:cubicBezTo>
                      <a:pt x="43285" y="912"/>
                      <a:pt x="28933" y="-1414"/>
                      <a:pt x="21446" y="7144"/>
                    </a:cubicBezTo>
                    <a:cubicBezTo>
                      <a:pt x="17677" y="11452"/>
                      <a:pt x="15096" y="16669"/>
                      <a:pt x="11921" y="21432"/>
                    </a:cubicBezTo>
                    <a:lnTo>
                      <a:pt x="7158" y="28575"/>
                    </a:lnTo>
                    <a:cubicBezTo>
                      <a:pt x="6364" y="30956"/>
                      <a:pt x="5900" y="33474"/>
                      <a:pt x="4777" y="35719"/>
                    </a:cubicBezTo>
                    <a:cubicBezTo>
                      <a:pt x="3497" y="38279"/>
                      <a:pt x="193" y="40007"/>
                      <a:pt x="14" y="42863"/>
                    </a:cubicBezTo>
                    <a:cubicBezTo>
                      <a:pt x="-33" y="43622"/>
                      <a:pt x="-240" y="71932"/>
                      <a:pt x="4777" y="80963"/>
                    </a:cubicBezTo>
                    <a:cubicBezTo>
                      <a:pt x="7557" y="85966"/>
                      <a:pt x="8872" y="93440"/>
                      <a:pt x="14302" y="95250"/>
                    </a:cubicBezTo>
                    <a:cubicBezTo>
                      <a:pt x="24161" y="98537"/>
                      <a:pt x="19357" y="96240"/>
                      <a:pt x="28589" y="102394"/>
                    </a:cubicBezTo>
                    <a:cubicBezTo>
                      <a:pt x="40495" y="101600"/>
                      <a:pt x="52700" y="102777"/>
                      <a:pt x="64308" y="100013"/>
                    </a:cubicBezTo>
                    <a:cubicBezTo>
                      <a:pt x="69876" y="98687"/>
                      <a:pt x="78596" y="90488"/>
                      <a:pt x="78596" y="90488"/>
                    </a:cubicBezTo>
                    <a:cubicBezTo>
                      <a:pt x="81052" y="65921"/>
                      <a:pt x="82445" y="71173"/>
                      <a:pt x="78596" y="50007"/>
                    </a:cubicBezTo>
                    <a:cubicBezTo>
                      <a:pt x="78010" y="46787"/>
                      <a:pt x="77503" y="43490"/>
                      <a:pt x="76214" y="40482"/>
                    </a:cubicBezTo>
                    <a:cubicBezTo>
                      <a:pt x="75087" y="37852"/>
                      <a:pt x="73039" y="35719"/>
                      <a:pt x="71452" y="33338"/>
                    </a:cubicBezTo>
                    <a:cubicBezTo>
                      <a:pt x="66258" y="12566"/>
                      <a:pt x="81374" y="21431"/>
                      <a:pt x="83358" y="1905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75" name="Freeform 274"/>
              <p:cNvSpPr/>
              <p:nvPr/>
            </p:nvSpPr>
            <p:spPr>
              <a:xfrm>
                <a:off x="8410575" y="4619270"/>
                <a:ext cx="116681" cy="143230"/>
              </a:xfrm>
              <a:custGeom>
                <a:avLst/>
                <a:gdLst>
                  <a:gd name="connsiteX0" fmla="*/ 116681 w 116681"/>
                  <a:gd name="connsiteY0" fmla="*/ 57505 h 143230"/>
                  <a:gd name="connsiteX1" fmla="*/ 116681 w 116681"/>
                  <a:gd name="connsiteY1" fmla="*/ 57505 h 143230"/>
                  <a:gd name="connsiteX2" fmla="*/ 100013 w 116681"/>
                  <a:gd name="connsiteY2" fmla="*/ 40836 h 143230"/>
                  <a:gd name="connsiteX3" fmla="*/ 95250 w 116681"/>
                  <a:gd name="connsiteY3" fmla="*/ 24168 h 143230"/>
                  <a:gd name="connsiteX4" fmla="*/ 80963 w 116681"/>
                  <a:gd name="connsiteY4" fmla="*/ 14643 h 143230"/>
                  <a:gd name="connsiteX5" fmla="*/ 78581 w 116681"/>
                  <a:gd name="connsiteY5" fmla="*/ 7499 h 143230"/>
                  <a:gd name="connsiteX6" fmla="*/ 54769 w 116681"/>
                  <a:gd name="connsiteY6" fmla="*/ 2736 h 143230"/>
                  <a:gd name="connsiteX7" fmla="*/ 40481 w 116681"/>
                  <a:gd name="connsiteY7" fmla="*/ 9880 h 143230"/>
                  <a:gd name="connsiteX8" fmla="*/ 28575 w 116681"/>
                  <a:gd name="connsiteY8" fmla="*/ 21786 h 143230"/>
                  <a:gd name="connsiteX9" fmla="*/ 23813 w 116681"/>
                  <a:gd name="connsiteY9" fmla="*/ 28930 h 143230"/>
                  <a:gd name="connsiteX10" fmla="*/ 11906 w 116681"/>
                  <a:gd name="connsiteY10" fmla="*/ 43218 h 143230"/>
                  <a:gd name="connsiteX11" fmla="*/ 7144 w 116681"/>
                  <a:gd name="connsiteY11" fmla="*/ 57505 h 143230"/>
                  <a:gd name="connsiteX12" fmla="*/ 4763 w 116681"/>
                  <a:gd name="connsiteY12" fmla="*/ 64649 h 143230"/>
                  <a:gd name="connsiteX13" fmla="*/ 2381 w 116681"/>
                  <a:gd name="connsiteY13" fmla="*/ 81318 h 143230"/>
                  <a:gd name="connsiteX14" fmla="*/ 0 w 116681"/>
                  <a:gd name="connsiteY14" fmla="*/ 95605 h 143230"/>
                  <a:gd name="connsiteX15" fmla="*/ 2381 w 116681"/>
                  <a:gd name="connsiteY15" fmla="*/ 124180 h 143230"/>
                  <a:gd name="connsiteX16" fmla="*/ 7144 w 116681"/>
                  <a:gd name="connsiteY16" fmla="*/ 131324 h 143230"/>
                  <a:gd name="connsiteX17" fmla="*/ 16669 w 116681"/>
                  <a:gd name="connsiteY17" fmla="*/ 136086 h 143230"/>
                  <a:gd name="connsiteX18" fmla="*/ 33338 w 116681"/>
                  <a:gd name="connsiteY18" fmla="*/ 143230 h 143230"/>
                  <a:gd name="connsiteX19" fmla="*/ 85725 w 116681"/>
                  <a:gd name="connsiteY19" fmla="*/ 140849 h 143230"/>
                  <a:gd name="connsiteX20" fmla="*/ 90488 w 116681"/>
                  <a:gd name="connsiteY20" fmla="*/ 133705 h 143230"/>
                  <a:gd name="connsiteX21" fmla="*/ 92869 w 116681"/>
                  <a:gd name="connsiteY21" fmla="*/ 112274 h 143230"/>
                  <a:gd name="connsiteX22" fmla="*/ 97631 w 116681"/>
                  <a:gd name="connsiteY22" fmla="*/ 105130 h 143230"/>
                  <a:gd name="connsiteX23" fmla="*/ 104775 w 116681"/>
                  <a:gd name="connsiteY23" fmla="*/ 88461 h 143230"/>
                  <a:gd name="connsiteX24" fmla="*/ 109538 w 116681"/>
                  <a:gd name="connsiteY24" fmla="*/ 74174 h 143230"/>
                  <a:gd name="connsiteX25" fmla="*/ 107156 w 116681"/>
                  <a:gd name="connsiteY25" fmla="*/ 52743 h 143230"/>
                  <a:gd name="connsiteX26" fmla="*/ 104775 w 116681"/>
                  <a:gd name="connsiteY26" fmla="*/ 40836 h 143230"/>
                  <a:gd name="connsiteX27" fmla="*/ 116681 w 116681"/>
                  <a:gd name="connsiteY27" fmla="*/ 57505 h 14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6681" h="143230">
                    <a:moveTo>
                      <a:pt x="116681" y="57505"/>
                    </a:moveTo>
                    <a:lnTo>
                      <a:pt x="116681" y="57505"/>
                    </a:lnTo>
                    <a:cubicBezTo>
                      <a:pt x="111125" y="51949"/>
                      <a:pt x="104635" y="47191"/>
                      <a:pt x="100013" y="40836"/>
                    </a:cubicBezTo>
                    <a:cubicBezTo>
                      <a:pt x="99853" y="40616"/>
                      <a:pt x="96495" y="25413"/>
                      <a:pt x="95250" y="24168"/>
                    </a:cubicBezTo>
                    <a:cubicBezTo>
                      <a:pt x="91203" y="20121"/>
                      <a:pt x="80963" y="14643"/>
                      <a:pt x="80963" y="14643"/>
                    </a:cubicBezTo>
                    <a:cubicBezTo>
                      <a:pt x="80169" y="12262"/>
                      <a:pt x="79973" y="9588"/>
                      <a:pt x="78581" y="7499"/>
                    </a:cubicBezTo>
                    <a:cubicBezTo>
                      <a:pt x="70851" y="-4097"/>
                      <a:pt x="69136" y="684"/>
                      <a:pt x="54769" y="2736"/>
                    </a:cubicBezTo>
                    <a:cubicBezTo>
                      <a:pt x="48961" y="4673"/>
                      <a:pt x="45095" y="5266"/>
                      <a:pt x="40481" y="9880"/>
                    </a:cubicBezTo>
                    <a:cubicBezTo>
                      <a:pt x="24606" y="25755"/>
                      <a:pt x="47626" y="9087"/>
                      <a:pt x="28575" y="21786"/>
                    </a:cubicBezTo>
                    <a:cubicBezTo>
                      <a:pt x="26988" y="24167"/>
                      <a:pt x="25645" y="26731"/>
                      <a:pt x="23813" y="28930"/>
                    </a:cubicBezTo>
                    <a:cubicBezTo>
                      <a:pt x="8528" y="47273"/>
                      <a:pt x="23736" y="25474"/>
                      <a:pt x="11906" y="43218"/>
                    </a:cubicBezTo>
                    <a:lnTo>
                      <a:pt x="7144" y="57505"/>
                    </a:lnTo>
                    <a:lnTo>
                      <a:pt x="4763" y="64649"/>
                    </a:lnTo>
                    <a:cubicBezTo>
                      <a:pt x="3969" y="70205"/>
                      <a:pt x="3235" y="75771"/>
                      <a:pt x="2381" y="81318"/>
                    </a:cubicBezTo>
                    <a:cubicBezTo>
                      <a:pt x="1647" y="86090"/>
                      <a:pt x="0" y="90777"/>
                      <a:pt x="0" y="95605"/>
                    </a:cubicBezTo>
                    <a:cubicBezTo>
                      <a:pt x="0" y="105163"/>
                      <a:pt x="506" y="114808"/>
                      <a:pt x="2381" y="124180"/>
                    </a:cubicBezTo>
                    <a:cubicBezTo>
                      <a:pt x="2942" y="126986"/>
                      <a:pt x="4945" y="129492"/>
                      <a:pt x="7144" y="131324"/>
                    </a:cubicBezTo>
                    <a:cubicBezTo>
                      <a:pt x="9871" y="133596"/>
                      <a:pt x="13587" y="134325"/>
                      <a:pt x="16669" y="136086"/>
                    </a:cubicBezTo>
                    <a:cubicBezTo>
                      <a:pt x="29461" y="143396"/>
                      <a:pt x="17692" y="139319"/>
                      <a:pt x="33338" y="143230"/>
                    </a:cubicBezTo>
                    <a:cubicBezTo>
                      <a:pt x="50800" y="142436"/>
                      <a:pt x="68482" y="143723"/>
                      <a:pt x="85725" y="140849"/>
                    </a:cubicBezTo>
                    <a:cubicBezTo>
                      <a:pt x="88548" y="140378"/>
                      <a:pt x="89794" y="136482"/>
                      <a:pt x="90488" y="133705"/>
                    </a:cubicBezTo>
                    <a:cubicBezTo>
                      <a:pt x="92231" y="126732"/>
                      <a:pt x="91126" y="119247"/>
                      <a:pt x="92869" y="112274"/>
                    </a:cubicBezTo>
                    <a:cubicBezTo>
                      <a:pt x="93563" y="109498"/>
                      <a:pt x="96044" y="107511"/>
                      <a:pt x="97631" y="105130"/>
                    </a:cubicBezTo>
                    <a:cubicBezTo>
                      <a:pt x="103932" y="79934"/>
                      <a:pt x="95378" y="109604"/>
                      <a:pt x="104775" y="88461"/>
                    </a:cubicBezTo>
                    <a:cubicBezTo>
                      <a:pt x="106814" y="83874"/>
                      <a:pt x="109538" y="74174"/>
                      <a:pt x="109538" y="74174"/>
                    </a:cubicBezTo>
                    <a:cubicBezTo>
                      <a:pt x="108744" y="67030"/>
                      <a:pt x="108173" y="59858"/>
                      <a:pt x="107156" y="52743"/>
                    </a:cubicBezTo>
                    <a:cubicBezTo>
                      <a:pt x="106584" y="48736"/>
                      <a:pt x="105440" y="44829"/>
                      <a:pt x="104775" y="40836"/>
                    </a:cubicBezTo>
                    <a:cubicBezTo>
                      <a:pt x="102282" y="25875"/>
                      <a:pt x="114697" y="54727"/>
                      <a:pt x="116681" y="57505"/>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76" name="Freeform 275"/>
              <p:cNvSpPr/>
              <p:nvPr/>
            </p:nvSpPr>
            <p:spPr>
              <a:xfrm>
                <a:off x="8305800" y="4572000"/>
                <a:ext cx="109538" cy="150019"/>
              </a:xfrm>
              <a:custGeom>
                <a:avLst/>
                <a:gdLst>
                  <a:gd name="connsiteX0" fmla="*/ 109538 w 109538"/>
                  <a:gd name="connsiteY0" fmla="*/ 104775 h 150019"/>
                  <a:gd name="connsiteX1" fmla="*/ 109538 w 109538"/>
                  <a:gd name="connsiteY1" fmla="*/ 104775 h 150019"/>
                  <a:gd name="connsiteX2" fmla="*/ 88106 w 109538"/>
                  <a:gd name="connsiteY2" fmla="*/ 71438 h 150019"/>
                  <a:gd name="connsiteX3" fmla="*/ 85725 w 109538"/>
                  <a:gd name="connsiteY3" fmla="*/ 42863 h 150019"/>
                  <a:gd name="connsiteX4" fmla="*/ 80963 w 109538"/>
                  <a:gd name="connsiteY4" fmla="*/ 23813 h 150019"/>
                  <a:gd name="connsiteX5" fmla="*/ 76200 w 109538"/>
                  <a:gd name="connsiteY5" fmla="*/ 16669 h 150019"/>
                  <a:gd name="connsiteX6" fmla="*/ 69056 w 109538"/>
                  <a:gd name="connsiteY6" fmla="*/ 2381 h 150019"/>
                  <a:gd name="connsiteX7" fmla="*/ 61913 w 109538"/>
                  <a:gd name="connsiteY7" fmla="*/ 0 h 150019"/>
                  <a:gd name="connsiteX8" fmla="*/ 52388 w 109538"/>
                  <a:gd name="connsiteY8" fmla="*/ 2381 h 150019"/>
                  <a:gd name="connsiteX9" fmla="*/ 38100 w 109538"/>
                  <a:gd name="connsiteY9" fmla="*/ 14288 h 150019"/>
                  <a:gd name="connsiteX10" fmla="*/ 23813 w 109538"/>
                  <a:gd name="connsiteY10" fmla="*/ 23813 h 150019"/>
                  <a:gd name="connsiteX11" fmla="*/ 16669 w 109538"/>
                  <a:gd name="connsiteY11" fmla="*/ 28575 h 150019"/>
                  <a:gd name="connsiteX12" fmla="*/ 4763 w 109538"/>
                  <a:gd name="connsiteY12" fmla="*/ 42863 h 150019"/>
                  <a:gd name="connsiteX13" fmla="*/ 0 w 109538"/>
                  <a:gd name="connsiteY13" fmla="*/ 59531 h 150019"/>
                  <a:gd name="connsiteX14" fmla="*/ 2381 w 109538"/>
                  <a:gd name="connsiteY14" fmla="*/ 109538 h 150019"/>
                  <a:gd name="connsiteX15" fmla="*/ 14288 w 109538"/>
                  <a:gd name="connsiteY15" fmla="*/ 130969 h 150019"/>
                  <a:gd name="connsiteX16" fmla="*/ 19050 w 109538"/>
                  <a:gd name="connsiteY16" fmla="*/ 138113 h 150019"/>
                  <a:gd name="connsiteX17" fmla="*/ 26194 w 109538"/>
                  <a:gd name="connsiteY17" fmla="*/ 142875 h 150019"/>
                  <a:gd name="connsiteX18" fmla="*/ 50006 w 109538"/>
                  <a:gd name="connsiteY18" fmla="*/ 150019 h 150019"/>
                  <a:gd name="connsiteX19" fmla="*/ 73819 w 109538"/>
                  <a:gd name="connsiteY19" fmla="*/ 147638 h 150019"/>
                  <a:gd name="connsiteX20" fmla="*/ 80963 w 109538"/>
                  <a:gd name="connsiteY20" fmla="*/ 140494 h 150019"/>
                  <a:gd name="connsiteX21" fmla="*/ 88106 w 109538"/>
                  <a:gd name="connsiteY21" fmla="*/ 126206 h 150019"/>
                  <a:gd name="connsiteX22" fmla="*/ 90488 w 109538"/>
                  <a:gd name="connsiteY22" fmla="*/ 109538 h 150019"/>
                  <a:gd name="connsiteX23" fmla="*/ 92869 w 109538"/>
                  <a:gd name="connsiteY23" fmla="*/ 102394 h 150019"/>
                  <a:gd name="connsiteX24" fmla="*/ 97631 w 109538"/>
                  <a:gd name="connsiteY24" fmla="*/ 95250 h 150019"/>
                  <a:gd name="connsiteX25" fmla="*/ 109538 w 109538"/>
                  <a:gd name="connsiteY25" fmla="*/ 104775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538" h="150019">
                    <a:moveTo>
                      <a:pt x="109538" y="104775"/>
                    </a:moveTo>
                    <a:lnTo>
                      <a:pt x="109538" y="104775"/>
                    </a:lnTo>
                    <a:cubicBezTo>
                      <a:pt x="102394" y="93663"/>
                      <a:pt x="92848" y="83768"/>
                      <a:pt x="88106" y="71438"/>
                    </a:cubicBezTo>
                    <a:cubicBezTo>
                      <a:pt x="84675" y="62517"/>
                      <a:pt x="86842" y="52356"/>
                      <a:pt x="85725" y="42863"/>
                    </a:cubicBezTo>
                    <a:cubicBezTo>
                      <a:pt x="85307" y="39310"/>
                      <a:pt x="83102" y="28090"/>
                      <a:pt x="80963" y="23813"/>
                    </a:cubicBezTo>
                    <a:cubicBezTo>
                      <a:pt x="79683" y="21253"/>
                      <a:pt x="77788" y="19050"/>
                      <a:pt x="76200" y="16669"/>
                    </a:cubicBezTo>
                    <a:cubicBezTo>
                      <a:pt x="74631" y="11962"/>
                      <a:pt x="73254" y="5739"/>
                      <a:pt x="69056" y="2381"/>
                    </a:cubicBezTo>
                    <a:cubicBezTo>
                      <a:pt x="67096" y="813"/>
                      <a:pt x="64294" y="794"/>
                      <a:pt x="61913" y="0"/>
                    </a:cubicBezTo>
                    <a:cubicBezTo>
                      <a:pt x="58738" y="794"/>
                      <a:pt x="55396" y="1092"/>
                      <a:pt x="52388" y="2381"/>
                    </a:cubicBezTo>
                    <a:cubicBezTo>
                      <a:pt x="44267" y="5862"/>
                      <a:pt x="45121" y="8827"/>
                      <a:pt x="38100" y="14288"/>
                    </a:cubicBezTo>
                    <a:cubicBezTo>
                      <a:pt x="33582" y="17802"/>
                      <a:pt x="28575" y="20638"/>
                      <a:pt x="23813" y="23813"/>
                    </a:cubicBezTo>
                    <a:cubicBezTo>
                      <a:pt x="21432" y="25400"/>
                      <a:pt x="18693" y="26551"/>
                      <a:pt x="16669" y="28575"/>
                    </a:cubicBezTo>
                    <a:cubicBezTo>
                      <a:pt x="11400" y="33844"/>
                      <a:pt x="8080" y="36230"/>
                      <a:pt x="4763" y="42863"/>
                    </a:cubicBezTo>
                    <a:cubicBezTo>
                      <a:pt x="3052" y="46285"/>
                      <a:pt x="765" y="56471"/>
                      <a:pt x="0" y="59531"/>
                    </a:cubicBezTo>
                    <a:cubicBezTo>
                      <a:pt x="794" y="76200"/>
                      <a:pt x="995" y="92908"/>
                      <a:pt x="2381" y="109538"/>
                    </a:cubicBezTo>
                    <a:cubicBezTo>
                      <a:pt x="2980" y="116720"/>
                      <a:pt x="11568" y="126888"/>
                      <a:pt x="14288" y="130969"/>
                    </a:cubicBezTo>
                    <a:cubicBezTo>
                      <a:pt x="15875" y="133350"/>
                      <a:pt x="16669" y="136526"/>
                      <a:pt x="19050" y="138113"/>
                    </a:cubicBezTo>
                    <a:cubicBezTo>
                      <a:pt x="21431" y="139700"/>
                      <a:pt x="23579" y="141713"/>
                      <a:pt x="26194" y="142875"/>
                    </a:cubicBezTo>
                    <a:cubicBezTo>
                      <a:pt x="33653" y="146190"/>
                      <a:pt x="42086" y="148039"/>
                      <a:pt x="50006" y="150019"/>
                    </a:cubicBezTo>
                    <a:cubicBezTo>
                      <a:pt x="57944" y="149225"/>
                      <a:pt x="66194" y="149984"/>
                      <a:pt x="73819" y="147638"/>
                    </a:cubicBezTo>
                    <a:cubicBezTo>
                      <a:pt x="77038" y="146648"/>
                      <a:pt x="78807" y="143081"/>
                      <a:pt x="80963" y="140494"/>
                    </a:cubicBezTo>
                    <a:cubicBezTo>
                      <a:pt x="86091" y="134340"/>
                      <a:pt x="85720" y="133365"/>
                      <a:pt x="88106" y="126206"/>
                    </a:cubicBezTo>
                    <a:cubicBezTo>
                      <a:pt x="88900" y="120650"/>
                      <a:pt x="89387" y="115041"/>
                      <a:pt x="90488" y="109538"/>
                    </a:cubicBezTo>
                    <a:cubicBezTo>
                      <a:pt x="90980" y="107077"/>
                      <a:pt x="91747" y="104639"/>
                      <a:pt x="92869" y="102394"/>
                    </a:cubicBezTo>
                    <a:cubicBezTo>
                      <a:pt x="94149" y="99834"/>
                      <a:pt x="96845" y="98002"/>
                      <a:pt x="97631" y="95250"/>
                    </a:cubicBezTo>
                    <a:cubicBezTo>
                      <a:pt x="98503" y="92197"/>
                      <a:pt x="107554" y="103188"/>
                      <a:pt x="109538" y="104775"/>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77" name="Freeform 276"/>
              <p:cNvSpPr/>
              <p:nvPr/>
            </p:nvSpPr>
            <p:spPr>
              <a:xfrm>
                <a:off x="8174831" y="4524375"/>
                <a:ext cx="135732" cy="180975"/>
              </a:xfrm>
              <a:custGeom>
                <a:avLst/>
                <a:gdLst>
                  <a:gd name="connsiteX0" fmla="*/ 135732 w 135732"/>
                  <a:gd name="connsiteY0" fmla="*/ 85725 h 180975"/>
                  <a:gd name="connsiteX1" fmla="*/ 135732 w 135732"/>
                  <a:gd name="connsiteY1" fmla="*/ 85725 h 180975"/>
                  <a:gd name="connsiteX2" fmla="*/ 126207 w 135732"/>
                  <a:gd name="connsiteY2" fmla="*/ 42863 h 180975"/>
                  <a:gd name="connsiteX3" fmla="*/ 128588 w 135732"/>
                  <a:gd name="connsiteY3" fmla="*/ 30956 h 180975"/>
                  <a:gd name="connsiteX4" fmla="*/ 119063 w 135732"/>
                  <a:gd name="connsiteY4" fmla="*/ 2381 h 180975"/>
                  <a:gd name="connsiteX5" fmla="*/ 109538 w 135732"/>
                  <a:gd name="connsiteY5" fmla="*/ 0 h 180975"/>
                  <a:gd name="connsiteX6" fmla="*/ 66675 w 135732"/>
                  <a:gd name="connsiteY6" fmla="*/ 2381 h 180975"/>
                  <a:gd name="connsiteX7" fmla="*/ 45244 w 135732"/>
                  <a:gd name="connsiteY7" fmla="*/ 19050 h 180975"/>
                  <a:gd name="connsiteX8" fmla="*/ 40482 w 135732"/>
                  <a:gd name="connsiteY8" fmla="*/ 26194 h 180975"/>
                  <a:gd name="connsiteX9" fmla="*/ 26194 w 135732"/>
                  <a:gd name="connsiteY9" fmla="*/ 40481 h 180975"/>
                  <a:gd name="connsiteX10" fmla="*/ 14288 w 135732"/>
                  <a:gd name="connsiteY10" fmla="*/ 54769 h 180975"/>
                  <a:gd name="connsiteX11" fmla="*/ 11907 w 135732"/>
                  <a:gd name="connsiteY11" fmla="*/ 61913 h 180975"/>
                  <a:gd name="connsiteX12" fmla="*/ 0 w 135732"/>
                  <a:gd name="connsiteY12" fmla="*/ 83344 h 180975"/>
                  <a:gd name="connsiteX13" fmla="*/ 2382 w 135732"/>
                  <a:gd name="connsiteY13" fmla="*/ 107156 h 180975"/>
                  <a:gd name="connsiteX14" fmla="*/ 14288 w 135732"/>
                  <a:gd name="connsiteY14" fmla="*/ 121444 h 180975"/>
                  <a:gd name="connsiteX15" fmla="*/ 19050 w 135732"/>
                  <a:gd name="connsiteY15" fmla="*/ 128588 h 180975"/>
                  <a:gd name="connsiteX16" fmla="*/ 33338 w 135732"/>
                  <a:gd name="connsiteY16" fmla="*/ 142875 h 180975"/>
                  <a:gd name="connsiteX17" fmla="*/ 40482 w 135732"/>
                  <a:gd name="connsiteY17" fmla="*/ 150019 h 180975"/>
                  <a:gd name="connsiteX18" fmla="*/ 47625 w 135732"/>
                  <a:gd name="connsiteY18" fmla="*/ 152400 h 180975"/>
                  <a:gd name="connsiteX19" fmla="*/ 61913 w 135732"/>
                  <a:gd name="connsiteY19" fmla="*/ 164306 h 180975"/>
                  <a:gd name="connsiteX20" fmla="*/ 69057 w 135732"/>
                  <a:gd name="connsiteY20" fmla="*/ 166688 h 180975"/>
                  <a:gd name="connsiteX21" fmla="*/ 73819 w 135732"/>
                  <a:gd name="connsiteY21" fmla="*/ 173831 h 180975"/>
                  <a:gd name="connsiteX22" fmla="*/ 80963 w 135732"/>
                  <a:gd name="connsiteY22" fmla="*/ 176213 h 180975"/>
                  <a:gd name="connsiteX23" fmla="*/ 88107 w 135732"/>
                  <a:gd name="connsiteY23" fmla="*/ 180975 h 180975"/>
                  <a:gd name="connsiteX24" fmla="*/ 100013 w 135732"/>
                  <a:gd name="connsiteY24" fmla="*/ 178594 h 180975"/>
                  <a:gd name="connsiteX25" fmla="*/ 114300 w 135732"/>
                  <a:gd name="connsiteY25" fmla="*/ 173831 h 180975"/>
                  <a:gd name="connsiteX26" fmla="*/ 116682 w 135732"/>
                  <a:gd name="connsiteY26" fmla="*/ 166688 h 180975"/>
                  <a:gd name="connsiteX27" fmla="*/ 119063 w 135732"/>
                  <a:gd name="connsiteY27" fmla="*/ 157163 h 180975"/>
                  <a:gd name="connsiteX28" fmla="*/ 126207 w 135732"/>
                  <a:gd name="connsiteY28" fmla="*/ 152400 h 180975"/>
                  <a:gd name="connsiteX29" fmla="*/ 135732 w 135732"/>
                  <a:gd name="connsiteY29" fmla="*/ 8572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5732" h="180975">
                    <a:moveTo>
                      <a:pt x="135732" y="85725"/>
                    </a:moveTo>
                    <a:lnTo>
                      <a:pt x="135732" y="85725"/>
                    </a:lnTo>
                    <a:cubicBezTo>
                      <a:pt x="132557" y="71438"/>
                      <a:pt x="128100" y="57376"/>
                      <a:pt x="126207" y="42863"/>
                    </a:cubicBezTo>
                    <a:cubicBezTo>
                      <a:pt x="125683" y="38849"/>
                      <a:pt x="128588" y="35004"/>
                      <a:pt x="128588" y="30956"/>
                    </a:cubicBezTo>
                    <a:cubicBezTo>
                      <a:pt x="128588" y="14585"/>
                      <a:pt x="131888" y="7877"/>
                      <a:pt x="119063" y="2381"/>
                    </a:cubicBezTo>
                    <a:cubicBezTo>
                      <a:pt x="116055" y="1092"/>
                      <a:pt x="112713" y="794"/>
                      <a:pt x="109538" y="0"/>
                    </a:cubicBezTo>
                    <a:cubicBezTo>
                      <a:pt x="95250" y="794"/>
                      <a:pt x="80684" y="-537"/>
                      <a:pt x="66675" y="2381"/>
                    </a:cubicBezTo>
                    <a:cubicBezTo>
                      <a:pt x="61321" y="3496"/>
                      <a:pt x="49530" y="13906"/>
                      <a:pt x="45244" y="19050"/>
                    </a:cubicBezTo>
                    <a:cubicBezTo>
                      <a:pt x="43412" y="21249"/>
                      <a:pt x="42383" y="24055"/>
                      <a:pt x="40482" y="26194"/>
                    </a:cubicBezTo>
                    <a:cubicBezTo>
                      <a:pt x="36007" y="31228"/>
                      <a:pt x="29930" y="34877"/>
                      <a:pt x="26194" y="40481"/>
                    </a:cubicBezTo>
                    <a:cubicBezTo>
                      <a:pt x="19564" y="50427"/>
                      <a:pt x="23456" y="45601"/>
                      <a:pt x="14288" y="54769"/>
                    </a:cubicBezTo>
                    <a:cubicBezTo>
                      <a:pt x="13494" y="57150"/>
                      <a:pt x="13126" y="59719"/>
                      <a:pt x="11907" y="61913"/>
                    </a:cubicBezTo>
                    <a:cubicBezTo>
                      <a:pt x="-1742" y="86482"/>
                      <a:pt x="5391" y="67177"/>
                      <a:pt x="0" y="83344"/>
                    </a:cubicBezTo>
                    <a:cubicBezTo>
                      <a:pt x="794" y="91281"/>
                      <a:pt x="588" y="99383"/>
                      <a:pt x="2382" y="107156"/>
                    </a:cubicBezTo>
                    <a:cubicBezTo>
                      <a:pt x="3515" y="112064"/>
                      <a:pt x="11589" y="118205"/>
                      <a:pt x="14288" y="121444"/>
                    </a:cubicBezTo>
                    <a:cubicBezTo>
                      <a:pt x="16120" y="123643"/>
                      <a:pt x="17149" y="126449"/>
                      <a:pt x="19050" y="128588"/>
                    </a:cubicBezTo>
                    <a:cubicBezTo>
                      <a:pt x="23525" y="133622"/>
                      <a:pt x="28575" y="138113"/>
                      <a:pt x="33338" y="142875"/>
                    </a:cubicBezTo>
                    <a:cubicBezTo>
                      <a:pt x="35719" y="145256"/>
                      <a:pt x="37287" y="148954"/>
                      <a:pt x="40482" y="150019"/>
                    </a:cubicBezTo>
                    <a:lnTo>
                      <a:pt x="47625" y="152400"/>
                    </a:lnTo>
                    <a:cubicBezTo>
                      <a:pt x="52893" y="157668"/>
                      <a:pt x="55280" y="160990"/>
                      <a:pt x="61913" y="164306"/>
                    </a:cubicBezTo>
                    <a:cubicBezTo>
                      <a:pt x="64158" y="165429"/>
                      <a:pt x="66676" y="165894"/>
                      <a:pt x="69057" y="166688"/>
                    </a:cubicBezTo>
                    <a:cubicBezTo>
                      <a:pt x="70644" y="169069"/>
                      <a:pt x="71584" y="172043"/>
                      <a:pt x="73819" y="173831"/>
                    </a:cubicBezTo>
                    <a:cubicBezTo>
                      <a:pt x="75779" y="175399"/>
                      <a:pt x="78718" y="175090"/>
                      <a:pt x="80963" y="176213"/>
                    </a:cubicBezTo>
                    <a:cubicBezTo>
                      <a:pt x="83523" y="177493"/>
                      <a:pt x="85726" y="179388"/>
                      <a:pt x="88107" y="180975"/>
                    </a:cubicBezTo>
                    <a:cubicBezTo>
                      <a:pt x="92076" y="180181"/>
                      <a:pt x="96108" y="179659"/>
                      <a:pt x="100013" y="178594"/>
                    </a:cubicBezTo>
                    <a:cubicBezTo>
                      <a:pt x="104856" y="177273"/>
                      <a:pt x="114300" y="173831"/>
                      <a:pt x="114300" y="173831"/>
                    </a:cubicBezTo>
                    <a:cubicBezTo>
                      <a:pt x="115094" y="171450"/>
                      <a:pt x="115992" y="169101"/>
                      <a:pt x="116682" y="166688"/>
                    </a:cubicBezTo>
                    <a:cubicBezTo>
                      <a:pt x="117581" y="163541"/>
                      <a:pt x="117248" y="159886"/>
                      <a:pt x="119063" y="157163"/>
                    </a:cubicBezTo>
                    <a:cubicBezTo>
                      <a:pt x="120651" y="154782"/>
                      <a:pt x="123826" y="153988"/>
                      <a:pt x="126207" y="152400"/>
                    </a:cubicBezTo>
                    <a:cubicBezTo>
                      <a:pt x="119672" y="100123"/>
                      <a:pt x="134145" y="96837"/>
                      <a:pt x="135732" y="85725"/>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78" name="Freeform 277"/>
              <p:cNvSpPr/>
              <p:nvPr/>
            </p:nvSpPr>
            <p:spPr>
              <a:xfrm>
                <a:off x="8108156" y="4500563"/>
                <a:ext cx="102394" cy="152400"/>
              </a:xfrm>
              <a:custGeom>
                <a:avLst/>
                <a:gdLst>
                  <a:gd name="connsiteX0" fmla="*/ 102394 w 102394"/>
                  <a:gd name="connsiteY0" fmla="*/ 61912 h 152400"/>
                  <a:gd name="connsiteX1" fmla="*/ 102394 w 102394"/>
                  <a:gd name="connsiteY1" fmla="*/ 61912 h 152400"/>
                  <a:gd name="connsiteX2" fmla="*/ 92869 w 102394"/>
                  <a:gd name="connsiteY2" fmla="*/ 38100 h 152400"/>
                  <a:gd name="connsiteX3" fmla="*/ 90488 w 102394"/>
                  <a:gd name="connsiteY3" fmla="*/ 23812 h 152400"/>
                  <a:gd name="connsiteX4" fmla="*/ 73819 w 102394"/>
                  <a:gd name="connsiteY4" fmla="*/ 2381 h 152400"/>
                  <a:gd name="connsiteX5" fmla="*/ 66675 w 102394"/>
                  <a:gd name="connsiteY5" fmla="*/ 0 h 152400"/>
                  <a:gd name="connsiteX6" fmla="*/ 52388 w 102394"/>
                  <a:gd name="connsiteY6" fmla="*/ 7143 h 152400"/>
                  <a:gd name="connsiteX7" fmla="*/ 47625 w 102394"/>
                  <a:gd name="connsiteY7" fmla="*/ 14287 h 152400"/>
                  <a:gd name="connsiteX8" fmla="*/ 33338 w 102394"/>
                  <a:gd name="connsiteY8" fmla="*/ 23812 h 152400"/>
                  <a:gd name="connsiteX9" fmla="*/ 26194 w 102394"/>
                  <a:gd name="connsiteY9" fmla="*/ 28575 h 152400"/>
                  <a:gd name="connsiteX10" fmla="*/ 19050 w 102394"/>
                  <a:gd name="connsiteY10" fmla="*/ 35718 h 152400"/>
                  <a:gd name="connsiteX11" fmla="*/ 9525 w 102394"/>
                  <a:gd name="connsiteY11" fmla="*/ 50006 h 152400"/>
                  <a:gd name="connsiteX12" fmla="*/ 4763 w 102394"/>
                  <a:gd name="connsiteY12" fmla="*/ 57150 h 152400"/>
                  <a:gd name="connsiteX13" fmla="*/ 0 w 102394"/>
                  <a:gd name="connsiteY13" fmla="*/ 71437 h 152400"/>
                  <a:gd name="connsiteX14" fmla="*/ 11907 w 102394"/>
                  <a:gd name="connsiteY14" fmla="*/ 107156 h 152400"/>
                  <a:gd name="connsiteX15" fmla="*/ 19050 w 102394"/>
                  <a:gd name="connsiteY15" fmla="*/ 114300 h 152400"/>
                  <a:gd name="connsiteX16" fmla="*/ 28575 w 102394"/>
                  <a:gd name="connsiteY16" fmla="*/ 128587 h 152400"/>
                  <a:gd name="connsiteX17" fmla="*/ 33338 w 102394"/>
                  <a:gd name="connsiteY17" fmla="*/ 135731 h 152400"/>
                  <a:gd name="connsiteX18" fmla="*/ 40482 w 102394"/>
                  <a:gd name="connsiteY18" fmla="*/ 150018 h 152400"/>
                  <a:gd name="connsiteX19" fmla="*/ 47625 w 102394"/>
                  <a:gd name="connsiteY19" fmla="*/ 152400 h 152400"/>
                  <a:gd name="connsiteX20" fmla="*/ 59532 w 102394"/>
                  <a:gd name="connsiteY20" fmla="*/ 135731 h 152400"/>
                  <a:gd name="connsiteX21" fmla="*/ 66675 w 102394"/>
                  <a:gd name="connsiteY21" fmla="*/ 128587 h 152400"/>
                  <a:gd name="connsiteX22" fmla="*/ 71438 w 102394"/>
                  <a:gd name="connsiteY22" fmla="*/ 121443 h 152400"/>
                  <a:gd name="connsiteX23" fmla="*/ 78582 w 102394"/>
                  <a:gd name="connsiteY23" fmla="*/ 114300 h 152400"/>
                  <a:gd name="connsiteX24" fmla="*/ 88107 w 102394"/>
                  <a:gd name="connsiteY24" fmla="*/ 100012 h 152400"/>
                  <a:gd name="connsiteX25" fmla="*/ 92869 w 102394"/>
                  <a:gd name="connsiteY25" fmla="*/ 92868 h 152400"/>
                  <a:gd name="connsiteX26" fmla="*/ 95250 w 102394"/>
                  <a:gd name="connsiteY26" fmla="*/ 85725 h 152400"/>
                  <a:gd name="connsiteX27" fmla="*/ 90488 w 102394"/>
                  <a:gd name="connsiteY27" fmla="*/ 45243 h 152400"/>
                  <a:gd name="connsiteX28" fmla="*/ 102394 w 102394"/>
                  <a:gd name="connsiteY28" fmla="*/ 61912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2394" h="152400">
                    <a:moveTo>
                      <a:pt x="102394" y="61912"/>
                    </a:moveTo>
                    <a:lnTo>
                      <a:pt x="102394" y="61912"/>
                    </a:lnTo>
                    <a:cubicBezTo>
                      <a:pt x="99219" y="53975"/>
                      <a:pt x="95419" y="46260"/>
                      <a:pt x="92869" y="38100"/>
                    </a:cubicBezTo>
                    <a:cubicBezTo>
                      <a:pt x="91429" y="33491"/>
                      <a:pt x="92345" y="28269"/>
                      <a:pt x="90488" y="23812"/>
                    </a:cubicBezTo>
                    <a:cubicBezTo>
                      <a:pt x="88669" y="19446"/>
                      <a:pt x="79377" y="6086"/>
                      <a:pt x="73819" y="2381"/>
                    </a:cubicBezTo>
                    <a:cubicBezTo>
                      <a:pt x="71730" y="989"/>
                      <a:pt x="69056" y="794"/>
                      <a:pt x="66675" y="0"/>
                    </a:cubicBezTo>
                    <a:cubicBezTo>
                      <a:pt x="60866" y="1936"/>
                      <a:pt x="57003" y="2528"/>
                      <a:pt x="52388" y="7143"/>
                    </a:cubicBezTo>
                    <a:cubicBezTo>
                      <a:pt x="50364" y="9167"/>
                      <a:pt x="49779" y="12402"/>
                      <a:pt x="47625" y="14287"/>
                    </a:cubicBezTo>
                    <a:cubicBezTo>
                      <a:pt x="43318" y="18056"/>
                      <a:pt x="38100" y="20637"/>
                      <a:pt x="33338" y="23812"/>
                    </a:cubicBezTo>
                    <a:cubicBezTo>
                      <a:pt x="30957" y="25400"/>
                      <a:pt x="28218" y="26551"/>
                      <a:pt x="26194" y="28575"/>
                    </a:cubicBezTo>
                    <a:cubicBezTo>
                      <a:pt x="23813" y="30956"/>
                      <a:pt x="21117" y="33060"/>
                      <a:pt x="19050" y="35718"/>
                    </a:cubicBezTo>
                    <a:cubicBezTo>
                      <a:pt x="15536" y="40236"/>
                      <a:pt x="12700" y="45243"/>
                      <a:pt x="9525" y="50006"/>
                    </a:cubicBezTo>
                    <a:cubicBezTo>
                      <a:pt x="7938" y="52387"/>
                      <a:pt x="5668" y="54435"/>
                      <a:pt x="4763" y="57150"/>
                    </a:cubicBezTo>
                    <a:lnTo>
                      <a:pt x="0" y="71437"/>
                    </a:lnTo>
                    <a:cubicBezTo>
                      <a:pt x="2132" y="84227"/>
                      <a:pt x="3321" y="96852"/>
                      <a:pt x="11907" y="107156"/>
                    </a:cubicBezTo>
                    <a:cubicBezTo>
                      <a:pt x="14063" y="109743"/>
                      <a:pt x="16983" y="111642"/>
                      <a:pt x="19050" y="114300"/>
                    </a:cubicBezTo>
                    <a:cubicBezTo>
                      <a:pt x="22564" y="118818"/>
                      <a:pt x="25400" y="123825"/>
                      <a:pt x="28575" y="128587"/>
                    </a:cubicBezTo>
                    <a:lnTo>
                      <a:pt x="33338" y="135731"/>
                    </a:lnTo>
                    <a:cubicBezTo>
                      <a:pt x="34907" y="140439"/>
                      <a:pt x="36284" y="146659"/>
                      <a:pt x="40482" y="150018"/>
                    </a:cubicBezTo>
                    <a:cubicBezTo>
                      <a:pt x="42442" y="151586"/>
                      <a:pt x="45244" y="151606"/>
                      <a:pt x="47625" y="152400"/>
                    </a:cubicBezTo>
                    <a:cubicBezTo>
                      <a:pt x="66195" y="133830"/>
                      <a:pt x="43864" y="157667"/>
                      <a:pt x="59532" y="135731"/>
                    </a:cubicBezTo>
                    <a:cubicBezTo>
                      <a:pt x="61489" y="132991"/>
                      <a:pt x="64519" y="131174"/>
                      <a:pt x="66675" y="128587"/>
                    </a:cubicBezTo>
                    <a:cubicBezTo>
                      <a:pt x="68507" y="126388"/>
                      <a:pt x="69606" y="123642"/>
                      <a:pt x="71438" y="121443"/>
                    </a:cubicBezTo>
                    <a:cubicBezTo>
                      <a:pt x="73594" y="118856"/>
                      <a:pt x="76515" y="116958"/>
                      <a:pt x="78582" y="114300"/>
                    </a:cubicBezTo>
                    <a:cubicBezTo>
                      <a:pt x="82096" y="109782"/>
                      <a:pt x="84932" y="104775"/>
                      <a:pt x="88107" y="100012"/>
                    </a:cubicBezTo>
                    <a:cubicBezTo>
                      <a:pt x="89694" y="97631"/>
                      <a:pt x="91964" y="95583"/>
                      <a:pt x="92869" y="92868"/>
                    </a:cubicBezTo>
                    <a:lnTo>
                      <a:pt x="95250" y="85725"/>
                    </a:lnTo>
                    <a:cubicBezTo>
                      <a:pt x="93830" y="65839"/>
                      <a:pt x="96135" y="59361"/>
                      <a:pt x="90488" y="45243"/>
                    </a:cubicBezTo>
                    <a:cubicBezTo>
                      <a:pt x="89829" y="43595"/>
                      <a:pt x="100410" y="59134"/>
                      <a:pt x="102394" y="61912"/>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79" name="Freeform 278"/>
              <p:cNvSpPr/>
              <p:nvPr/>
            </p:nvSpPr>
            <p:spPr>
              <a:xfrm>
                <a:off x="8003381" y="4457700"/>
                <a:ext cx="126781" cy="116681"/>
              </a:xfrm>
              <a:custGeom>
                <a:avLst/>
                <a:gdLst>
                  <a:gd name="connsiteX0" fmla="*/ 88107 w 126781"/>
                  <a:gd name="connsiteY0" fmla="*/ 95250 h 116681"/>
                  <a:gd name="connsiteX1" fmla="*/ 88107 w 126781"/>
                  <a:gd name="connsiteY1" fmla="*/ 95250 h 116681"/>
                  <a:gd name="connsiteX2" fmla="*/ 104775 w 126781"/>
                  <a:gd name="connsiteY2" fmla="*/ 83344 h 116681"/>
                  <a:gd name="connsiteX3" fmla="*/ 119063 w 126781"/>
                  <a:gd name="connsiteY3" fmla="*/ 78581 h 116681"/>
                  <a:gd name="connsiteX4" fmla="*/ 121444 w 126781"/>
                  <a:gd name="connsiteY4" fmla="*/ 35719 h 116681"/>
                  <a:gd name="connsiteX5" fmla="*/ 107157 w 126781"/>
                  <a:gd name="connsiteY5" fmla="*/ 23813 h 116681"/>
                  <a:gd name="connsiteX6" fmla="*/ 102394 w 126781"/>
                  <a:gd name="connsiteY6" fmla="*/ 16669 h 116681"/>
                  <a:gd name="connsiteX7" fmla="*/ 78582 w 126781"/>
                  <a:gd name="connsiteY7" fmla="*/ 4763 h 116681"/>
                  <a:gd name="connsiteX8" fmla="*/ 64294 w 126781"/>
                  <a:gd name="connsiteY8" fmla="*/ 0 h 116681"/>
                  <a:gd name="connsiteX9" fmla="*/ 30957 w 126781"/>
                  <a:gd name="connsiteY9" fmla="*/ 2381 h 116681"/>
                  <a:gd name="connsiteX10" fmla="*/ 23813 w 126781"/>
                  <a:gd name="connsiteY10" fmla="*/ 4763 h 116681"/>
                  <a:gd name="connsiteX11" fmla="*/ 14288 w 126781"/>
                  <a:gd name="connsiteY11" fmla="*/ 7144 h 116681"/>
                  <a:gd name="connsiteX12" fmla="*/ 2382 w 126781"/>
                  <a:gd name="connsiteY12" fmla="*/ 26194 h 116681"/>
                  <a:gd name="connsiteX13" fmla="*/ 0 w 126781"/>
                  <a:gd name="connsiteY13" fmla="*/ 33338 h 116681"/>
                  <a:gd name="connsiteX14" fmla="*/ 2382 w 126781"/>
                  <a:gd name="connsiteY14" fmla="*/ 97631 h 116681"/>
                  <a:gd name="connsiteX15" fmla="*/ 7144 w 126781"/>
                  <a:gd name="connsiteY15" fmla="*/ 111919 h 116681"/>
                  <a:gd name="connsiteX16" fmla="*/ 14288 w 126781"/>
                  <a:gd name="connsiteY16" fmla="*/ 116681 h 116681"/>
                  <a:gd name="connsiteX17" fmla="*/ 47625 w 126781"/>
                  <a:gd name="connsiteY17" fmla="*/ 114300 h 116681"/>
                  <a:gd name="connsiteX18" fmla="*/ 76200 w 126781"/>
                  <a:gd name="connsiteY18" fmla="*/ 109538 h 116681"/>
                  <a:gd name="connsiteX19" fmla="*/ 83344 w 126781"/>
                  <a:gd name="connsiteY19" fmla="*/ 107156 h 116681"/>
                  <a:gd name="connsiteX20" fmla="*/ 92869 w 126781"/>
                  <a:gd name="connsiteY20" fmla="*/ 104775 h 116681"/>
                  <a:gd name="connsiteX21" fmla="*/ 88107 w 126781"/>
                  <a:gd name="connsiteY21" fmla="*/ 95250 h 1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6781" h="116681">
                    <a:moveTo>
                      <a:pt x="88107" y="95250"/>
                    </a:moveTo>
                    <a:lnTo>
                      <a:pt x="88107" y="95250"/>
                    </a:lnTo>
                    <a:cubicBezTo>
                      <a:pt x="93663" y="91281"/>
                      <a:pt x="98763" y="86581"/>
                      <a:pt x="104775" y="83344"/>
                    </a:cubicBezTo>
                    <a:cubicBezTo>
                      <a:pt x="109195" y="80964"/>
                      <a:pt x="119063" y="78581"/>
                      <a:pt x="119063" y="78581"/>
                    </a:cubicBezTo>
                    <a:cubicBezTo>
                      <a:pt x="129365" y="63128"/>
                      <a:pt x="128516" y="67543"/>
                      <a:pt x="121444" y="35719"/>
                    </a:cubicBezTo>
                    <a:cubicBezTo>
                      <a:pt x="120647" y="32132"/>
                      <a:pt x="109990" y="25701"/>
                      <a:pt x="107157" y="23813"/>
                    </a:cubicBezTo>
                    <a:cubicBezTo>
                      <a:pt x="105569" y="21432"/>
                      <a:pt x="104548" y="18554"/>
                      <a:pt x="102394" y="16669"/>
                    </a:cubicBezTo>
                    <a:cubicBezTo>
                      <a:pt x="89252" y="5170"/>
                      <a:pt x="91448" y="8623"/>
                      <a:pt x="78582" y="4763"/>
                    </a:cubicBezTo>
                    <a:cubicBezTo>
                      <a:pt x="73773" y="3320"/>
                      <a:pt x="64294" y="0"/>
                      <a:pt x="64294" y="0"/>
                    </a:cubicBezTo>
                    <a:cubicBezTo>
                      <a:pt x="53182" y="794"/>
                      <a:pt x="42021" y="1079"/>
                      <a:pt x="30957" y="2381"/>
                    </a:cubicBezTo>
                    <a:cubicBezTo>
                      <a:pt x="28464" y="2674"/>
                      <a:pt x="26227" y="4073"/>
                      <a:pt x="23813" y="4763"/>
                    </a:cubicBezTo>
                    <a:cubicBezTo>
                      <a:pt x="20666" y="5662"/>
                      <a:pt x="17463" y="6350"/>
                      <a:pt x="14288" y="7144"/>
                    </a:cubicBezTo>
                    <a:cubicBezTo>
                      <a:pt x="2966" y="14691"/>
                      <a:pt x="8050" y="9190"/>
                      <a:pt x="2382" y="26194"/>
                    </a:cubicBezTo>
                    <a:lnTo>
                      <a:pt x="0" y="33338"/>
                    </a:lnTo>
                    <a:cubicBezTo>
                      <a:pt x="794" y="54769"/>
                      <a:pt x="440" y="76273"/>
                      <a:pt x="2382" y="97631"/>
                    </a:cubicBezTo>
                    <a:cubicBezTo>
                      <a:pt x="2837" y="102631"/>
                      <a:pt x="2967" y="109135"/>
                      <a:pt x="7144" y="111919"/>
                    </a:cubicBezTo>
                    <a:lnTo>
                      <a:pt x="14288" y="116681"/>
                    </a:lnTo>
                    <a:cubicBezTo>
                      <a:pt x="25400" y="115887"/>
                      <a:pt x="36558" y="115577"/>
                      <a:pt x="47625" y="114300"/>
                    </a:cubicBezTo>
                    <a:cubicBezTo>
                      <a:pt x="57218" y="113193"/>
                      <a:pt x="76200" y="109538"/>
                      <a:pt x="76200" y="109538"/>
                    </a:cubicBezTo>
                    <a:cubicBezTo>
                      <a:pt x="78581" y="108744"/>
                      <a:pt x="80930" y="107846"/>
                      <a:pt x="83344" y="107156"/>
                    </a:cubicBezTo>
                    <a:cubicBezTo>
                      <a:pt x="86491" y="106257"/>
                      <a:pt x="90146" y="106590"/>
                      <a:pt x="92869" y="104775"/>
                    </a:cubicBezTo>
                    <a:cubicBezTo>
                      <a:pt x="95250" y="103187"/>
                      <a:pt x="88901" y="96838"/>
                      <a:pt x="88107" y="9525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80" name="Freeform 279"/>
              <p:cNvSpPr/>
              <p:nvPr/>
            </p:nvSpPr>
            <p:spPr>
              <a:xfrm>
                <a:off x="8474869" y="4531519"/>
                <a:ext cx="105944" cy="119108"/>
              </a:xfrm>
              <a:custGeom>
                <a:avLst/>
                <a:gdLst>
                  <a:gd name="connsiteX0" fmla="*/ 50006 w 105944"/>
                  <a:gd name="connsiteY0" fmla="*/ 14287 h 119108"/>
                  <a:gd name="connsiteX1" fmla="*/ 50006 w 105944"/>
                  <a:gd name="connsiteY1" fmla="*/ 14287 h 119108"/>
                  <a:gd name="connsiteX2" fmla="*/ 28575 w 105944"/>
                  <a:gd name="connsiteY2" fmla="*/ 19050 h 119108"/>
                  <a:gd name="connsiteX3" fmla="*/ 21431 w 105944"/>
                  <a:gd name="connsiteY3" fmla="*/ 21431 h 119108"/>
                  <a:gd name="connsiteX4" fmla="*/ 2381 w 105944"/>
                  <a:gd name="connsiteY4" fmla="*/ 42862 h 119108"/>
                  <a:gd name="connsiteX5" fmla="*/ 0 w 105944"/>
                  <a:gd name="connsiteY5" fmla="*/ 50006 h 119108"/>
                  <a:gd name="connsiteX6" fmla="*/ 2381 w 105944"/>
                  <a:gd name="connsiteY6" fmla="*/ 73819 h 119108"/>
                  <a:gd name="connsiteX7" fmla="*/ 9525 w 105944"/>
                  <a:gd name="connsiteY7" fmla="*/ 92869 h 119108"/>
                  <a:gd name="connsiteX8" fmla="*/ 14287 w 105944"/>
                  <a:gd name="connsiteY8" fmla="*/ 102394 h 119108"/>
                  <a:gd name="connsiteX9" fmla="*/ 21431 w 105944"/>
                  <a:gd name="connsiteY9" fmla="*/ 104775 h 119108"/>
                  <a:gd name="connsiteX10" fmla="*/ 28575 w 105944"/>
                  <a:gd name="connsiteY10" fmla="*/ 119062 h 119108"/>
                  <a:gd name="connsiteX11" fmla="*/ 66675 w 105944"/>
                  <a:gd name="connsiteY11" fmla="*/ 114300 h 119108"/>
                  <a:gd name="connsiteX12" fmla="*/ 80962 w 105944"/>
                  <a:gd name="connsiteY12" fmla="*/ 109537 h 119108"/>
                  <a:gd name="connsiteX13" fmla="*/ 85725 w 105944"/>
                  <a:gd name="connsiteY13" fmla="*/ 102394 h 119108"/>
                  <a:gd name="connsiteX14" fmla="*/ 92869 w 105944"/>
                  <a:gd name="connsiteY14" fmla="*/ 100012 h 119108"/>
                  <a:gd name="connsiteX15" fmla="*/ 95250 w 105944"/>
                  <a:gd name="connsiteY15" fmla="*/ 92869 h 119108"/>
                  <a:gd name="connsiteX16" fmla="*/ 102394 w 105944"/>
                  <a:gd name="connsiteY16" fmla="*/ 85725 h 119108"/>
                  <a:gd name="connsiteX17" fmla="*/ 102394 w 105944"/>
                  <a:gd name="connsiteY17" fmla="*/ 28575 h 119108"/>
                  <a:gd name="connsiteX18" fmla="*/ 95250 w 105944"/>
                  <a:gd name="connsiteY18" fmla="*/ 21431 h 119108"/>
                  <a:gd name="connsiteX19" fmla="*/ 90487 w 105944"/>
                  <a:gd name="connsiteY19" fmla="*/ 14287 h 119108"/>
                  <a:gd name="connsiteX20" fmla="*/ 83344 w 105944"/>
                  <a:gd name="connsiteY20" fmla="*/ 9525 h 119108"/>
                  <a:gd name="connsiteX21" fmla="*/ 69056 w 105944"/>
                  <a:gd name="connsiteY21" fmla="*/ 0 h 119108"/>
                  <a:gd name="connsiteX22" fmla="*/ 61912 w 105944"/>
                  <a:gd name="connsiteY22" fmla="*/ 4762 h 119108"/>
                  <a:gd name="connsiteX23" fmla="*/ 50006 w 105944"/>
                  <a:gd name="connsiteY23" fmla="*/ 14287 h 119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5944" h="119108">
                    <a:moveTo>
                      <a:pt x="50006" y="14287"/>
                    </a:moveTo>
                    <a:lnTo>
                      <a:pt x="50006" y="14287"/>
                    </a:lnTo>
                    <a:cubicBezTo>
                      <a:pt x="42862" y="15875"/>
                      <a:pt x="35674" y="17275"/>
                      <a:pt x="28575" y="19050"/>
                    </a:cubicBezTo>
                    <a:cubicBezTo>
                      <a:pt x="26140" y="19659"/>
                      <a:pt x="23412" y="19890"/>
                      <a:pt x="21431" y="21431"/>
                    </a:cubicBezTo>
                    <a:cubicBezTo>
                      <a:pt x="10143" y="30211"/>
                      <a:pt x="8747" y="33315"/>
                      <a:pt x="2381" y="42862"/>
                    </a:cubicBezTo>
                    <a:cubicBezTo>
                      <a:pt x="1587" y="45243"/>
                      <a:pt x="0" y="47496"/>
                      <a:pt x="0" y="50006"/>
                    </a:cubicBezTo>
                    <a:cubicBezTo>
                      <a:pt x="0" y="57983"/>
                      <a:pt x="1168" y="65934"/>
                      <a:pt x="2381" y="73819"/>
                    </a:cubicBezTo>
                    <a:cubicBezTo>
                      <a:pt x="2843" y="76823"/>
                      <a:pt x="9401" y="92589"/>
                      <a:pt x="9525" y="92869"/>
                    </a:cubicBezTo>
                    <a:cubicBezTo>
                      <a:pt x="10967" y="96113"/>
                      <a:pt x="11777" y="99884"/>
                      <a:pt x="14287" y="102394"/>
                    </a:cubicBezTo>
                    <a:cubicBezTo>
                      <a:pt x="16062" y="104169"/>
                      <a:pt x="19050" y="103981"/>
                      <a:pt x="21431" y="104775"/>
                    </a:cubicBezTo>
                    <a:cubicBezTo>
                      <a:pt x="22177" y="107014"/>
                      <a:pt x="25315" y="118519"/>
                      <a:pt x="28575" y="119062"/>
                    </a:cubicBezTo>
                    <a:cubicBezTo>
                      <a:pt x="31554" y="119559"/>
                      <a:pt x="60036" y="115960"/>
                      <a:pt x="66675" y="114300"/>
                    </a:cubicBezTo>
                    <a:cubicBezTo>
                      <a:pt x="71545" y="113082"/>
                      <a:pt x="80962" y="109537"/>
                      <a:pt x="80962" y="109537"/>
                    </a:cubicBezTo>
                    <a:cubicBezTo>
                      <a:pt x="82550" y="107156"/>
                      <a:pt x="83490" y="104182"/>
                      <a:pt x="85725" y="102394"/>
                    </a:cubicBezTo>
                    <a:cubicBezTo>
                      <a:pt x="87685" y="100826"/>
                      <a:pt x="91094" y="101787"/>
                      <a:pt x="92869" y="100012"/>
                    </a:cubicBezTo>
                    <a:cubicBezTo>
                      <a:pt x="94644" y="98237"/>
                      <a:pt x="93858" y="94957"/>
                      <a:pt x="95250" y="92869"/>
                    </a:cubicBezTo>
                    <a:cubicBezTo>
                      <a:pt x="97118" y="90067"/>
                      <a:pt x="100013" y="88106"/>
                      <a:pt x="102394" y="85725"/>
                    </a:cubicBezTo>
                    <a:cubicBezTo>
                      <a:pt x="106114" y="63401"/>
                      <a:pt x="108045" y="58242"/>
                      <a:pt x="102394" y="28575"/>
                    </a:cubicBezTo>
                    <a:cubicBezTo>
                      <a:pt x="101764" y="25267"/>
                      <a:pt x="97406" y="24018"/>
                      <a:pt x="95250" y="21431"/>
                    </a:cubicBezTo>
                    <a:cubicBezTo>
                      <a:pt x="93418" y="19232"/>
                      <a:pt x="92511" y="16311"/>
                      <a:pt x="90487" y="14287"/>
                    </a:cubicBezTo>
                    <a:cubicBezTo>
                      <a:pt x="88464" y="12264"/>
                      <a:pt x="85542" y="11357"/>
                      <a:pt x="83344" y="9525"/>
                    </a:cubicBezTo>
                    <a:cubicBezTo>
                      <a:pt x="71453" y="-385"/>
                      <a:pt x="81610" y="4184"/>
                      <a:pt x="69056" y="0"/>
                    </a:cubicBezTo>
                    <a:cubicBezTo>
                      <a:pt x="66675" y="1587"/>
                      <a:pt x="64527" y="3600"/>
                      <a:pt x="61912" y="4762"/>
                    </a:cubicBezTo>
                    <a:cubicBezTo>
                      <a:pt x="46872" y="11446"/>
                      <a:pt x="51990" y="12699"/>
                      <a:pt x="50006" y="14287"/>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81" name="Freeform 280"/>
              <p:cNvSpPr/>
              <p:nvPr/>
            </p:nvSpPr>
            <p:spPr>
              <a:xfrm>
                <a:off x="8576527" y="4498181"/>
                <a:ext cx="119798" cy="116682"/>
              </a:xfrm>
              <a:custGeom>
                <a:avLst/>
                <a:gdLst>
                  <a:gd name="connsiteX0" fmla="*/ 119798 w 119798"/>
                  <a:gd name="connsiteY0" fmla="*/ 45244 h 116682"/>
                  <a:gd name="connsiteX1" fmla="*/ 119798 w 119798"/>
                  <a:gd name="connsiteY1" fmla="*/ 45244 h 116682"/>
                  <a:gd name="connsiteX2" fmla="*/ 98367 w 119798"/>
                  <a:gd name="connsiteY2" fmla="*/ 9525 h 116682"/>
                  <a:gd name="connsiteX3" fmla="*/ 91223 w 119798"/>
                  <a:gd name="connsiteY3" fmla="*/ 4763 h 116682"/>
                  <a:gd name="connsiteX4" fmla="*/ 76936 w 119798"/>
                  <a:gd name="connsiteY4" fmla="*/ 0 h 116682"/>
                  <a:gd name="connsiteX5" fmla="*/ 45979 w 119798"/>
                  <a:gd name="connsiteY5" fmla="*/ 2382 h 116682"/>
                  <a:gd name="connsiteX6" fmla="*/ 31692 w 119798"/>
                  <a:gd name="connsiteY6" fmla="*/ 7144 h 116682"/>
                  <a:gd name="connsiteX7" fmla="*/ 15023 w 119798"/>
                  <a:gd name="connsiteY7" fmla="*/ 28575 h 116682"/>
                  <a:gd name="connsiteX8" fmla="*/ 10261 w 119798"/>
                  <a:gd name="connsiteY8" fmla="*/ 35719 h 116682"/>
                  <a:gd name="connsiteX9" fmla="*/ 5498 w 119798"/>
                  <a:gd name="connsiteY9" fmla="*/ 42863 h 116682"/>
                  <a:gd name="connsiteX10" fmla="*/ 3117 w 119798"/>
                  <a:gd name="connsiteY10" fmla="*/ 88107 h 116682"/>
                  <a:gd name="connsiteX11" fmla="*/ 5498 w 119798"/>
                  <a:gd name="connsiteY11" fmla="*/ 95250 h 116682"/>
                  <a:gd name="connsiteX12" fmla="*/ 15023 w 119798"/>
                  <a:gd name="connsiteY12" fmla="*/ 109538 h 116682"/>
                  <a:gd name="connsiteX13" fmla="*/ 19786 w 119798"/>
                  <a:gd name="connsiteY13" fmla="*/ 116682 h 116682"/>
                  <a:gd name="connsiteX14" fmla="*/ 74554 w 119798"/>
                  <a:gd name="connsiteY14" fmla="*/ 114300 h 116682"/>
                  <a:gd name="connsiteX15" fmla="*/ 105511 w 119798"/>
                  <a:gd name="connsiteY15" fmla="*/ 107157 h 116682"/>
                  <a:gd name="connsiteX16" fmla="*/ 110273 w 119798"/>
                  <a:gd name="connsiteY16" fmla="*/ 90488 h 116682"/>
                  <a:gd name="connsiteX17" fmla="*/ 115036 w 119798"/>
                  <a:gd name="connsiteY17" fmla="*/ 76200 h 116682"/>
                  <a:gd name="connsiteX18" fmla="*/ 119798 w 119798"/>
                  <a:gd name="connsiteY18" fmla="*/ 45244 h 116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9798" h="116682">
                    <a:moveTo>
                      <a:pt x="119798" y="45244"/>
                    </a:moveTo>
                    <a:lnTo>
                      <a:pt x="119798" y="45244"/>
                    </a:lnTo>
                    <a:cubicBezTo>
                      <a:pt x="110635" y="26917"/>
                      <a:pt x="110944" y="20006"/>
                      <a:pt x="98367" y="9525"/>
                    </a:cubicBezTo>
                    <a:cubicBezTo>
                      <a:pt x="96168" y="7693"/>
                      <a:pt x="93838" y="5925"/>
                      <a:pt x="91223" y="4763"/>
                    </a:cubicBezTo>
                    <a:cubicBezTo>
                      <a:pt x="86636" y="2724"/>
                      <a:pt x="76936" y="0"/>
                      <a:pt x="76936" y="0"/>
                    </a:cubicBezTo>
                    <a:cubicBezTo>
                      <a:pt x="66617" y="794"/>
                      <a:pt x="56202" y="768"/>
                      <a:pt x="45979" y="2382"/>
                    </a:cubicBezTo>
                    <a:cubicBezTo>
                      <a:pt x="41021" y="3165"/>
                      <a:pt x="31692" y="7144"/>
                      <a:pt x="31692" y="7144"/>
                    </a:cubicBezTo>
                    <a:cubicBezTo>
                      <a:pt x="20502" y="18334"/>
                      <a:pt x="26414" y="11488"/>
                      <a:pt x="15023" y="28575"/>
                    </a:cubicBezTo>
                    <a:lnTo>
                      <a:pt x="10261" y="35719"/>
                    </a:lnTo>
                    <a:lnTo>
                      <a:pt x="5498" y="42863"/>
                    </a:lnTo>
                    <a:cubicBezTo>
                      <a:pt x="-1927" y="65139"/>
                      <a:pt x="-906" y="55917"/>
                      <a:pt x="3117" y="88107"/>
                    </a:cubicBezTo>
                    <a:cubicBezTo>
                      <a:pt x="3428" y="90597"/>
                      <a:pt x="4279" y="93056"/>
                      <a:pt x="5498" y="95250"/>
                    </a:cubicBezTo>
                    <a:cubicBezTo>
                      <a:pt x="8278" y="100254"/>
                      <a:pt x="11848" y="104775"/>
                      <a:pt x="15023" y="109538"/>
                    </a:cubicBezTo>
                    <a:lnTo>
                      <a:pt x="19786" y="116682"/>
                    </a:lnTo>
                    <a:cubicBezTo>
                      <a:pt x="38042" y="115888"/>
                      <a:pt x="56356" y="115954"/>
                      <a:pt x="74554" y="114300"/>
                    </a:cubicBezTo>
                    <a:cubicBezTo>
                      <a:pt x="89006" y="112986"/>
                      <a:pt x="94354" y="110876"/>
                      <a:pt x="105511" y="107157"/>
                    </a:cubicBezTo>
                    <a:cubicBezTo>
                      <a:pt x="113523" y="83119"/>
                      <a:pt x="101291" y="120427"/>
                      <a:pt x="110273" y="90488"/>
                    </a:cubicBezTo>
                    <a:cubicBezTo>
                      <a:pt x="111716" y="85679"/>
                      <a:pt x="115036" y="81220"/>
                      <a:pt x="115036" y="76200"/>
                    </a:cubicBezTo>
                    <a:lnTo>
                      <a:pt x="119798" y="45244"/>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82" name="Freeform 281"/>
              <p:cNvSpPr/>
              <p:nvPr/>
            </p:nvSpPr>
            <p:spPr>
              <a:xfrm>
                <a:off x="8377238" y="4524375"/>
                <a:ext cx="114300" cy="133350"/>
              </a:xfrm>
              <a:custGeom>
                <a:avLst/>
                <a:gdLst>
                  <a:gd name="connsiteX0" fmla="*/ 114300 w 114300"/>
                  <a:gd name="connsiteY0" fmla="*/ 33338 h 133350"/>
                  <a:gd name="connsiteX1" fmla="*/ 114300 w 114300"/>
                  <a:gd name="connsiteY1" fmla="*/ 33338 h 133350"/>
                  <a:gd name="connsiteX2" fmla="*/ 100012 w 114300"/>
                  <a:gd name="connsiteY2" fmla="*/ 16669 h 133350"/>
                  <a:gd name="connsiteX3" fmla="*/ 97631 w 114300"/>
                  <a:gd name="connsiteY3" fmla="*/ 9525 h 133350"/>
                  <a:gd name="connsiteX4" fmla="*/ 83343 w 114300"/>
                  <a:gd name="connsiteY4" fmla="*/ 0 h 133350"/>
                  <a:gd name="connsiteX5" fmla="*/ 64293 w 114300"/>
                  <a:gd name="connsiteY5" fmla="*/ 4763 h 133350"/>
                  <a:gd name="connsiteX6" fmla="*/ 57150 w 114300"/>
                  <a:gd name="connsiteY6" fmla="*/ 11906 h 133350"/>
                  <a:gd name="connsiteX7" fmla="*/ 38100 w 114300"/>
                  <a:gd name="connsiteY7" fmla="*/ 16669 h 133350"/>
                  <a:gd name="connsiteX8" fmla="*/ 28575 w 114300"/>
                  <a:gd name="connsiteY8" fmla="*/ 19050 h 133350"/>
                  <a:gd name="connsiteX9" fmla="*/ 14287 w 114300"/>
                  <a:gd name="connsiteY9" fmla="*/ 23813 h 133350"/>
                  <a:gd name="connsiteX10" fmla="*/ 11906 w 114300"/>
                  <a:gd name="connsiteY10" fmla="*/ 30956 h 133350"/>
                  <a:gd name="connsiteX11" fmla="*/ 9525 w 114300"/>
                  <a:gd name="connsiteY11" fmla="*/ 40481 h 133350"/>
                  <a:gd name="connsiteX12" fmla="*/ 2381 w 114300"/>
                  <a:gd name="connsiteY12" fmla="*/ 47625 h 133350"/>
                  <a:gd name="connsiteX13" fmla="*/ 0 w 114300"/>
                  <a:gd name="connsiteY13" fmla="*/ 54769 h 133350"/>
                  <a:gd name="connsiteX14" fmla="*/ 4762 w 114300"/>
                  <a:gd name="connsiteY14" fmla="*/ 80963 h 133350"/>
                  <a:gd name="connsiteX15" fmla="*/ 9525 w 114300"/>
                  <a:gd name="connsiteY15" fmla="*/ 88106 h 133350"/>
                  <a:gd name="connsiteX16" fmla="*/ 16668 w 114300"/>
                  <a:gd name="connsiteY16" fmla="*/ 102394 h 133350"/>
                  <a:gd name="connsiteX17" fmla="*/ 23812 w 114300"/>
                  <a:gd name="connsiteY17" fmla="*/ 123825 h 133350"/>
                  <a:gd name="connsiteX18" fmla="*/ 26193 w 114300"/>
                  <a:gd name="connsiteY18" fmla="*/ 130969 h 133350"/>
                  <a:gd name="connsiteX19" fmla="*/ 33337 w 114300"/>
                  <a:gd name="connsiteY19" fmla="*/ 133350 h 133350"/>
                  <a:gd name="connsiteX20" fmla="*/ 45243 w 114300"/>
                  <a:gd name="connsiteY20" fmla="*/ 123825 h 133350"/>
                  <a:gd name="connsiteX21" fmla="*/ 59531 w 114300"/>
                  <a:gd name="connsiteY21" fmla="*/ 114300 h 133350"/>
                  <a:gd name="connsiteX22" fmla="*/ 71437 w 114300"/>
                  <a:gd name="connsiteY22" fmla="*/ 100013 h 133350"/>
                  <a:gd name="connsiteX23" fmla="*/ 76200 w 114300"/>
                  <a:gd name="connsiteY23" fmla="*/ 92869 h 133350"/>
                  <a:gd name="connsiteX24" fmla="*/ 83343 w 114300"/>
                  <a:gd name="connsiteY24" fmla="*/ 90488 h 133350"/>
                  <a:gd name="connsiteX25" fmla="*/ 90487 w 114300"/>
                  <a:gd name="connsiteY25" fmla="*/ 83344 h 133350"/>
                  <a:gd name="connsiteX26" fmla="*/ 97631 w 114300"/>
                  <a:gd name="connsiteY26" fmla="*/ 80963 h 133350"/>
                  <a:gd name="connsiteX27" fmla="*/ 102393 w 114300"/>
                  <a:gd name="connsiteY27" fmla="*/ 73819 h 133350"/>
                  <a:gd name="connsiteX28" fmla="*/ 104775 w 114300"/>
                  <a:gd name="connsiteY28" fmla="*/ 45244 h 133350"/>
                  <a:gd name="connsiteX29" fmla="*/ 114300 w 114300"/>
                  <a:gd name="connsiteY29" fmla="*/ 33338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4300" h="133350">
                    <a:moveTo>
                      <a:pt x="114300" y="33338"/>
                    </a:moveTo>
                    <a:lnTo>
                      <a:pt x="114300" y="33338"/>
                    </a:lnTo>
                    <a:cubicBezTo>
                      <a:pt x="109537" y="27782"/>
                      <a:pt x="104209" y="22664"/>
                      <a:pt x="100012" y="16669"/>
                    </a:cubicBezTo>
                    <a:cubicBezTo>
                      <a:pt x="98573" y="14613"/>
                      <a:pt x="99406" y="11300"/>
                      <a:pt x="97631" y="9525"/>
                    </a:cubicBezTo>
                    <a:cubicBezTo>
                      <a:pt x="93584" y="5478"/>
                      <a:pt x="83343" y="0"/>
                      <a:pt x="83343" y="0"/>
                    </a:cubicBezTo>
                    <a:cubicBezTo>
                      <a:pt x="81621" y="344"/>
                      <a:pt x="67433" y="2669"/>
                      <a:pt x="64293" y="4763"/>
                    </a:cubicBezTo>
                    <a:cubicBezTo>
                      <a:pt x="61491" y="6631"/>
                      <a:pt x="60215" y="10513"/>
                      <a:pt x="57150" y="11906"/>
                    </a:cubicBezTo>
                    <a:cubicBezTo>
                      <a:pt x="51191" y="14615"/>
                      <a:pt x="44450" y="15081"/>
                      <a:pt x="38100" y="16669"/>
                    </a:cubicBezTo>
                    <a:cubicBezTo>
                      <a:pt x="34925" y="17463"/>
                      <a:pt x="31680" y="18015"/>
                      <a:pt x="28575" y="19050"/>
                    </a:cubicBezTo>
                    <a:lnTo>
                      <a:pt x="14287" y="23813"/>
                    </a:lnTo>
                    <a:cubicBezTo>
                      <a:pt x="13493" y="26194"/>
                      <a:pt x="12595" y="28543"/>
                      <a:pt x="11906" y="30956"/>
                    </a:cubicBezTo>
                    <a:cubicBezTo>
                      <a:pt x="11007" y="34103"/>
                      <a:pt x="11149" y="37639"/>
                      <a:pt x="9525" y="40481"/>
                    </a:cubicBezTo>
                    <a:cubicBezTo>
                      <a:pt x="7854" y="43405"/>
                      <a:pt x="4762" y="45244"/>
                      <a:pt x="2381" y="47625"/>
                    </a:cubicBezTo>
                    <a:cubicBezTo>
                      <a:pt x="1587" y="50006"/>
                      <a:pt x="0" y="52259"/>
                      <a:pt x="0" y="54769"/>
                    </a:cubicBezTo>
                    <a:cubicBezTo>
                      <a:pt x="0" y="57343"/>
                      <a:pt x="2678" y="76101"/>
                      <a:pt x="4762" y="80963"/>
                    </a:cubicBezTo>
                    <a:cubicBezTo>
                      <a:pt x="5889" y="83593"/>
                      <a:pt x="7937" y="85725"/>
                      <a:pt x="9525" y="88106"/>
                    </a:cubicBezTo>
                    <a:cubicBezTo>
                      <a:pt x="18204" y="114146"/>
                      <a:pt x="4365" y="74713"/>
                      <a:pt x="16668" y="102394"/>
                    </a:cubicBezTo>
                    <a:cubicBezTo>
                      <a:pt x="16674" y="102408"/>
                      <a:pt x="22619" y="120246"/>
                      <a:pt x="23812" y="123825"/>
                    </a:cubicBezTo>
                    <a:cubicBezTo>
                      <a:pt x="24606" y="126206"/>
                      <a:pt x="23812" y="130175"/>
                      <a:pt x="26193" y="130969"/>
                    </a:cubicBezTo>
                    <a:lnTo>
                      <a:pt x="33337" y="133350"/>
                    </a:lnTo>
                    <a:cubicBezTo>
                      <a:pt x="43990" y="117372"/>
                      <a:pt x="31441" y="133027"/>
                      <a:pt x="45243" y="123825"/>
                    </a:cubicBezTo>
                    <a:cubicBezTo>
                      <a:pt x="63078" y="111934"/>
                      <a:pt x="42546" y="119961"/>
                      <a:pt x="59531" y="114300"/>
                    </a:cubicBezTo>
                    <a:cubicBezTo>
                      <a:pt x="71350" y="96569"/>
                      <a:pt x="56163" y="118340"/>
                      <a:pt x="71437" y="100013"/>
                    </a:cubicBezTo>
                    <a:cubicBezTo>
                      <a:pt x="73269" y="97814"/>
                      <a:pt x="73965" y="94657"/>
                      <a:pt x="76200" y="92869"/>
                    </a:cubicBezTo>
                    <a:cubicBezTo>
                      <a:pt x="78160" y="91301"/>
                      <a:pt x="80962" y="91282"/>
                      <a:pt x="83343" y="90488"/>
                    </a:cubicBezTo>
                    <a:cubicBezTo>
                      <a:pt x="85724" y="88107"/>
                      <a:pt x="87685" y="85212"/>
                      <a:pt x="90487" y="83344"/>
                    </a:cubicBezTo>
                    <a:cubicBezTo>
                      <a:pt x="92576" y="81952"/>
                      <a:pt x="95671" y="82531"/>
                      <a:pt x="97631" y="80963"/>
                    </a:cubicBezTo>
                    <a:cubicBezTo>
                      <a:pt x="99866" y="79175"/>
                      <a:pt x="100806" y="76200"/>
                      <a:pt x="102393" y="73819"/>
                    </a:cubicBezTo>
                    <a:cubicBezTo>
                      <a:pt x="103187" y="64294"/>
                      <a:pt x="103512" y="54718"/>
                      <a:pt x="104775" y="45244"/>
                    </a:cubicBezTo>
                    <a:cubicBezTo>
                      <a:pt x="107407" y="25506"/>
                      <a:pt x="112712" y="35322"/>
                      <a:pt x="114300" y="33338"/>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83" name="Freeform 282"/>
              <p:cNvSpPr/>
              <p:nvPr/>
            </p:nvSpPr>
            <p:spPr>
              <a:xfrm>
                <a:off x="8298656" y="4505325"/>
                <a:ext cx="95409" cy="83344"/>
              </a:xfrm>
              <a:custGeom>
                <a:avLst/>
                <a:gdLst>
                  <a:gd name="connsiteX0" fmla="*/ 88107 w 95409"/>
                  <a:gd name="connsiteY0" fmla="*/ 54769 h 83344"/>
                  <a:gd name="connsiteX1" fmla="*/ 88107 w 95409"/>
                  <a:gd name="connsiteY1" fmla="*/ 54769 h 83344"/>
                  <a:gd name="connsiteX2" fmla="*/ 95250 w 95409"/>
                  <a:gd name="connsiteY2" fmla="*/ 35719 h 83344"/>
                  <a:gd name="connsiteX3" fmla="*/ 92869 w 95409"/>
                  <a:gd name="connsiteY3" fmla="*/ 19050 h 83344"/>
                  <a:gd name="connsiteX4" fmla="*/ 85725 w 95409"/>
                  <a:gd name="connsiteY4" fmla="*/ 4763 h 83344"/>
                  <a:gd name="connsiteX5" fmla="*/ 78582 w 95409"/>
                  <a:gd name="connsiteY5" fmla="*/ 0 h 83344"/>
                  <a:gd name="connsiteX6" fmla="*/ 40482 w 95409"/>
                  <a:gd name="connsiteY6" fmla="*/ 7144 h 83344"/>
                  <a:gd name="connsiteX7" fmla="*/ 19050 w 95409"/>
                  <a:gd name="connsiteY7" fmla="*/ 21431 h 83344"/>
                  <a:gd name="connsiteX8" fmla="*/ 11907 w 95409"/>
                  <a:gd name="connsiteY8" fmla="*/ 26194 h 83344"/>
                  <a:gd name="connsiteX9" fmla="*/ 0 w 95409"/>
                  <a:gd name="connsiteY9" fmla="*/ 47625 h 83344"/>
                  <a:gd name="connsiteX10" fmla="*/ 2382 w 95409"/>
                  <a:gd name="connsiteY10" fmla="*/ 78581 h 83344"/>
                  <a:gd name="connsiteX11" fmla="*/ 9525 w 95409"/>
                  <a:gd name="connsiteY11" fmla="*/ 83344 h 83344"/>
                  <a:gd name="connsiteX12" fmla="*/ 52388 w 95409"/>
                  <a:gd name="connsiteY12" fmla="*/ 80963 h 83344"/>
                  <a:gd name="connsiteX13" fmla="*/ 66675 w 95409"/>
                  <a:gd name="connsiteY13" fmla="*/ 76200 h 83344"/>
                  <a:gd name="connsiteX14" fmla="*/ 80963 w 95409"/>
                  <a:gd name="connsiteY14" fmla="*/ 69056 h 83344"/>
                  <a:gd name="connsiteX15" fmla="*/ 90488 w 95409"/>
                  <a:gd name="connsiteY15" fmla="*/ 47625 h 83344"/>
                  <a:gd name="connsiteX16" fmla="*/ 92869 w 95409"/>
                  <a:gd name="connsiteY16" fmla="*/ 40481 h 83344"/>
                  <a:gd name="connsiteX17" fmla="*/ 88107 w 95409"/>
                  <a:gd name="connsiteY17" fmla="*/ 54769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409" h="83344">
                    <a:moveTo>
                      <a:pt x="88107" y="54769"/>
                    </a:moveTo>
                    <a:lnTo>
                      <a:pt x="88107" y="54769"/>
                    </a:lnTo>
                    <a:cubicBezTo>
                      <a:pt x="90488" y="48419"/>
                      <a:pt x="94354" y="42441"/>
                      <a:pt x="95250" y="35719"/>
                    </a:cubicBezTo>
                    <a:cubicBezTo>
                      <a:pt x="95992" y="30155"/>
                      <a:pt x="93970" y="24554"/>
                      <a:pt x="92869" y="19050"/>
                    </a:cubicBezTo>
                    <a:cubicBezTo>
                      <a:pt x="91900" y="14206"/>
                      <a:pt x="89239" y="8277"/>
                      <a:pt x="85725" y="4763"/>
                    </a:cubicBezTo>
                    <a:cubicBezTo>
                      <a:pt x="83701" y="2739"/>
                      <a:pt x="80963" y="1588"/>
                      <a:pt x="78582" y="0"/>
                    </a:cubicBezTo>
                    <a:cubicBezTo>
                      <a:pt x="70199" y="838"/>
                      <a:pt x="49483" y="1143"/>
                      <a:pt x="40482" y="7144"/>
                    </a:cubicBezTo>
                    <a:lnTo>
                      <a:pt x="19050" y="21431"/>
                    </a:lnTo>
                    <a:lnTo>
                      <a:pt x="11907" y="26194"/>
                    </a:lnTo>
                    <a:cubicBezTo>
                      <a:pt x="990" y="42570"/>
                      <a:pt x="4192" y="35051"/>
                      <a:pt x="0" y="47625"/>
                    </a:cubicBezTo>
                    <a:cubicBezTo>
                      <a:pt x="794" y="57944"/>
                      <a:pt x="-285" y="68581"/>
                      <a:pt x="2382" y="78581"/>
                    </a:cubicBezTo>
                    <a:cubicBezTo>
                      <a:pt x="3119" y="81346"/>
                      <a:pt x="6666" y="83208"/>
                      <a:pt x="9525" y="83344"/>
                    </a:cubicBezTo>
                    <a:lnTo>
                      <a:pt x="52388" y="80963"/>
                    </a:lnTo>
                    <a:cubicBezTo>
                      <a:pt x="57150" y="79375"/>
                      <a:pt x="62498" y="78984"/>
                      <a:pt x="66675" y="76200"/>
                    </a:cubicBezTo>
                    <a:cubicBezTo>
                      <a:pt x="75908" y="70046"/>
                      <a:pt x="71104" y="72343"/>
                      <a:pt x="80963" y="69056"/>
                    </a:cubicBezTo>
                    <a:cubicBezTo>
                      <a:pt x="88509" y="57737"/>
                      <a:pt x="84821" y="64627"/>
                      <a:pt x="90488" y="47625"/>
                    </a:cubicBezTo>
                    <a:cubicBezTo>
                      <a:pt x="91282" y="45244"/>
                      <a:pt x="92869" y="42991"/>
                      <a:pt x="92869" y="40481"/>
                    </a:cubicBezTo>
                    <a:lnTo>
                      <a:pt x="88107" y="54769"/>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84" name="Freeform 283"/>
              <p:cNvSpPr/>
              <p:nvPr/>
            </p:nvSpPr>
            <p:spPr>
              <a:xfrm>
                <a:off x="8822447" y="5264944"/>
                <a:ext cx="78666" cy="176212"/>
              </a:xfrm>
              <a:custGeom>
                <a:avLst/>
                <a:gdLst>
                  <a:gd name="connsiteX0" fmla="*/ 33422 w 78666"/>
                  <a:gd name="connsiteY0" fmla="*/ 16669 h 176212"/>
                  <a:gd name="connsiteX1" fmla="*/ 33422 w 78666"/>
                  <a:gd name="connsiteY1" fmla="*/ 16669 h 176212"/>
                  <a:gd name="connsiteX2" fmla="*/ 21516 w 78666"/>
                  <a:gd name="connsiteY2" fmla="*/ 33337 h 176212"/>
                  <a:gd name="connsiteX3" fmla="*/ 16753 w 78666"/>
                  <a:gd name="connsiteY3" fmla="*/ 47625 h 176212"/>
                  <a:gd name="connsiteX4" fmla="*/ 11991 w 78666"/>
                  <a:gd name="connsiteY4" fmla="*/ 54769 h 176212"/>
                  <a:gd name="connsiteX5" fmla="*/ 7228 w 78666"/>
                  <a:gd name="connsiteY5" fmla="*/ 69056 h 176212"/>
                  <a:gd name="connsiteX6" fmla="*/ 4847 w 78666"/>
                  <a:gd name="connsiteY6" fmla="*/ 90487 h 176212"/>
                  <a:gd name="connsiteX7" fmla="*/ 84 w 78666"/>
                  <a:gd name="connsiteY7" fmla="*/ 104775 h 176212"/>
                  <a:gd name="connsiteX8" fmla="*/ 4847 w 78666"/>
                  <a:gd name="connsiteY8" fmla="*/ 152400 h 176212"/>
                  <a:gd name="connsiteX9" fmla="*/ 9609 w 78666"/>
                  <a:gd name="connsiteY9" fmla="*/ 159544 h 176212"/>
                  <a:gd name="connsiteX10" fmla="*/ 23897 w 78666"/>
                  <a:gd name="connsiteY10" fmla="*/ 166687 h 176212"/>
                  <a:gd name="connsiteX11" fmla="*/ 31041 w 78666"/>
                  <a:gd name="connsiteY11" fmla="*/ 171450 h 176212"/>
                  <a:gd name="connsiteX12" fmla="*/ 45328 w 78666"/>
                  <a:gd name="connsiteY12" fmla="*/ 176212 h 176212"/>
                  <a:gd name="connsiteX13" fmla="*/ 54853 w 78666"/>
                  <a:gd name="connsiteY13" fmla="*/ 173831 h 176212"/>
                  <a:gd name="connsiteX14" fmla="*/ 57234 w 78666"/>
                  <a:gd name="connsiteY14" fmla="*/ 166687 h 176212"/>
                  <a:gd name="connsiteX15" fmla="*/ 69141 w 78666"/>
                  <a:gd name="connsiteY15" fmla="*/ 152400 h 176212"/>
                  <a:gd name="connsiteX16" fmla="*/ 76284 w 78666"/>
                  <a:gd name="connsiteY16" fmla="*/ 128587 h 176212"/>
                  <a:gd name="connsiteX17" fmla="*/ 73903 w 78666"/>
                  <a:gd name="connsiteY17" fmla="*/ 90487 h 176212"/>
                  <a:gd name="connsiteX18" fmla="*/ 78666 w 78666"/>
                  <a:gd name="connsiteY18" fmla="*/ 23812 h 176212"/>
                  <a:gd name="connsiteX19" fmla="*/ 76284 w 78666"/>
                  <a:gd name="connsiteY19" fmla="*/ 4762 h 176212"/>
                  <a:gd name="connsiteX20" fmla="*/ 61997 w 78666"/>
                  <a:gd name="connsiteY20" fmla="*/ 0 h 176212"/>
                  <a:gd name="connsiteX21" fmla="*/ 52472 w 78666"/>
                  <a:gd name="connsiteY21" fmla="*/ 2381 h 176212"/>
                  <a:gd name="connsiteX22" fmla="*/ 47709 w 78666"/>
                  <a:gd name="connsiteY22" fmla="*/ 9525 h 176212"/>
                  <a:gd name="connsiteX23" fmla="*/ 40566 w 78666"/>
                  <a:gd name="connsiteY23" fmla="*/ 14287 h 176212"/>
                  <a:gd name="connsiteX24" fmla="*/ 38184 w 78666"/>
                  <a:gd name="connsiteY24" fmla="*/ 21431 h 176212"/>
                  <a:gd name="connsiteX25" fmla="*/ 31041 w 78666"/>
                  <a:gd name="connsiteY25" fmla="*/ 23812 h 176212"/>
                  <a:gd name="connsiteX26" fmla="*/ 33422 w 78666"/>
                  <a:gd name="connsiteY26" fmla="*/ 16669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8666" h="176212">
                    <a:moveTo>
                      <a:pt x="33422" y="16669"/>
                    </a:moveTo>
                    <a:lnTo>
                      <a:pt x="33422" y="16669"/>
                    </a:lnTo>
                    <a:cubicBezTo>
                      <a:pt x="29453" y="22225"/>
                      <a:pt x="24753" y="27325"/>
                      <a:pt x="21516" y="33337"/>
                    </a:cubicBezTo>
                    <a:cubicBezTo>
                      <a:pt x="19136" y="37757"/>
                      <a:pt x="19538" y="43448"/>
                      <a:pt x="16753" y="47625"/>
                    </a:cubicBezTo>
                    <a:cubicBezTo>
                      <a:pt x="15166" y="50006"/>
                      <a:pt x="13153" y="52154"/>
                      <a:pt x="11991" y="54769"/>
                    </a:cubicBezTo>
                    <a:cubicBezTo>
                      <a:pt x="9952" y="59356"/>
                      <a:pt x="7228" y="69056"/>
                      <a:pt x="7228" y="69056"/>
                    </a:cubicBezTo>
                    <a:cubicBezTo>
                      <a:pt x="6434" y="76200"/>
                      <a:pt x="6257" y="83439"/>
                      <a:pt x="4847" y="90487"/>
                    </a:cubicBezTo>
                    <a:cubicBezTo>
                      <a:pt x="3862" y="95410"/>
                      <a:pt x="84" y="104775"/>
                      <a:pt x="84" y="104775"/>
                    </a:cubicBezTo>
                    <a:cubicBezTo>
                      <a:pt x="223" y="107138"/>
                      <a:pt x="-1364" y="139976"/>
                      <a:pt x="4847" y="152400"/>
                    </a:cubicBezTo>
                    <a:cubicBezTo>
                      <a:pt x="6127" y="154960"/>
                      <a:pt x="7585" y="157520"/>
                      <a:pt x="9609" y="159544"/>
                    </a:cubicBezTo>
                    <a:cubicBezTo>
                      <a:pt x="14224" y="164159"/>
                      <a:pt x="18088" y="164751"/>
                      <a:pt x="23897" y="166687"/>
                    </a:cubicBezTo>
                    <a:cubicBezTo>
                      <a:pt x="26278" y="168275"/>
                      <a:pt x="28426" y="170288"/>
                      <a:pt x="31041" y="171450"/>
                    </a:cubicBezTo>
                    <a:cubicBezTo>
                      <a:pt x="35628" y="173489"/>
                      <a:pt x="45328" y="176212"/>
                      <a:pt x="45328" y="176212"/>
                    </a:cubicBezTo>
                    <a:cubicBezTo>
                      <a:pt x="48503" y="175418"/>
                      <a:pt x="52297" y="175875"/>
                      <a:pt x="54853" y="173831"/>
                    </a:cubicBezTo>
                    <a:cubicBezTo>
                      <a:pt x="56813" y="172263"/>
                      <a:pt x="56111" y="168932"/>
                      <a:pt x="57234" y="166687"/>
                    </a:cubicBezTo>
                    <a:cubicBezTo>
                      <a:pt x="60548" y="160059"/>
                      <a:pt x="63877" y="157664"/>
                      <a:pt x="69141" y="152400"/>
                    </a:cubicBezTo>
                    <a:cubicBezTo>
                      <a:pt x="74938" y="135007"/>
                      <a:pt x="72686" y="142982"/>
                      <a:pt x="76284" y="128587"/>
                    </a:cubicBezTo>
                    <a:cubicBezTo>
                      <a:pt x="75490" y="115887"/>
                      <a:pt x="73903" y="103212"/>
                      <a:pt x="73903" y="90487"/>
                    </a:cubicBezTo>
                    <a:cubicBezTo>
                      <a:pt x="73903" y="67886"/>
                      <a:pt x="76434" y="46128"/>
                      <a:pt x="78666" y="23812"/>
                    </a:cubicBezTo>
                    <a:cubicBezTo>
                      <a:pt x="77872" y="17462"/>
                      <a:pt x="79954" y="10005"/>
                      <a:pt x="76284" y="4762"/>
                    </a:cubicBezTo>
                    <a:cubicBezTo>
                      <a:pt x="73405" y="650"/>
                      <a:pt x="61997" y="0"/>
                      <a:pt x="61997" y="0"/>
                    </a:cubicBezTo>
                    <a:cubicBezTo>
                      <a:pt x="58822" y="794"/>
                      <a:pt x="55195" y="566"/>
                      <a:pt x="52472" y="2381"/>
                    </a:cubicBezTo>
                    <a:cubicBezTo>
                      <a:pt x="50091" y="3969"/>
                      <a:pt x="49733" y="7501"/>
                      <a:pt x="47709" y="9525"/>
                    </a:cubicBezTo>
                    <a:cubicBezTo>
                      <a:pt x="45686" y="11548"/>
                      <a:pt x="42947" y="12700"/>
                      <a:pt x="40566" y="14287"/>
                    </a:cubicBezTo>
                    <a:cubicBezTo>
                      <a:pt x="39772" y="16668"/>
                      <a:pt x="39959" y="19656"/>
                      <a:pt x="38184" y="21431"/>
                    </a:cubicBezTo>
                    <a:cubicBezTo>
                      <a:pt x="36409" y="23206"/>
                      <a:pt x="33193" y="22521"/>
                      <a:pt x="31041" y="23812"/>
                    </a:cubicBezTo>
                    <a:cubicBezTo>
                      <a:pt x="29116" y="24967"/>
                      <a:pt x="33025" y="17860"/>
                      <a:pt x="33422" y="16669"/>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182" name="Freeform 181"/>
            <p:cNvSpPr/>
            <p:nvPr/>
          </p:nvSpPr>
          <p:spPr>
            <a:xfrm>
              <a:off x="4014788" y="2428875"/>
              <a:ext cx="416718" cy="495300"/>
            </a:xfrm>
            <a:custGeom>
              <a:avLst/>
              <a:gdLst>
                <a:gd name="connsiteX0" fmla="*/ 14287 w 416718"/>
                <a:gd name="connsiteY0" fmla="*/ 0 h 495300"/>
                <a:gd name="connsiteX1" fmla="*/ 0 w 416718"/>
                <a:gd name="connsiteY1" fmla="*/ 411956 h 495300"/>
                <a:gd name="connsiteX2" fmla="*/ 416718 w 416718"/>
                <a:gd name="connsiteY2" fmla="*/ 495300 h 495300"/>
                <a:gd name="connsiteX3" fmla="*/ 392906 w 416718"/>
                <a:gd name="connsiteY3" fmla="*/ 119063 h 495300"/>
                <a:gd name="connsiteX4" fmla="*/ 288131 w 416718"/>
                <a:gd name="connsiteY4" fmla="*/ 4763 h 495300"/>
                <a:gd name="connsiteX5" fmla="*/ 14287 w 416718"/>
                <a:gd name="connsiteY5" fmla="*/ 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6718" h="495300">
                  <a:moveTo>
                    <a:pt x="14287" y="0"/>
                  </a:moveTo>
                  <a:lnTo>
                    <a:pt x="0" y="411956"/>
                  </a:lnTo>
                  <a:lnTo>
                    <a:pt x="416718" y="495300"/>
                  </a:lnTo>
                  <a:lnTo>
                    <a:pt x="392906" y="119063"/>
                  </a:lnTo>
                  <a:lnTo>
                    <a:pt x="288131" y="4763"/>
                  </a:lnTo>
                  <a:lnTo>
                    <a:pt x="14287" y="0"/>
                  </a:lnTo>
                  <a:close/>
                </a:path>
              </a:pathLst>
            </a:custGeom>
            <a:solidFill>
              <a:srgbClr val="EEECE1">
                <a:lumMod val="2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83" name="Group 182"/>
            <p:cNvGrpSpPr/>
            <p:nvPr/>
          </p:nvGrpSpPr>
          <p:grpSpPr>
            <a:xfrm>
              <a:off x="3928125" y="2347913"/>
              <a:ext cx="527194" cy="616743"/>
              <a:chOff x="3928125" y="2747963"/>
              <a:chExt cx="527194" cy="616743"/>
            </a:xfrm>
          </p:grpSpPr>
          <p:sp>
            <p:nvSpPr>
              <p:cNvPr id="217" name="Freeform 216"/>
              <p:cNvSpPr/>
              <p:nvPr/>
            </p:nvSpPr>
            <p:spPr>
              <a:xfrm>
                <a:off x="3928125" y="3195638"/>
                <a:ext cx="117619" cy="100012"/>
              </a:xfrm>
              <a:custGeom>
                <a:avLst/>
                <a:gdLst>
                  <a:gd name="connsiteX0" fmla="*/ 117619 w 117619"/>
                  <a:gd name="connsiteY0" fmla="*/ 14287 h 100012"/>
                  <a:gd name="connsiteX1" fmla="*/ 117619 w 117619"/>
                  <a:gd name="connsiteY1" fmla="*/ 14287 h 100012"/>
                  <a:gd name="connsiteX2" fmla="*/ 96188 w 117619"/>
                  <a:gd name="connsiteY2" fmla="*/ 9525 h 100012"/>
                  <a:gd name="connsiteX3" fmla="*/ 48563 w 117619"/>
                  <a:gd name="connsiteY3" fmla="*/ 4762 h 100012"/>
                  <a:gd name="connsiteX4" fmla="*/ 39038 w 117619"/>
                  <a:gd name="connsiteY4" fmla="*/ 2381 h 100012"/>
                  <a:gd name="connsiteX5" fmla="*/ 31894 w 117619"/>
                  <a:gd name="connsiteY5" fmla="*/ 0 h 100012"/>
                  <a:gd name="connsiteX6" fmla="*/ 8081 w 117619"/>
                  <a:gd name="connsiteY6" fmla="*/ 2381 h 100012"/>
                  <a:gd name="connsiteX7" fmla="*/ 5700 w 117619"/>
                  <a:gd name="connsiteY7" fmla="*/ 80962 h 100012"/>
                  <a:gd name="connsiteX8" fmla="*/ 15225 w 117619"/>
                  <a:gd name="connsiteY8" fmla="*/ 95250 h 100012"/>
                  <a:gd name="connsiteX9" fmla="*/ 22369 w 117619"/>
                  <a:gd name="connsiteY9" fmla="*/ 100012 h 100012"/>
                  <a:gd name="connsiteX10" fmla="*/ 50944 w 117619"/>
                  <a:gd name="connsiteY10" fmla="*/ 97631 h 100012"/>
                  <a:gd name="connsiteX11" fmla="*/ 69994 w 117619"/>
                  <a:gd name="connsiteY11" fmla="*/ 95250 h 100012"/>
                  <a:gd name="connsiteX12" fmla="*/ 98569 w 117619"/>
                  <a:gd name="connsiteY12" fmla="*/ 92868 h 100012"/>
                  <a:gd name="connsiteX13" fmla="*/ 103331 w 117619"/>
                  <a:gd name="connsiteY13" fmla="*/ 85725 h 100012"/>
                  <a:gd name="connsiteX14" fmla="*/ 108094 w 117619"/>
                  <a:gd name="connsiteY14" fmla="*/ 69056 h 100012"/>
                  <a:gd name="connsiteX15" fmla="*/ 112856 w 117619"/>
                  <a:gd name="connsiteY15" fmla="*/ 54768 h 100012"/>
                  <a:gd name="connsiteX16" fmla="*/ 110475 w 117619"/>
                  <a:gd name="connsiteY16" fmla="*/ 28575 h 100012"/>
                  <a:gd name="connsiteX17" fmla="*/ 105713 w 117619"/>
                  <a:gd name="connsiteY17" fmla="*/ 21431 h 100012"/>
                  <a:gd name="connsiteX18" fmla="*/ 117619 w 117619"/>
                  <a:gd name="connsiteY18" fmla="*/ 14287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7619" h="100012">
                    <a:moveTo>
                      <a:pt x="117619" y="14287"/>
                    </a:moveTo>
                    <a:lnTo>
                      <a:pt x="117619" y="14287"/>
                    </a:lnTo>
                    <a:cubicBezTo>
                      <a:pt x="110475" y="12700"/>
                      <a:pt x="103437" y="10525"/>
                      <a:pt x="96188" y="9525"/>
                    </a:cubicBezTo>
                    <a:cubicBezTo>
                      <a:pt x="80383" y="7345"/>
                      <a:pt x="48563" y="4762"/>
                      <a:pt x="48563" y="4762"/>
                    </a:cubicBezTo>
                    <a:cubicBezTo>
                      <a:pt x="45388" y="3968"/>
                      <a:pt x="42185" y="3280"/>
                      <a:pt x="39038" y="2381"/>
                    </a:cubicBezTo>
                    <a:cubicBezTo>
                      <a:pt x="36624" y="1691"/>
                      <a:pt x="34404" y="0"/>
                      <a:pt x="31894" y="0"/>
                    </a:cubicBezTo>
                    <a:cubicBezTo>
                      <a:pt x="23917" y="0"/>
                      <a:pt x="16019" y="1587"/>
                      <a:pt x="8081" y="2381"/>
                    </a:cubicBezTo>
                    <a:cubicBezTo>
                      <a:pt x="-2186" y="33183"/>
                      <a:pt x="-2322" y="28017"/>
                      <a:pt x="5700" y="80962"/>
                    </a:cubicBezTo>
                    <a:cubicBezTo>
                      <a:pt x="6557" y="86621"/>
                      <a:pt x="10462" y="92075"/>
                      <a:pt x="15225" y="95250"/>
                    </a:cubicBezTo>
                    <a:lnTo>
                      <a:pt x="22369" y="100012"/>
                    </a:lnTo>
                    <a:lnTo>
                      <a:pt x="50944" y="97631"/>
                    </a:lnTo>
                    <a:cubicBezTo>
                      <a:pt x="57312" y="96994"/>
                      <a:pt x="63626" y="95887"/>
                      <a:pt x="69994" y="95250"/>
                    </a:cubicBezTo>
                    <a:cubicBezTo>
                      <a:pt x="79505" y="94299"/>
                      <a:pt x="89044" y="93662"/>
                      <a:pt x="98569" y="92868"/>
                    </a:cubicBezTo>
                    <a:cubicBezTo>
                      <a:pt x="100156" y="90487"/>
                      <a:pt x="102051" y="88284"/>
                      <a:pt x="103331" y="85725"/>
                    </a:cubicBezTo>
                    <a:cubicBezTo>
                      <a:pt x="105334" y="81719"/>
                      <a:pt x="106948" y="72878"/>
                      <a:pt x="108094" y="69056"/>
                    </a:cubicBezTo>
                    <a:cubicBezTo>
                      <a:pt x="109536" y="64247"/>
                      <a:pt x="112856" y="54768"/>
                      <a:pt x="112856" y="54768"/>
                    </a:cubicBezTo>
                    <a:cubicBezTo>
                      <a:pt x="112062" y="46037"/>
                      <a:pt x="112312" y="37147"/>
                      <a:pt x="110475" y="28575"/>
                    </a:cubicBezTo>
                    <a:cubicBezTo>
                      <a:pt x="109875" y="25777"/>
                      <a:pt x="106993" y="23991"/>
                      <a:pt x="105713" y="21431"/>
                    </a:cubicBezTo>
                    <a:cubicBezTo>
                      <a:pt x="104590" y="19186"/>
                      <a:pt x="115635" y="15478"/>
                      <a:pt x="117619" y="14287"/>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18" name="Freeform 217"/>
              <p:cNvSpPr/>
              <p:nvPr/>
            </p:nvSpPr>
            <p:spPr>
              <a:xfrm>
                <a:off x="4048125" y="3207544"/>
                <a:ext cx="109552" cy="111919"/>
              </a:xfrm>
              <a:custGeom>
                <a:avLst/>
                <a:gdLst>
                  <a:gd name="connsiteX0" fmla="*/ 90488 w 109552"/>
                  <a:gd name="connsiteY0" fmla="*/ 7144 h 111919"/>
                  <a:gd name="connsiteX1" fmla="*/ 90488 w 109552"/>
                  <a:gd name="connsiteY1" fmla="*/ 7144 h 111919"/>
                  <a:gd name="connsiteX2" fmla="*/ 33338 w 109552"/>
                  <a:gd name="connsiteY2" fmla="*/ 0 h 111919"/>
                  <a:gd name="connsiteX3" fmla="*/ 9525 w 109552"/>
                  <a:gd name="connsiteY3" fmla="*/ 2381 h 111919"/>
                  <a:gd name="connsiteX4" fmla="*/ 2381 w 109552"/>
                  <a:gd name="connsiteY4" fmla="*/ 9525 h 111919"/>
                  <a:gd name="connsiteX5" fmla="*/ 0 w 109552"/>
                  <a:gd name="connsiteY5" fmla="*/ 19050 h 111919"/>
                  <a:gd name="connsiteX6" fmla="*/ 2381 w 109552"/>
                  <a:gd name="connsiteY6" fmla="*/ 69056 h 111919"/>
                  <a:gd name="connsiteX7" fmla="*/ 7144 w 109552"/>
                  <a:gd name="connsiteY7" fmla="*/ 83344 h 111919"/>
                  <a:gd name="connsiteX8" fmla="*/ 9525 w 109552"/>
                  <a:gd name="connsiteY8" fmla="*/ 90487 h 111919"/>
                  <a:gd name="connsiteX9" fmla="*/ 19050 w 109552"/>
                  <a:gd name="connsiteY9" fmla="*/ 104775 h 111919"/>
                  <a:gd name="connsiteX10" fmla="*/ 33338 w 109552"/>
                  <a:gd name="connsiteY10" fmla="*/ 109537 h 111919"/>
                  <a:gd name="connsiteX11" fmla="*/ 40481 w 109552"/>
                  <a:gd name="connsiteY11" fmla="*/ 111919 h 111919"/>
                  <a:gd name="connsiteX12" fmla="*/ 66675 w 109552"/>
                  <a:gd name="connsiteY12" fmla="*/ 107156 h 111919"/>
                  <a:gd name="connsiteX13" fmla="*/ 80963 w 109552"/>
                  <a:gd name="connsiteY13" fmla="*/ 97631 h 111919"/>
                  <a:gd name="connsiteX14" fmla="*/ 88106 w 109552"/>
                  <a:gd name="connsiteY14" fmla="*/ 92869 h 111919"/>
                  <a:gd name="connsiteX15" fmla="*/ 100013 w 109552"/>
                  <a:gd name="connsiteY15" fmla="*/ 78581 h 111919"/>
                  <a:gd name="connsiteX16" fmla="*/ 104775 w 109552"/>
                  <a:gd name="connsiteY16" fmla="*/ 71437 h 111919"/>
                  <a:gd name="connsiteX17" fmla="*/ 107156 w 109552"/>
                  <a:gd name="connsiteY17" fmla="*/ 61912 h 111919"/>
                  <a:gd name="connsiteX18" fmla="*/ 109538 w 109552"/>
                  <a:gd name="connsiteY18" fmla="*/ 54769 h 111919"/>
                  <a:gd name="connsiteX19" fmla="*/ 107156 w 109552"/>
                  <a:gd name="connsiteY19" fmla="*/ 19050 h 111919"/>
                  <a:gd name="connsiteX20" fmla="*/ 100013 w 109552"/>
                  <a:gd name="connsiteY20" fmla="*/ 14287 h 111919"/>
                  <a:gd name="connsiteX21" fmla="*/ 90488 w 109552"/>
                  <a:gd name="connsiteY21" fmla="*/ 7144 h 11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52" h="111919">
                    <a:moveTo>
                      <a:pt x="90488" y="7144"/>
                    </a:moveTo>
                    <a:lnTo>
                      <a:pt x="90488" y="7144"/>
                    </a:lnTo>
                    <a:cubicBezTo>
                      <a:pt x="65322" y="1551"/>
                      <a:pt x="63454" y="0"/>
                      <a:pt x="33338" y="0"/>
                    </a:cubicBezTo>
                    <a:cubicBezTo>
                      <a:pt x="25361" y="0"/>
                      <a:pt x="17463" y="1587"/>
                      <a:pt x="9525" y="2381"/>
                    </a:cubicBezTo>
                    <a:cubicBezTo>
                      <a:pt x="7144" y="4762"/>
                      <a:pt x="4052" y="6601"/>
                      <a:pt x="2381" y="9525"/>
                    </a:cubicBezTo>
                    <a:cubicBezTo>
                      <a:pt x="757" y="12367"/>
                      <a:pt x="0" y="15777"/>
                      <a:pt x="0" y="19050"/>
                    </a:cubicBezTo>
                    <a:cubicBezTo>
                      <a:pt x="0" y="35738"/>
                      <a:pt x="538" y="52471"/>
                      <a:pt x="2381" y="69056"/>
                    </a:cubicBezTo>
                    <a:cubicBezTo>
                      <a:pt x="2935" y="74046"/>
                      <a:pt x="5556" y="78581"/>
                      <a:pt x="7144" y="83344"/>
                    </a:cubicBezTo>
                    <a:cubicBezTo>
                      <a:pt x="7938" y="85725"/>
                      <a:pt x="8133" y="88399"/>
                      <a:pt x="9525" y="90487"/>
                    </a:cubicBezTo>
                    <a:cubicBezTo>
                      <a:pt x="12700" y="95250"/>
                      <a:pt x="13620" y="102965"/>
                      <a:pt x="19050" y="104775"/>
                    </a:cubicBezTo>
                    <a:lnTo>
                      <a:pt x="33338" y="109537"/>
                    </a:lnTo>
                    <a:lnTo>
                      <a:pt x="40481" y="111919"/>
                    </a:lnTo>
                    <a:cubicBezTo>
                      <a:pt x="44628" y="111400"/>
                      <a:pt x="60282" y="110707"/>
                      <a:pt x="66675" y="107156"/>
                    </a:cubicBezTo>
                    <a:cubicBezTo>
                      <a:pt x="71679" y="104376"/>
                      <a:pt x="76200" y="100806"/>
                      <a:pt x="80963" y="97631"/>
                    </a:cubicBezTo>
                    <a:lnTo>
                      <a:pt x="88106" y="92869"/>
                    </a:lnTo>
                    <a:cubicBezTo>
                      <a:pt x="99936" y="75125"/>
                      <a:pt x="84728" y="96924"/>
                      <a:pt x="100013" y="78581"/>
                    </a:cubicBezTo>
                    <a:cubicBezTo>
                      <a:pt x="101845" y="76382"/>
                      <a:pt x="103188" y="73818"/>
                      <a:pt x="104775" y="71437"/>
                    </a:cubicBezTo>
                    <a:cubicBezTo>
                      <a:pt x="105569" y="68262"/>
                      <a:pt x="106257" y="65059"/>
                      <a:pt x="107156" y="61912"/>
                    </a:cubicBezTo>
                    <a:cubicBezTo>
                      <a:pt x="107846" y="59499"/>
                      <a:pt x="109538" y="57279"/>
                      <a:pt x="109538" y="54769"/>
                    </a:cubicBezTo>
                    <a:cubicBezTo>
                      <a:pt x="109538" y="42836"/>
                      <a:pt x="109889" y="30666"/>
                      <a:pt x="107156" y="19050"/>
                    </a:cubicBezTo>
                    <a:cubicBezTo>
                      <a:pt x="106501" y="16264"/>
                      <a:pt x="102573" y="15567"/>
                      <a:pt x="100013" y="14287"/>
                    </a:cubicBezTo>
                    <a:cubicBezTo>
                      <a:pt x="90734" y="9647"/>
                      <a:pt x="92075" y="8334"/>
                      <a:pt x="90488" y="7144"/>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19" name="Freeform 218"/>
              <p:cNvSpPr/>
              <p:nvPr/>
            </p:nvSpPr>
            <p:spPr>
              <a:xfrm>
                <a:off x="4155281" y="3216748"/>
                <a:ext cx="88107" cy="107477"/>
              </a:xfrm>
              <a:custGeom>
                <a:avLst/>
                <a:gdLst>
                  <a:gd name="connsiteX0" fmla="*/ 54769 w 88107"/>
                  <a:gd name="connsiteY0" fmla="*/ 16990 h 107477"/>
                  <a:gd name="connsiteX1" fmla="*/ 54769 w 88107"/>
                  <a:gd name="connsiteY1" fmla="*/ 16990 h 107477"/>
                  <a:gd name="connsiteX2" fmla="*/ 38100 w 88107"/>
                  <a:gd name="connsiteY2" fmla="*/ 2702 h 107477"/>
                  <a:gd name="connsiteX3" fmla="*/ 30957 w 88107"/>
                  <a:gd name="connsiteY3" fmla="*/ 321 h 107477"/>
                  <a:gd name="connsiteX4" fmla="*/ 23813 w 88107"/>
                  <a:gd name="connsiteY4" fmla="*/ 9846 h 107477"/>
                  <a:gd name="connsiteX5" fmla="*/ 14288 w 88107"/>
                  <a:gd name="connsiteY5" fmla="*/ 24133 h 107477"/>
                  <a:gd name="connsiteX6" fmla="*/ 4763 w 88107"/>
                  <a:gd name="connsiteY6" fmla="*/ 38421 h 107477"/>
                  <a:gd name="connsiteX7" fmla="*/ 0 w 88107"/>
                  <a:gd name="connsiteY7" fmla="*/ 45565 h 107477"/>
                  <a:gd name="connsiteX8" fmla="*/ 2382 w 88107"/>
                  <a:gd name="connsiteY8" fmla="*/ 78902 h 107477"/>
                  <a:gd name="connsiteX9" fmla="*/ 4763 w 88107"/>
                  <a:gd name="connsiteY9" fmla="*/ 86046 h 107477"/>
                  <a:gd name="connsiteX10" fmla="*/ 21432 w 88107"/>
                  <a:gd name="connsiteY10" fmla="*/ 105096 h 107477"/>
                  <a:gd name="connsiteX11" fmla="*/ 78582 w 88107"/>
                  <a:gd name="connsiteY11" fmla="*/ 107477 h 107477"/>
                  <a:gd name="connsiteX12" fmla="*/ 80963 w 88107"/>
                  <a:gd name="connsiteY12" fmla="*/ 97952 h 107477"/>
                  <a:gd name="connsiteX13" fmla="*/ 83344 w 88107"/>
                  <a:gd name="connsiteY13" fmla="*/ 83665 h 107477"/>
                  <a:gd name="connsiteX14" fmla="*/ 88107 w 88107"/>
                  <a:gd name="connsiteY14" fmla="*/ 76521 h 107477"/>
                  <a:gd name="connsiteX15" fmla="*/ 83344 w 88107"/>
                  <a:gd name="connsiteY15" fmla="*/ 38421 h 107477"/>
                  <a:gd name="connsiteX16" fmla="*/ 78582 w 88107"/>
                  <a:gd name="connsiteY16" fmla="*/ 31277 h 107477"/>
                  <a:gd name="connsiteX17" fmla="*/ 71438 w 88107"/>
                  <a:gd name="connsiteY17" fmla="*/ 16990 h 107477"/>
                  <a:gd name="connsiteX18" fmla="*/ 64294 w 88107"/>
                  <a:gd name="connsiteY18" fmla="*/ 14608 h 107477"/>
                  <a:gd name="connsiteX19" fmla="*/ 54769 w 88107"/>
                  <a:gd name="connsiteY19" fmla="*/ 16990 h 107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107" h="107477">
                    <a:moveTo>
                      <a:pt x="54769" y="16990"/>
                    </a:moveTo>
                    <a:lnTo>
                      <a:pt x="54769" y="16990"/>
                    </a:lnTo>
                    <a:cubicBezTo>
                      <a:pt x="49213" y="12227"/>
                      <a:pt x="44095" y="6899"/>
                      <a:pt x="38100" y="2702"/>
                    </a:cubicBezTo>
                    <a:cubicBezTo>
                      <a:pt x="36044" y="1263"/>
                      <a:pt x="33202" y="-801"/>
                      <a:pt x="30957" y="321"/>
                    </a:cubicBezTo>
                    <a:cubicBezTo>
                      <a:pt x="27407" y="2096"/>
                      <a:pt x="26194" y="6671"/>
                      <a:pt x="23813" y="9846"/>
                    </a:cubicBezTo>
                    <a:cubicBezTo>
                      <a:pt x="19259" y="23510"/>
                      <a:pt x="24694" y="10755"/>
                      <a:pt x="14288" y="24133"/>
                    </a:cubicBezTo>
                    <a:cubicBezTo>
                      <a:pt x="10774" y="28651"/>
                      <a:pt x="7938" y="33658"/>
                      <a:pt x="4763" y="38421"/>
                    </a:cubicBezTo>
                    <a:lnTo>
                      <a:pt x="0" y="45565"/>
                    </a:lnTo>
                    <a:cubicBezTo>
                      <a:pt x="794" y="56677"/>
                      <a:pt x="1080" y="67838"/>
                      <a:pt x="2382" y="78902"/>
                    </a:cubicBezTo>
                    <a:cubicBezTo>
                      <a:pt x="2675" y="81395"/>
                      <a:pt x="3544" y="83852"/>
                      <a:pt x="4763" y="86046"/>
                    </a:cubicBezTo>
                    <a:cubicBezTo>
                      <a:pt x="6068" y="88395"/>
                      <a:pt x="14430" y="104318"/>
                      <a:pt x="21432" y="105096"/>
                    </a:cubicBezTo>
                    <a:cubicBezTo>
                      <a:pt x="40382" y="107202"/>
                      <a:pt x="59532" y="106683"/>
                      <a:pt x="78582" y="107477"/>
                    </a:cubicBezTo>
                    <a:cubicBezTo>
                      <a:pt x="79376" y="104302"/>
                      <a:pt x="80321" y="101161"/>
                      <a:pt x="80963" y="97952"/>
                    </a:cubicBezTo>
                    <a:cubicBezTo>
                      <a:pt x="81910" y="93218"/>
                      <a:pt x="81817" y="88245"/>
                      <a:pt x="83344" y="83665"/>
                    </a:cubicBezTo>
                    <a:cubicBezTo>
                      <a:pt x="84249" y="80950"/>
                      <a:pt x="86519" y="78902"/>
                      <a:pt x="88107" y="76521"/>
                    </a:cubicBezTo>
                    <a:cubicBezTo>
                      <a:pt x="87847" y="73659"/>
                      <a:pt x="86296" y="46293"/>
                      <a:pt x="83344" y="38421"/>
                    </a:cubicBezTo>
                    <a:cubicBezTo>
                      <a:pt x="82339" y="35741"/>
                      <a:pt x="79862" y="33837"/>
                      <a:pt x="78582" y="31277"/>
                    </a:cubicBezTo>
                    <a:cubicBezTo>
                      <a:pt x="75707" y="25527"/>
                      <a:pt x="77123" y="21538"/>
                      <a:pt x="71438" y="16990"/>
                    </a:cubicBezTo>
                    <a:cubicBezTo>
                      <a:pt x="69478" y="15422"/>
                      <a:pt x="66675" y="15402"/>
                      <a:pt x="64294" y="14608"/>
                    </a:cubicBezTo>
                    <a:lnTo>
                      <a:pt x="54769" y="16990"/>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0" name="Freeform 219"/>
              <p:cNvSpPr/>
              <p:nvPr/>
            </p:nvSpPr>
            <p:spPr>
              <a:xfrm>
                <a:off x="4248150" y="3230602"/>
                <a:ext cx="116681" cy="112673"/>
              </a:xfrm>
              <a:custGeom>
                <a:avLst/>
                <a:gdLst>
                  <a:gd name="connsiteX0" fmla="*/ 88106 w 116681"/>
                  <a:gd name="connsiteY0" fmla="*/ 12661 h 112673"/>
                  <a:gd name="connsiteX1" fmla="*/ 88106 w 116681"/>
                  <a:gd name="connsiteY1" fmla="*/ 12661 h 112673"/>
                  <a:gd name="connsiteX2" fmla="*/ 45244 w 116681"/>
                  <a:gd name="connsiteY2" fmla="*/ 3136 h 112673"/>
                  <a:gd name="connsiteX3" fmla="*/ 30956 w 116681"/>
                  <a:gd name="connsiteY3" fmla="*/ 10279 h 112673"/>
                  <a:gd name="connsiteX4" fmla="*/ 16669 w 116681"/>
                  <a:gd name="connsiteY4" fmla="*/ 15042 h 112673"/>
                  <a:gd name="connsiteX5" fmla="*/ 4763 w 116681"/>
                  <a:gd name="connsiteY5" fmla="*/ 24567 h 112673"/>
                  <a:gd name="connsiteX6" fmla="*/ 0 w 116681"/>
                  <a:gd name="connsiteY6" fmla="*/ 31711 h 112673"/>
                  <a:gd name="connsiteX7" fmla="*/ 2381 w 116681"/>
                  <a:gd name="connsiteY7" fmla="*/ 57904 h 112673"/>
                  <a:gd name="connsiteX8" fmla="*/ 11906 w 116681"/>
                  <a:gd name="connsiteY8" fmla="*/ 72192 h 112673"/>
                  <a:gd name="connsiteX9" fmla="*/ 23813 w 116681"/>
                  <a:gd name="connsiteY9" fmla="*/ 86479 h 112673"/>
                  <a:gd name="connsiteX10" fmla="*/ 28575 w 116681"/>
                  <a:gd name="connsiteY10" fmla="*/ 93623 h 112673"/>
                  <a:gd name="connsiteX11" fmla="*/ 42863 w 116681"/>
                  <a:gd name="connsiteY11" fmla="*/ 103148 h 112673"/>
                  <a:gd name="connsiteX12" fmla="*/ 50006 w 116681"/>
                  <a:gd name="connsiteY12" fmla="*/ 107911 h 112673"/>
                  <a:gd name="connsiteX13" fmla="*/ 57150 w 116681"/>
                  <a:gd name="connsiteY13" fmla="*/ 112673 h 112673"/>
                  <a:gd name="connsiteX14" fmla="*/ 80963 w 116681"/>
                  <a:gd name="connsiteY14" fmla="*/ 110292 h 112673"/>
                  <a:gd name="connsiteX15" fmla="*/ 95250 w 116681"/>
                  <a:gd name="connsiteY15" fmla="*/ 100767 h 112673"/>
                  <a:gd name="connsiteX16" fmla="*/ 102394 w 116681"/>
                  <a:gd name="connsiteY16" fmla="*/ 96004 h 112673"/>
                  <a:gd name="connsiteX17" fmla="*/ 109538 w 116681"/>
                  <a:gd name="connsiteY17" fmla="*/ 81717 h 112673"/>
                  <a:gd name="connsiteX18" fmla="*/ 116681 w 116681"/>
                  <a:gd name="connsiteY18" fmla="*/ 67429 h 112673"/>
                  <a:gd name="connsiteX19" fmla="*/ 114300 w 116681"/>
                  <a:gd name="connsiteY19" fmla="*/ 36473 h 112673"/>
                  <a:gd name="connsiteX20" fmla="*/ 107156 w 116681"/>
                  <a:gd name="connsiteY20" fmla="*/ 31711 h 112673"/>
                  <a:gd name="connsiteX21" fmla="*/ 100013 w 116681"/>
                  <a:gd name="connsiteY21" fmla="*/ 24567 h 112673"/>
                  <a:gd name="connsiteX22" fmla="*/ 85725 w 116681"/>
                  <a:gd name="connsiteY22" fmla="*/ 19804 h 112673"/>
                  <a:gd name="connsiteX23" fmla="*/ 78581 w 116681"/>
                  <a:gd name="connsiteY23" fmla="*/ 15042 h 112673"/>
                  <a:gd name="connsiteX24" fmla="*/ 88106 w 116681"/>
                  <a:gd name="connsiteY24" fmla="*/ 12661 h 112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6681" h="112673">
                    <a:moveTo>
                      <a:pt x="88106" y="12661"/>
                    </a:moveTo>
                    <a:lnTo>
                      <a:pt x="88106" y="12661"/>
                    </a:lnTo>
                    <a:cubicBezTo>
                      <a:pt x="65861" y="-3230"/>
                      <a:pt x="76239" y="-1292"/>
                      <a:pt x="45244" y="3136"/>
                    </a:cubicBezTo>
                    <a:cubicBezTo>
                      <a:pt x="35646" y="4507"/>
                      <a:pt x="39891" y="6308"/>
                      <a:pt x="30956" y="10279"/>
                    </a:cubicBezTo>
                    <a:cubicBezTo>
                      <a:pt x="26369" y="12318"/>
                      <a:pt x="16669" y="15042"/>
                      <a:pt x="16669" y="15042"/>
                    </a:cubicBezTo>
                    <a:cubicBezTo>
                      <a:pt x="3018" y="35518"/>
                      <a:pt x="21195" y="11421"/>
                      <a:pt x="4763" y="24567"/>
                    </a:cubicBezTo>
                    <a:cubicBezTo>
                      <a:pt x="2528" y="26355"/>
                      <a:pt x="1588" y="29330"/>
                      <a:pt x="0" y="31711"/>
                    </a:cubicBezTo>
                    <a:cubicBezTo>
                      <a:pt x="794" y="40442"/>
                      <a:pt x="-93" y="49493"/>
                      <a:pt x="2381" y="57904"/>
                    </a:cubicBezTo>
                    <a:cubicBezTo>
                      <a:pt x="3996" y="63395"/>
                      <a:pt x="8731" y="67429"/>
                      <a:pt x="11906" y="72192"/>
                    </a:cubicBezTo>
                    <a:cubicBezTo>
                      <a:pt x="23732" y="89931"/>
                      <a:pt x="8532" y="68143"/>
                      <a:pt x="23813" y="86479"/>
                    </a:cubicBezTo>
                    <a:cubicBezTo>
                      <a:pt x="25645" y="88678"/>
                      <a:pt x="26421" y="91738"/>
                      <a:pt x="28575" y="93623"/>
                    </a:cubicBezTo>
                    <a:cubicBezTo>
                      <a:pt x="32883" y="97392"/>
                      <a:pt x="38100" y="99973"/>
                      <a:pt x="42863" y="103148"/>
                    </a:cubicBezTo>
                    <a:lnTo>
                      <a:pt x="50006" y="107911"/>
                    </a:lnTo>
                    <a:lnTo>
                      <a:pt x="57150" y="112673"/>
                    </a:lnTo>
                    <a:cubicBezTo>
                      <a:pt x="65088" y="111879"/>
                      <a:pt x="73349" y="112671"/>
                      <a:pt x="80963" y="110292"/>
                    </a:cubicBezTo>
                    <a:cubicBezTo>
                      <a:pt x="86426" y="108585"/>
                      <a:pt x="90488" y="103942"/>
                      <a:pt x="95250" y="100767"/>
                    </a:cubicBezTo>
                    <a:lnTo>
                      <a:pt x="102394" y="96004"/>
                    </a:lnTo>
                    <a:cubicBezTo>
                      <a:pt x="108379" y="78048"/>
                      <a:pt x="100304" y="100184"/>
                      <a:pt x="109538" y="81717"/>
                    </a:cubicBezTo>
                    <a:cubicBezTo>
                      <a:pt x="119401" y="61991"/>
                      <a:pt x="103028" y="87912"/>
                      <a:pt x="116681" y="67429"/>
                    </a:cubicBezTo>
                    <a:cubicBezTo>
                      <a:pt x="115887" y="57110"/>
                      <a:pt x="116967" y="46473"/>
                      <a:pt x="114300" y="36473"/>
                    </a:cubicBezTo>
                    <a:cubicBezTo>
                      <a:pt x="113563" y="33708"/>
                      <a:pt x="109355" y="33543"/>
                      <a:pt x="107156" y="31711"/>
                    </a:cubicBezTo>
                    <a:cubicBezTo>
                      <a:pt x="104569" y="29555"/>
                      <a:pt x="102957" y="26202"/>
                      <a:pt x="100013" y="24567"/>
                    </a:cubicBezTo>
                    <a:cubicBezTo>
                      <a:pt x="95625" y="22129"/>
                      <a:pt x="89902" y="22589"/>
                      <a:pt x="85725" y="19804"/>
                    </a:cubicBezTo>
                    <a:cubicBezTo>
                      <a:pt x="83344" y="18217"/>
                      <a:pt x="81387" y="15603"/>
                      <a:pt x="78581" y="15042"/>
                    </a:cubicBezTo>
                    <a:cubicBezTo>
                      <a:pt x="76841" y="14694"/>
                      <a:pt x="86519" y="13058"/>
                      <a:pt x="88106" y="12661"/>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1" name="Freeform 220"/>
              <p:cNvSpPr/>
              <p:nvPr/>
            </p:nvSpPr>
            <p:spPr>
              <a:xfrm>
                <a:off x="4350544" y="3257549"/>
                <a:ext cx="100012" cy="107157"/>
              </a:xfrm>
              <a:custGeom>
                <a:avLst/>
                <a:gdLst>
                  <a:gd name="connsiteX0" fmla="*/ 80962 w 100012"/>
                  <a:gd name="connsiteY0" fmla="*/ 4764 h 107157"/>
                  <a:gd name="connsiteX1" fmla="*/ 80962 w 100012"/>
                  <a:gd name="connsiteY1" fmla="*/ 4764 h 107157"/>
                  <a:gd name="connsiteX2" fmla="*/ 50006 w 100012"/>
                  <a:gd name="connsiteY2" fmla="*/ 2382 h 107157"/>
                  <a:gd name="connsiteX3" fmla="*/ 35719 w 100012"/>
                  <a:gd name="connsiteY3" fmla="*/ 11907 h 107157"/>
                  <a:gd name="connsiteX4" fmla="*/ 30956 w 100012"/>
                  <a:gd name="connsiteY4" fmla="*/ 19051 h 107157"/>
                  <a:gd name="connsiteX5" fmla="*/ 16669 w 100012"/>
                  <a:gd name="connsiteY5" fmla="*/ 28576 h 107157"/>
                  <a:gd name="connsiteX6" fmla="*/ 0 w 100012"/>
                  <a:gd name="connsiteY6" fmla="*/ 47626 h 107157"/>
                  <a:gd name="connsiteX7" fmla="*/ 2381 w 100012"/>
                  <a:gd name="connsiteY7" fmla="*/ 61914 h 107157"/>
                  <a:gd name="connsiteX8" fmla="*/ 26194 w 100012"/>
                  <a:gd name="connsiteY8" fmla="*/ 85726 h 107157"/>
                  <a:gd name="connsiteX9" fmla="*/ 33337 w 100012"/>
                  <a:gd name="connsiteY9" fmla="*/ 92870 h 107157"/>
                  <a:gd name="connsiteX10" fmla="*/ 47625 w 100012"/>
                  <a:gd name="connsiteY10" fmla="*/ 102395 h 107157"/>
                  <a:gd name="connsiteX11" fmla="*/ 61912 w 100012"/>
                  <a:gd name="connsiteY11" fmla="*/ 107157 h 107157"/>
                  <a:gd name="connsiteX12" fmla="*/ 76200 w 100012"/>
                  <a:gd name="connsiteY12" fmla="*/ 100014 h 107157"/>
                  <a:gd name="connsiteX13" fmla="*/ 88106 w 100012"/>
                  <a:gd name="connsiteY13" fmla="*/ 90489 h 107157"/>
                  <a:gd name="connsiteX14" fmla="*/ 90487 w 100012"/>
                  <a:gd name="connsiteY14" fmla="*/ 83345 h 107157"/>
                  <a:gd name="connsiteX15" fmla="*/ 100012 w 100012"/>
                  <a:gd name="connsiteY15" fmla="*/ 71439 h 107157"/>
                  <a:gd name="connsiteX16" fmla="*/ 97631 w 100012"/>
                  <a:gd name="connsiteY16" fmla="*/ 23814 h 107157"/>
                  <a:gd name="connsiteX17" fmla="*/ 85725 w 100012"/>
                  <a:gd name="connsiteY17" fmla="*/ 7145 h 107157"/>
                  <a:gd name="connsiteX18" fmla="*/ 61912 w 100012"/>
                  <a:gd name="connsiteY18" fmla="*/ 4764 h 107157"/>
                  <a:gd name="connsiteX19" fmla="*/ 28575 w 100012"/>
                  <a:gd name="connsiteY19" fmla="*/ 7145 h 107157"/>
                  <a:gd name="connsiteX20" fmla="*/ 21431 w 100012"/>
                  <a:gd name="connsiteY20" fmla="*/ 9526 h 107157"/>
                  <a:gd name="connsiteX21" fmla="*/ 16669 w 100012"/>
                  <a:gd name="connsiteY21" fmla="*/ 23814 h 107157"/>
                  <a:gd name="connsiteX22" fmla="*/ 80962 w 100012"/>
                  <a:gd name="connsiteY22" fmla="*/ 4764 h 1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12" h="107157">
                    <a:moveTo>
                      <a:pt x="80962" y="4764"/>
                    </a:moveTo>
                    <a:lnTo>
                      <a:pt x="80962" y="4764"/>
                    </a:lnTo>
                    <a:cubicBezTo>
                      <a:pt x="69205" y="2151"/>
                      <a:pt x="60875" y="-3053"/>
                      <a:pt x="50006" y="2382"/>
                    </a:cubicBezTo>
                    <a:cubicBezTo>
                      <a:pt x="44887" y="4942"/>
                      <a:pt x="35719" y="11907"/>
                      <a:pt x="35719" y="11907"/>
                    </a:cubicBezTo>
                    <a:cubicBezTo>
                      <a:pt x="34131" y="14288"/>
                      <a:pt x="33191" y="17263"/>
                      <a:pt x="30956" y="19051"/>
                    </a:cubicBezTo>
                    <a:cubicBezTo>
                      <a:pt x="14596" y="32138"/>
                      <a:pt x="33665" y="6722"/>
                      <a:pt x="16669" y="28576"/>
                    </a:cubicBezTo>
                    <a:cubicBezTo>
                      <a:pt x="1712" y="47808"/>
                      <a:pt x="13829" y="38408"/>
                      <a:pt x="0" y="47626"/>
                    </a:cubicBezTo>
                    <a:cubicBezTo>
                      <a:pt x="794" y="52389"/>
                      <a:pt x="524" y="57457"/>
                      <a:pt x="2381" y="61914"/>
                    </a:cubicBezTo>
                    <a:cubicBezTo>
                      <a:pt x="11453" y="83688"/>
                      <a:pt x="10771" y="70301"/>
                      <a:pt x="26194" y="85726"/>
                    </a:cubicBezTo>
                    <a:cubicBezTo>
                      <a:pt x="28575" y="88107"/>
                      <a:pt x="30679" y="90803"/>
                      <a:pt x="33337" y="92870"/>
                    </a:cubicBezTo>
                    <a:cubicBezTo>
                      <a:pt x="37855" y="96384"/>
                      <a:pt x="42195" y="100585"/>
                      <a:pt x="47625" y="102395"/>
                    </a:cubicBezTo>
                    <a:lnTo>
                      <a:pt x="61912" y="107157"/>
                    </a:lnTo>
                    <a:cubicBezTo>
                      <a:pt x="67721" y="105221"/>
                      <a:pt x="71585" y="104629"/>
                      <a:pt x="76200" y="100014"/>
                    </a:cubicBezTo>
                    <a:cubicBezTo>
                      <a:pt x="86972" y="89242"/>
                      <a:pt x="74197" y="95125"/>
                      <a:pt x="88106" y="90489"/>
                    </a:cubicBezTo>
                    <a:cubicBezTo>
                      <a:pt x="88900" y="88108"/>
                      <a:pt x="88919" y="85305"/>
                      <a:pt x="90487" y="83345"/>
                    </a:cubicBezTo>
                    <a:cubicBezTo>
                      <a:pt x="102797" y="67957"/>
                      <a:pt x="94027" y="89394"/>
                      <a:pt x="100012" y="71439"/>
                    </a:cubicBezTo>
                    <a:cubicBezTo>
                      <a:pt x="99218" y="55564"/>
                      <a:pt x="99453" y="39604"/>
                      <a:pt x="97631" y="23814"/>
                    </a:cubicBezTo>
                    <a:cubicBezTo>
                      <a:pt x="96275" y="12064"/>
                      <a:pt x="95532" y="8654"/>
                      <a:pt x="85725" y="7145"/>
                    </a:cubicBezTo>
                    <a:cubicBezTo>
                      <a:pt x="77840" y="5932"/>
                      <a:pt x="69850" y="5558"/>
                      <a:pt x="61912" y="4764"/>
                    </a:cubicBezTo>
                    <a:cubicBezTo>
                      <a:pt x="50800" y="5558"/>
                      <a:pt x="39639" y="5843"/>
                      <a:pt x="28575" y="7145"/>
                    </a:cubicBezTo>
                    <a:cubicBezTo>
                      <a:pt x="26082" y="7438"/>
                      <a:pt x="21431" y="9526"/>
                      <a:pt x="21431" y="9526"/>
                    </a:cubicBezTo>
                    <a:lnTo>
                      <a:pt x="16669" y="23814"/>
                    </a:lnTo>
                    <a:lnTo>
                      <a:pt x="80962" y="4764"/>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2" name="Freeform 221"/>
              <p:cNvSpPr/>
              <p:nvPr/>
            </p:nvSpPr>
            <p:spPr>
              <a:xfrm>
                <a:off x="3928126" y="3095625"/>
                <a:ext cx="153338" cy="104069"/>
              </a:xfrm>
              <a:custGeom>
                <a:avLst/>
                <a:gdLst>
                  <a:gd name="connsiteX0" fmla="*/ 78581 w 92869"/>
                  <a:gd name="connsiteY0" fmla="*/ 11906 h 104069"/>
                  <a:gd name="connsiteX1" fmla="*/ 78581 w 92869"/>
                  <a:gd name="connsiteY1" fmla="*/ 11906 h 104069"/>
                  <a:gd name="connsiteX2" fmla="*/ 59531 w 92869"/>
                  <a:gd name="connsiteY2" fmla="*/ 2381 h 104069"/>
                  <a:gd name="connsiteX3" fmla="*/ 52387 w 92869"/>
                  <a:gd name="connsiteY3" fmla="*/ 0 h 104069"/>
                  <a:gd name="connsiteX4" fmla="*/ 23812 w 92869"/>
                  <a:gd name="connsiteY4" fmla="*/ 2381 h 104069"/>
                  <a:gd name="connsiteX5" fmla="*/ 9525 w 92869"/>
                  <a:gd name="connsiteY5" fmla="*/ 16669 h 104069"/>
                  <a:gd name="connsiteX6" fmla="*/ 0 w 92869"/>
                  <a:gd name="connsiteY6" fmla="*/ 30956 h 104069"/>
                  <a:gd name="connsiteX7" fmla="*/ 7144 w 92869"/>
                  <a:gd name="connsiteY7" fmla="*/ 61913 h 104069"/>
                  <a:gd name="connsiteX8" fmla="*/ 9525 w 92869"/>
                  <a:gd name="connsiteY8" fmla="*/ 69056 h 104069"/>
                  <a:gd name="connsiteX9" fmla="*/ 11906 w 92869"/>
                  <a:gd name="connsiteY9" fmla="*/ 76200 h 104069"/>
                  <a:gd name="connsiteX10" fmla="*/ 19050 w 92869"/>
                  <a:gd name="connsiteY10" fmla="*/ 83344 h 104069"/>
                  <a:gd name="connsiteX11" fmla="*/ 23812 w 92869"/>
                  <a:gd name="connsiteY11" fmla="*/ 90488 h 104069"/>
                  <a:gd name="connsiteX12" fmla="*/ 45244 w 92869"/>
                  <a:gd name="connsiteY12" fmla="*/ 102394 h 104069"/>
                  <a:gd name="connsiteX13" fmla="*/ 88106 w 92869"/>
                  <a:gd name="connsiteY13" fmla="*/ 92869 h 104069"/>
                  <a:gd name="connsiteX14" fmla="*/ 92869 w 92869"/>
                  <a:gd name="connsiteY14" fmla="*/ 83344 h 104069"/>
                  <a:gd name="connsiteX15" fmla="*/ 90487 w 92869"/>
                  <a:gd name="connsiteY15" fmla="*/ 69056 h 104069"/>
                  <a:gd name="connsiteX16" fmla="*/ 88106 w 92869"/>
                  <a:gd name="connsiteY16" fmla="*/ 61913 h 104069"/>
                  <a:gd name="connsiteX17" fmla="*/ 85725 w 92869"/>
                  <a:gd name="connsiteY17" fmla="*/ 50006 h 104069"/>
                  <a:gd name="connsiteX18" fmla="*/ 80962 w 92869"/>
                  <a:gd name="connsiteY18" fmla="*/ 35719 h 104069"/>
                  <a:gd name="connsiteX19" fmla="*/ 78581 w 92869"/>
                  <a:gd name="connsiteY19" fmla="*/ 26194 h 104069"/>
                  <a:gd name="connsiteX20" fmla="*/ 76200 w 92869"/>
                  <a:gd name="connsiteY20" fmla="*/ 19050 h 104069"/>
                  <a:gd name="connsiteX21" fmla="*/ 78581 w 92869"/>
                  <a:gd name="connsiteY21" fmla="*/ 11906 h 10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869" h="104069">
                    <a:moveTo>
                      <a:pt x="78581" y="11906"/>
                    </a:moveTo>
                    <a:lnTo>
                      <a:pt x="78581" y="11906"/>
                    </a:lnTo>
                    <a:cubicBezTo>
                      <a:pt x="72231" y="8731"/>
                      <a:pt x="65994" y="5319"/>
                      <a:pt x="59531" y="2381"/>
                    </a:cubicBezTo>
                    <a:cubicBezTo>
                      <a:pt x="57246" y="1342"/>
                      <a:pt x="54897" y="0"/>
                      <a:pt x="52387" y="0"/>
                    </a:cubicBezTo>
                    <a:cubicBezTo>
                      <a:pt x="42829" y="0"/>
                      <a:pt x="33337" y="1587"/>
                      <a:pt x="23812" y="2381"/>
                    </a:cubicBezTo>
                    <a:cubicBezTo>
                      <a:pt x="19050" y="7144"/>
                      <a:pt x="13261" y="11065"/>
                      <a:pt x="9525" y="16669"/>
                    </a:cubicBezTo>
                    <a:lnTo>
                      <a:pt x="0" y="30956"/>
                    </a:lnTo>
                    <a:cubicBezTo>
                      <a:pt x="3091" y="52596"/>
                      <a:pt x="606" y="42300"/>
                      <a:pt x="7144" y="61913"/>
                    </a:cubicBezTo>
                    <a:lnTo>
                      <a:pt x="9525" y="69056"/>
                    </a:lnTo>
                    <a:cubicBezTo>
                      <a:pt x="10319" y="71437"/>
                      <a:pt x="10131" y="74425"/>
                      <a:pt x="11906" y="76200"/>
                    </a:cubicBezTo>
                    <a:cubicBezTo>
                      <a:pt x="14287" y="78581"/>
                      <a:pt x="16894" y="80757"/>
                      <a:pt x="19050" y="83344"/>
                    </a:cubicBezTo>
                    <a:cubicBezTo>
                      <a:pt x="20882" y="85543"/>
                      <a:pt x="21658" y="88603"/>
                      <a:pt x="23812" y="90488"/>
                    </a:cubicBezTo>
                    <a:cubicBezTo>
                      <a:pt x="33889" y="99306"/>
                      <a:pt x="35432" y="99124"/>
                      <a:pt x="45244" y="102394"/>
                    </a:cubicBezTo>
                    <a:cubicBezTo>
                      <a:pt x="98742" y="99247"/>
                      <a:pt x="79499" y="112951"/>
                      <a:pt x="88106" y="92869"/>
                    </a:cubicBezTo>
                    <a:cubicBezTo>
                      <a:pt x="89504" y="89606"/>
                      <a:pt x="91281" y="86519"/>
                      <a:pt x="92869" y="83344"/>
                    </a:cubicBezTo>
                    <a:cubicBezTo>
                      <a:pt x="92075" y="78581"/>
                      <a:pt x="91535" y="73769"/>
                      <a:pt x="90487" y="69056"/>
                    </a:cubicBezTo>
                    <a:cubicBezTo>
                      <a:pt x="89942" y="66606"/>
                      <a:pt x="88715" y="64348"/>
                      <a:pt x="88106" y="61913"/>
                    </a:cubicBezTo>
                    <a:cubicBezTo>
                      <a:pt x="87124" y="57986"/>
                      <a:pt x="86790" y="53911"/>
                      <a:pt x="85725" y="50006"/>
                    </a:cubicBezTo>
                    <a:cubicBezTo>
                      <a:pt x="84404" y="45163"/>
                      <a:pt x="82179" y="40589"/>
                      <a:pt x="80962" y="35719"/>
                    </a:cubicBezTo>
                    <a:cubicBezTo>
                      <a:pt x="80168" y="32544"/>
                      <a:pt x="79480" y="29341"/>
                      <a:pt x="78581" y="26194"/>
                    </a:cubicBezTo>
                    <a:cubicBezTo>
                      <a:pt x="77891" y="23780"/>
                      <a:pt x="78288" y="20442"/>
                      <a:pt x="76200" y="19050"/>
                    </a:cubicBezTo>
                    <a:cubicBezTo>
                      <a:pt x="74723" y="18065"/>
                      <a:pt x="78184" y="13097"/>
                      <a:pt x="78581" y="11906"/>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3" name="Freeform 222"/>
              <p:cNvSpPr/>
              <p:nvPr/>
            </p:nvSpPr>
            <p:spPr>
              <a:xfrm>
                <a:off x="4076700" y="3105150"/>
                <a:ext cx="102394" cy="102394"/>
              </a:xfrm>
              <a:custGeom>
                <a:avLst/>
                <a:gdLst>
                  <a:gd name="connsiteX0" fmla="*/ 80963 w 102394"/>
                  <a:gd name="connsiteY0" fmla="*/ 19050 h 102394"/>
                  <a:gd name="connsiteX1" fmla="*/ 80963 w 102394"/>
                  <a:gd name="connsiteY1" fmla="*/ 19050 h 102394"/>
                  <a:gd name="connsiteX2" fmla="*/ 59531 w 102394"/>
                  <a:gd name="connsiteY2" fmla="*/ 14288 h 102394"/>
                  <a:gd name="connsiteX3" fmla="*/ 50006 w 102394"/>
                  <a:gd name="connsiteY3" fmla="*/ 11906 h 102394"/>
                  <a:gd name="connsiteX4" fmla="*/ 28575 w 102394"/>
                  <a:gd name="connsiteY4" fmla="*/ 0 h 102394"/>
                  <a:gd name="connsiteX5" fmla="*/ 21431 w 102394"/>
                  <a:gd name="connsiteY5" fmla="*/ 4763 h 102394"/>
                  <a:gd name="connsiteX6" fmla="*/ 7144 w 102394"/>
                  <a:gd name="connsiteY6" fmla="*/ 9525 h 102394"/>
                  <a:gd name="connsiteX7" fmla="*/ 0 w 102394"/>
                  <a:gd name="connsiteY7" fmla="*/ 23813 h 102394"/>
                  <a:gd name="connsiteX8" fmla="*/ 7144 w 102394"/>
                  <a:gd name="connsiteY8" fmla="*/ 50006 h 102394"/>
                  <a:gd name="connsiteX9" fmla="*/ 11906 w 102394"/>
                  <a:gd name="connsiteY9" fmla="*/ 64294 h 102394"/>
                  <a:gd name="connsiteX10" fmla="*/ 14288 w 102394"/>
                  <a:gd name="connsiteY10" fmla="*/ 71438 h 102394"/>
                  <a:gd name="connsiteX11" fmla="*/ 21431 w 102394"/>
                  <a:gd name="connsiteY11" fmla="*/ 76200 h 102394"/>
                  <a:gd name="connsiteX12" fmla="*/ 23813 w 102394"/>
                  <a:gd name="connsiteY12" fmla="*/ 83344 h 102394"/>
                  <a:gd name="connsiteX13" fmla="*/ 42863 w 102394"/>
                  <a:gd name="connsiteY13" fmla="*/ 100013 h 102394"/>
                  <a:gd name="connsiteX14" fmla="*/ 54769 w 102394"/>
                  <a:gd name="connsiteY14" fmla="*/ 102394 h 102394"/>
                  <a:gd name="connsiteX15" fmla="*/ 80963 w 102394"/>
                  <a:gd name="connsiteY15" fmla="*/ 100013 h 102394"/>
                  <a:gd name="connsiteX16" fmla="*/ 85725 w 102394"/>
                  <a:gd name="connsiteY16" fmla="*/ 92869 h 102394"/>
                  <a:gd name="connsiteX17" fmla="*/ 92869 w 102394"/>
                  <a:gd name="connsiteY17" fmla="*/ 88106 h 102394"/>
                  <a:gd name="connsiteX18" fmla="*/ 97631 w 102394"/>
                  <a:gd name="connsiteY18" fmla="*/ 80963 h 102394"/>
                  <a:gd name="connsiteX19" fmla="*/ 100013 w 102394"/>
                  <a:gd name="connsiteY19" fmla="*/ 52388 h 102394"/>
                  <a:gd name="connsiteX20" fmla="*/ 102394 w 102394"/>
                  <a:gd name="connsiteY20" fmla="*/ 45244 h 102394"/>
                  <a:gd name="connsiteX21" fmla="*/ 95250 w 102394"/>
                  <a:gd name="connsiteY21" fmla="*/ 21431 h 102394"/>
                  <a:gd name="connsiteX22" fmla="*/ 90488 w 102394"/>
                  <a:gd name="connsiteY22" fmla="*/ 14288 h 102394"/>
                  <a:gd name="connsiteX23" fmla="*/ 83344 w 102394"/>
                  <a:gd name="connsiteY23" fmla="*/ 11906 h 102394"/>
                  <a:gd name="connsiteX24" fmla="*/ 80963 w 102394"/>
                  <a:gd name="connsiteY24" fmla="*/ 19050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2394" h="102394">
                    <a:moveTo>
                      <a:pt x="80963" y="19050"/>
                    </a:moveTo>
                    <a:lnTo>
                      <a:pt x="80963" y="19050"/>
                    </a:lnTo>
                    <a:lnTo>
                      <a:pt x="59531" y="14288"/>
                    </a:lnTo>
                    <a:cubicBezTo>
                      <a:pt x="56342" y="13552"/>
                      <a:pt x="52933" y="13370"/>
                      <a:pt x="50006" y="11906"/>
                    </a:cubicBezTo>
                    <a:cubicBezTo>
                      <a:pt x="17266" y="-4466"/>
                      <a:pt x="48326" y="6583"/>
                      <a:pt x="28575" y="0"/>
                    </a:cubicBezTo>
                    <a:cubicBezTo>
                      <a:pt x="26194" y="1588"/>
                      <a:pt x="24046" y="3601"/>
                      <a:pt x="21431" y="4763"/>
                    </a:cubicBezTo>
                    <a:cubicBezTo>
                      <a:pt x="16844" y="6802"/>
                      <a:pt x="7144" y="9525"/>
                      <a:pt x="7144" y="9525"/>
                    </a:cubicBezTo>
                    <a:cubicBezTo>
                      <a:pt x="4735" y="13138"/>
                      <a:pt x="0" y="18882"/>
                      <a:pt x="0" y="23813"/>
                    </a:cubicBezTo>
                    <a:cubicBezTo>
                      <a:pt x="0" y="30547"/>
                      <a:pt x="5275" y="44400"/>
                      <a:pt x="7144" y="50006"/>
                    </a:cubicBezTo>
                    <a:lnTo>
                      <a:pt x="11906" y="64294"/>
                    </a:lnTo>
                    <a:cubicBezTo>
                      <a:pt x="12700" y="66675"/>
                      <a:pt x="12199" y="70046"/>
                      <a:pt x="14288" y="71438"/>
                    </a:cubicBezTo>
                    <a:lnTo>
                      <a:pt x="21431" y="76200"/>
                    </a:lnTo>
                    <a:cubicBezTo>
                      <a:pt x="22225" y="78581"/>
                      <a:pt x="22690" y="81099"/>
                      <a:pt x="23813" y="83344"/>
                    </a:cubicBezTo>
                    <a:cubicBezTo>
                      <a:pt x="27385" y="90489"/>
                      <a:pt x="34923" y="98425"/>
                      <a:pt x="42863" y="100013"/>
                    </a:cubicBezTo>
                    <a:lnTo>
                      <a:pt x="54769" y="102394"/>
                    </a:lnTo>
                    <a:cubicBezTo>
                      <a:pt x="63500" y="101600"/>
                      <a:pt x="72583" y="102591"/>
                      <a:pt x="80963" y="100013"/>
                    </a:cubicBezTo>
                    <a:cubicBezTo>
                      <a:pt x="83698" y="99171"/>
                      <a:pt x="83701" y="94893"/>
                      <a:pt x="85725" y="92869"/>
                    </a:cubicBezTo>
                    <a:cubicBezTo>
                      <a:pt x="87749" y="90845"/>
                      <a:pt x="90488" y="89694"/>
                      <a:pt x="92869" y="88106"/>
                    </a:cubicBezTo>
                    <a:cubicBezTo>
                      <a:pt x="94456" y="85725"/>
                      <a:pt x="97070" y="83769"/>
                      <a:pt x="97631" y="80963"/>
                    </a:cubicBezTo>
                    <a:cubicBezTo>
                      <a:pt x="99506" y="71591"/>
                      <a:pt x="98750" y="61862"/>
                      <a:pt x="100013" y="52388"/>
                    </a:cubicBezTo>
                    <a:cubicBezTo>
                      <a:pt x="100345" y="49900"/>
                      <a:pt x="101600" y="47625"/>
                      <a:pt x="102394" y="45244"/>
                    </a:cubicBezTo>
                    <a:cubicBezTo>
                      <a:pt x="101063" y="39918"/>
                      <a:pt x="97570" y="24911"/>
                      <a:pt x="95250" y="21431"/>
                    </a:cubicBezTo>
                    <a:cubicBezTo>
                      <a:pt x="93663" y="19050"/>
                      <a:pt x="92723" y="16076"/>
                      <a:pt x="90488" y="14288"/>
                    </a:cubicBezTo>
                    <a:cubicBezTo>
                      <a:pt x="88528" y="12720"/>
                      <a:pt x="85725" y="12700"/>
                      <a:pt x="83344" y="11906"/>
                    </a:cubicBezTo>
                    <a:cubicBezTo>
                      <a:pt x="78141" y="4103"/>
                      <a:pt x="81443" y="4763"/>
                      <a:pt x="80963" y="1905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4" name="Freeform 223"/>
              <p:cNvSpPr/>
              <p:nvPr/>
            </p:nvSpPr>
            <p:spPr>
              <a:xfrm>
                <a:off x="4181475" y="3128957"/>
                <a:ext cx="97631" cy="114568"/>
              </a:xfrm>
              <a:custGeom>
                <a:avLst/>
                <a:gdLst>
                  <a:gd name="connsiteX0" fmla="*/ 64294 w 97631"/>
                  <a:gd name="connsiteY0" fmla="*/ 2387 h 114568"/>
                  <a:gd name="connsiteX1" fmla="*/ 64294 w 97631"/>
                  <a:gd name="connsiteY1" fmla="*/ 2387 h 114568"/>
                  <a:gd name="connsiteX2" fmla="*/ 28575 w 97631"/>
                  <a:gd name="connsiteY2" fmla="*/ 2387 h 114568"/>
                  <a:gd name="connsiteX3" fmla="*/ 14288 w 97631"/>
                  <a:gd name="connsiteY3" fmla="*/ 11912 h 114568"/>
                  <a:gd name="connsiteX4" fmla="*/ 0 w 97631"/>
                  <a:gd name="connsiteY4" fmla="*/ 35724 h 114568"/>
                  <a:gd name="connsiteX5" fmla="*/ 2381 w 97631"/>
                  <a:gd name="connsiteY5" fmla="*/ 64299 h 114568"/>
                  <a:gd name="connsiteX6" fmla="*/ 11906 w 97631"/>
                  <a:gd name="connsiteY6" fmla="*/ 85731 h 114568"/>
                  <a:gd name="connsiteX7" fmla="*/ 21431 w 97631"/>
                  <a:gd name="connsiteY7" fmla="*/ 100018 h 114568"/>
                  <a:gd name="connsiteX8" fmla="*/ 35719 w 97631"/>
                  <a:gd name="connsiteY8" fmla="*/ 109543 h 114568"/>
                  <a:gd name="connsiteX9" fmla="*/ 57150 w 97631"/>
                  <a:gd name="connsiteY9" fmla="*/ 111924 h 114568"/>
                  <a:gd name="connsiteX10" fmla="*/ 73819 w 97631"/>
                  <a:gd name="connsiteY10" fmla="*/ 111924 h 114568"/>
                  <a:gd name="connsiteX11" fmla="*/ 88106 w 97631"/>
                  <a:gd name="connsiteY11" fmla="*/ 97637 h 114568"/>
                  <a:gd name="connsiteX12" fmla="*/ 90488 w 97631"/>
                  <a:gd name="connsiteY12" fmla="*/ 80968 h 114568"/>
                  <a:gd name="connsiteX13" fmla="*/ 95250 w 97631"/>
                  <a:gd name="connsiteY13" fmla="*/ 73824 h 114568"/>
                  <a:gd name="connsiteX14" fmla="*/ 97631 w 97631"/>
                  <a:gd name="connsiteY14" fmla="*/ 66681 h 114568"/>
                  <a:gd name="connsiteX15" fmla="*/ 85725 w 97631"/>
                  <a:gd name="connsiteY15" fmla="*/ 42868 h 114568"/>
                  <a:gd name="connsiteX16" fmla="*/ 80963 w 97631"/>
                  <a:gd name="connsiteY16" fmla="*/ 35724 h 114568"/>
                  <a:gd name="connsiteX17" fmla="*/ 73819 w 97631"/>
                  <a:gd name="connsiteY17" fmla="*/ 30962 h 114568"/>
                  <a:gd name="connsiteX18" fmla="*/ 69056 w 97631"/>
                  <a:gd name="connsiteY18" fmla="*/ 23818 h 114568"/>
                  <a:gd name="connsiteX19" fmla="*/ 61913 w 97631"/>
                  <a:gd name="connsiteY19" fmla="*/ 21437 h 114568"/>
                  <a:gd name="connsiteX20" fmla="*/ 64294 w 97631"/>
                  <a:gd name="connsiteY20" fmla="*/ 2387 h 11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7631" h="114568">
                    <a:moveTo>
                      <a:pt x="64294" y="2387"/>
                    </a:moveTo>
                    <a:lnTo>
                      <a:pt x="64294" y="2387"/>
                    </a:lnTo>
                    <a:cubicBezTo>
                      <a:pt x="53140" y="1148"/>
                      <a:pt x="39826" y="-2301"/>
                      <a:pt x="28575" y="2387"/>
                    </a:cubicBezTo>
                    <a:cubicBezTo>
                      <a:pt x="23292" y="4588"/>
                      <a:pt x="14288" y="11912"/>
                      <a:pt x="14288" y="11912"/>
                    </a:cubicBezTo>
                    <a:cubicBezTo>
                      <a:pt x="2794" y="29153"/>
                      <a:pt x="7323" y="21080"/>
                      <a:pt x="0" y="35724"/>
                    </a:cubicBezTo>
                    <a:cubicBezTo>
                      <a:pt x="794" y="45249"/>
                      <a:pt x="810" y="54871"/>
                      <a:pt x="2381" y="64299"/>
                    </a:cubicBezTo>
                    <a:cubicBezTo>
                      <a:pt x="5452" y="82722"/>
                      <a:pt x="5840" y="73600"/>
                      <a:pt x="11906" y="85731"/>
                    </a:cubicBezTo>
                    <a:cubicBezTo>
                      <a:pt x="16962" y="95842"/>
                      <a:pt x="10355" y="91403"/>
                      <a:pt x="21431" y="100018"/>
                    </a:cubicBezTo>
                    <a:cubicBezTo>
                      <a:pt x="25949" y="103532"/>
                      <a:pt x="30030" y="108911"/>
                      <a:pt x="35719" y="109543"/>
                    </a:cubicBezTo>
                    <a:lnTo>
                      <a:pt x="57150" y="111924"/>
                    </a:lnTo>
                    <a:cubicBezTo>
                      <a:pt x="63405" y="114010"/>
                      <a:pt x="67066" y="116651"/>
                      <a:pt x="73819" y="111924"/>
                    </a:cubicBezTo>
                    <a:cubicBezTo>
                      <a:pt x="79336" y="108062"/>
                      <a:pt x="88106" y="97637"/>
                      <a:pt x="88106" y="97637"/>
                    </a:cubicBezTo>
                    <a:cubicBezTo>
                      <a:pt x="88900" y="92081"/>
                      <a:pt x="88875" y="86344"/>
                      <a:pt x="90488" y="80968"/>
                    </a:cubicBezTo>
                    <a:cubicBezTo>
                      <a:pt x="91310" y="78227"/>
                      <a:pt x="93970" y="76384"/>
                      <a:pt x="95250" y="73824"/>
                    </a:cubicBezTo>
                    <a:cubicBezTo>
                      <a:pt x="96372" y="71579"/>
                      <a:pt x="96837" y="69062"/>
                      <a:pt x="97631" y="66681"/>
                    </a:cubicBezTo>
                    <a:cubicBezTo>
                      <a:pt x="93862" y="51602"/>
                      <a:pt x="97066" y="59880"/>
                      <a:pt x="85725" y="42868"/>
                    </a:cubicBezTo>
                    <a:cubicBezTo>
                      <a:pt x="84138" y="40487"/>
                      <a:pt x="83344" y="37311"/>
                      <a:pt x="80963" y="35724"/>
                    </a:cubicBezTo>
                    <a:lnTo>
                      <a:pt x="73819" y="30962"/>
                    </a:lnTo>
                    <a:cubicBezTo>
                      <a:pt x="72231" y="28581"/>
                      <a:pt x="71291" y="25606"/>
                      <a:pt x="69056" y="23818"/>
                    </a:cubicBezTo>
                    <a:cubicBezTo>
                      <a:pt x="67096" y="22250"/>
                      <a:pt x="63035" y="23682"/>
                      <a:pt x="61913" y="21437"/>
                    </a:cubicBezTo>
                    <a:cubicBezTo>
                      <a:pt x="60138" y="17887"/>
                      <a:pt x="63897" y="5562"/>
                      <a:pt x="64294" y="2387"/>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5" name="Freeform 224"/>
              <p:cNvSpPr/>
              <p:nvPr/>
            </p:nvSpPr>
            <p:spPr>
              <a:xfrm>
                <a:off x="4260056" y="3128963"/>
                <a:ext cx="111919" cy="97631"/>
              </a:xfrm>
              <a:custGeom>
                <a:avLst/>
                <a:gdLst>
                  <a:gd name="connsiteX0" fmla="*/ 64294 w 111919"/>
                  <a:gd name="connsiteY0" fmla="*/ 0 h 97631"/>
                  <a:gd name="connsiteX1" fmla="*/ 64294 w 111919"/>
                  <a:gd name="connsiteY1" fmla="*/ 0 h 97631"/>
                  <a:gd name="connsiteX2" fmla="*/ 28575 w 111919"/>
                  <a:gd name="connsiteY2" fmla="*/ 4762 h 97631"/>
                  <a:gd name="connsiteX3" fmla="*/ 21432 w 111919"/>
                  <a:gd name="connsiteY3" fmla="*/ 9525 h 97631"/>
                  <a:gd name="connsiteX4" fmla="*/ 11907 w 111919"/>
                  <a:gd name="connsiteY4" fmla="*/ 11906 h 97631"/>
                  <a:gd name="connsiteX5" fmla="*/ 4763 w 111919"/>
                  <a:gd name="connsiteY5" fmla="*/ 19050 h 97631"/>
                  <a:gd name="connsiteX6" fmla="*/ 0 w 111919"/>
                  <a:gd name="connsiteY6" fmla="*/ 33337 h 97631"/>
                  <a:gd name="connsiteX7" fmla="*/ 7144 w 111919"/>
                  <a:gd name="connsiteY7" fmla="*/ 64293 h 97631"/>
                  <a:gd name="connsiteX8" fmla="*/ 16669 w 111919"/>
                  <a:gd name="connsiteY8" fmla="*/ 78581 h 97631"/>
                  <a:gd name="connsiteX9" fmla="*/ 19050 w 111919"/>
                  <a:gd name="connsiteY9" fmla="*/ 85725 h 97631"/>
                  <a:gd name="connsiteX10" fmla="*/ 26194 w 111919"/>
                  <a:gd name="connsiteY10" fmla="*/ 88106 h 97631"/>
                  <a:gd name="connsiteX11" fmla="*/ 40482 w 111919"/>
                  <a:gd name="connsiteY11" fmla="*/ 97631 h 97631"/>
                  <a:gd name="connsiteX12" fmla="*/ 69057 w 111919"/>
                  <a:gd name="connsiteY12" fmla="*/ 95250 h 97631"/>
                  <a:gd name="connsiteX13" fmla="*/ 80963 w 111919"/>
                  <a:gd name="connsiteY13" fmla="*/ 92868 h 97631"/>
                  <a:gd name="connsiteX14" fmla="*/ 95250 w 111919"/>
                  <a:gd name="connsiteY14" fmla="*/ 90487 h 97631"/>
                  <a:gd name="connsiteX15" fmla="*/ 102394 w 111919"/>
                  <a:gd name="connsiteY15" fmla="*/ 85725 h 97631"/>
                  <a:gd name="connsiteX16" fmla="*/ 104775 w 111919"/>
                  <a:gd name="connsiteY16" fmla="*/ 78581 h 97631"/>
                  <a:gd name="connsiteX17" fmla="*/ 111919 w 111919"/>
                  <a:gd name="connsiteY17" fmla="*/ 52387 h 97631"/>
                  <a:gd name="connsiteX18" fmla="*/ 107157 w 111919"/>
                  <a:gd name="connsiteY18" fmla="*/ 35718 h 97631"/>
                  <a:gd name="connsiteX19" fmla="*/ 102394 w 111919"/>
                  <a:gd name="connsiteY19" fmla="*/ 28575 h 97631"/>
                  <a:gd name="connsiteX20" fmla="*/ 85725 w 111919"/>
                  <a:gd name="connsiteY20" fmla="*/ 11906 h 97631"/>
                  <a:gd name="connsiteX21" fmla="*/ 78582 w 111919"/>
                  <a:gd name="connsiteY21" fmla="*/ 7143 h 97631"/>
                  <a:gd name="connsiteX22" fmla="*/ 71438 w 111919"/>
                  <a:gd name="connsiteY22" fmla="*/ 2381 h 97631"/>
                  <a:gd name="connsiteX23" fmla="*/ 64294 w 111919"/>
                  <a:gd name="connsiteY23" fmla="*/ 0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919" h="97631">
                    <a:moveTo>
                      <a:pt x="64294" y="0"/>
                    </a:moveTo>
                    <a:lnTo>
                      <a:pt x="64294" y="0"/>
                    </a:lnTo>
                    <a:cubicBezTo>
                      <a:pt x="61202" y="309"/>
                      <a:pt x="35747" y="2072"/>
                      <a:pt x="28575" y="4762"/>
                    </a:cubicBezTo>
                    <a:cubicBezTo>
                      <a:pt x="25895" y="5767"/>
                      <a:pt x="24062" y="8398"/>
                      <a:pt x="21432" y="9525"/>
                    </a:cubicBezTo>
                    <a:cubicBezTo>
                      <a:pt x="18424" y="10814"/>
                      <a:pt x="15082" y="11112"/>
                      <a:pt x="11907" y="11906"/>
                    </a:cubicBezTo>
                    <a:cubicBezTo>
                      <a:pt x="9526" y="14287"/>
                      <a:pt x="6399" y="16106"/>
                      <a:pt x="4763" y="19050"/>
                    </a:cubicBezTo>
                    <a:cubicBezTo>
                      <a:pt x="2325" y="23438"/>
                      <a:pt x="0" y="33337"/>
                      <a:pt x="0" y="33337"/>
                    </a:cubicBezTo>
                    <a:cubicBezTo>
                      <a:pt x="1098" y="41019"/>
                      <a:pt x="2391" y="57163"/>
                      <a:pt x="7144" y="64293"/>
                    </a:cubicBezTo>
                    <a:cubicBezTo>
                      <a:pt x="10319" y="69056"/>
                      <a:pt x="14859" y="73151"/>
                      <a:pt x="16669" y="78581"/>
                    </a:cubicBezTo>
                    <a:cubicBezTo>
                      <a:pt x="17463" y="80962"/>
                      <a:pt x="17275" y="83950"/>
                      <a:pt x="19050" y="85725"/>
                    </a:cubicBezTo>
                    <a:cubicBezTo>
                      <a:pt x="20825" y="87500"/>
                      <a:pt x="24000" y="86887"/>
                      <a:pt x="26194" y="88106"/>
                    </a:cubicBezTo>
                    <a:cubicBezTo>
                      <a:pt x="31198" y="90886"/>
                      <a:pt x="40482" y="97631"/>
                      <a:pt x="40482" y="97631"/>
                    </a:cubicBezTo>
                    <a:cubicBezTo>
                      <a:pt x="50007" y="96837"/>
                      <a:pt x="59564" y="96367"/>
                      <a:pt x="69057" y="95250"/>
                    </a:cubicBezTo>
                    <a:cubicBezTo>
                      <a:pt x="73077" y="94777"/>
                      <a:pt x="76981" y="93592"/>
                      <a:pt x="80963" y="92868"/>
                    </a:cubicBezTo>
                    <a:cubicBezTo>
                      <a:pt x="85713" y="92004"/>
                      <a:pt x="90488" y="91281"/>
                      <a:pt x="95250" y="90487"/>
                    </a:cubicBezTo>
                    <a:cubicBezTo>
                      <a:pt x="97631" y="88900"/>
                      <a:pt x="100606" y="87960"/>
                      <a:pt x="102394" y="85725"/>
                    </a:cubicBezTo>
                    <a:cubicBezTo>
                      <a:pt x="103962" y="83765"/>
                      <a:pt x="104115" y="81003"/>
                      <a:pt x="104775" y="78581"/>
                    </a:cubicBezTo>
                    <a:cubicBezTo>
                      <a:pt x="112832" y="49039"/>
                      <a:pt x="106439" y="68831"/>
                      <a:pt x="111919" y="52387"/>
                    </a:cubicBezTo>
                    <a:cubicBezTo>
                      <a:pt x="111157" y="49337"/>
                      <a:pt x="108864" y="39133"/>
                      <a:pt x="107157" y="35718"/>
                    </a:cubicBezTo>
                    <a:cubicBezTo>
                      <a:pt x="105877" y="33158"/>
                      <a:pt x="103982" y="30956"/>
                      <a:pt x="102394" y="28575"/>
                    </a:cubicBezTo>
                    <a:cubicBezTo>
                      <a:pt x="98203" y="16000"/>
                      <a:pt x="102102" y="22824"/>
                      <a:pt x="85725" y="11906"/>
                    </a:cubicBezTo>
                    <a:lnTo>
                      <a:pt x="78582" y="7143"/>
                    </a:lnTo>
                    <a:lnTo>
                      <a:pt x="71438" y="2381"/>
                    </a:lnTo>
                    <a:cubicBezTo>
                      <a:pt x="55584" y="5023"/>
                      <a:pt x="65485" y="397"/>
                      <a:pt x="64294"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6" name="Freeform 225"/>
              <p:cNvSpPr/>
              <p:nvPr/>
            </p:nvSpPr>
            <p:spPr>
              <a:xfrm>
                <a:off x="4362340" y="3131323"/>
                <a:ext cx="92979" cy="121465"/>
              </a:xfrm>
              <a:custGeom>
                <a:avLst/>
                <a:gdLst>
                  <a:gd name="connsiteX0" fmla="*/ 42973 w 92979"/>
                  <a:gd name="connsiteY0" fmla="*/ 16690 h 121465"/>
                  <a:gd name="connsiteX1" fmla="*/ 42973 w 92979"/>
                  <a:gd name="connsiteY1" fmla="*/ 16690 h 121465"/>
                  <a:gd name="connsiteX2" fmla="*/ 28685 w 92979"/>
                  <a:gd name="connsiteY2" fmla="*/ 21 h 121465"/>
                  <a:gd name="connsiteX3" fmla="*/ 19160 w 92979"/>
                  <a:gd name="connsiteY3" fmla="*/ 14308 h 121465"/>
                  <a:gd name="connsiteX4" fmla="*/ 4873 w 92979"/>
                  <a:gd name="connsiteY4" fmla="*/ 28596 h 121465"/>
                  <a:gd name="connsiteX5" fmla="*/ 110 w 92979"/>
                  <a:gd name="connsiteY5" fmla="*/ 42883 h 121465"/>
                  <a:gd name="connsiteX6" fmla="*/ 4873 w 92979"/>
                  <a:gd name="connsiteY6" fmla="*/ 64315 h 121465"/>
                  <a:gd name="connsiteX7" fmla="*/ 7254 w 92979"/>
                  <a:gd name="connsiteY7" fmla="*/ 73840 h 121465"/>
                  <a:gd name="connsiteX8" fmla="*/ 12016 w 92979"/>
                  <a:gd name="connsiteY8" fmla="*/ 80983 h 121465"/>
                  <a:gd name="connsiteX9" fmla="*/ 16779 w 92979"/>
                  <a:gd name="connsiteY9" fmla="*/ 97652 h 121465"/>
                  <a:gd name="connsiteX10" fmla="*/ 21541 w 92979"/>
                  <a:gd name="connsiteY10" fmla="*/ 104796 h 121465"/>
                  <a:gd name="connsiteX11" fmla="*/ 28685 w 92979"/>
                  <a:gd name="connsiteY11" fmla="*/ 111940 h 121465"/>
                  <a:gd name="connsiteX12" fmla="*/ 42973 w 92979"/>
                  <a:gd name="connsiteY12" fmla="*/ 116702 h 121465"/>
                  <a:gd name="connsiteX13" fmla="*/ 66785 w 92979"/>
                  <a:gd name="connsiteY13" fmla="*/ 121465 h 121465"/>
                  <a:gd name="connsiteX14" fmla="*/ 69166 w 92979"/>
                  <a:gd name="connsiteY14" fmla="*/ 109558 h 121465"/>
                  <a:gd name="connsiteX15" fmla="*/ 78691 w 92979"/>
                  <a:gd name="connsiteY15" fmla="*/ 95271 h 121465"/>
                  <a:gd name="connsiteX16" fmla="*/ 85835 w 92979"/>
                  <a:gd name="connsiteY16" fmla="*/ 69077 h 121465"/>
                  <a:gd name="connsiteX17" fmla="*/ 88216 w 92979"/>
                  <a:gd name="connsiteY17" fmla="*/ 61933 h 121465"/>
                  <a:gd name="connsiteX18" fmla="*/ 92979 w 92979"/>
                  <a:gd name="connsiteY18" fmla="*/ 54790 h 121465"/>
                  <a:gd name="connsiteX19" fmla="*/ 88216 w 92979"/>
                  <a:gd name="connsiteY19" fmla="*/ 30977 h 121465"/>
                  <a:gd name="connsiteX20" fmla="*/ 81073 w 92979"/>
                  <a:gd name="connsiteY20" fmla="*/ 23833 h 121465"/>
                  <a:gd name="connsiteX21" fmla="*/ 69166 w 92979"/>
                  <a:gd name="connsiteY21" fmla="*/ 14308 h 121465"/>
                  <a:gd name="connsiteX22" fmla="*/ 64404 w 92979"/>
                  <a:gd name="connsiteY22" fmla="*/ 7165 h 121465"/>
                  <a:gd name="connsiteX23" fmla="*/ 57260 w 92979"/>
                  <a:gd name="connsiteY23" fmla="*/ 4783 h 121465"/>
                  <a:gd name="connsiteX24" fmla="*/ 42973 w 92979"/>
                  <a:gd name="connsiteY24" fmla="*/ 16690 h 121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979" h="121465">
                    <a:moveTo>
                      <a:pt x="42973" y="16690"/>
                    </a:moveTo>
                    <a:lnTo>
                      <a:pt x="42973" y="16690"/>
                    </a:lnTo>
                    <a:cubicBezTo>
                      <a:pt x="38210" y="11134"/>
                      <a:pt x="35967" y="749"/>
                      <a:pt x="28685" y="21"/>
                    </a:cubicBezTo>
                    <a:cubicBezTo>
                      <a:pt x="22990" y="-549"/>
                      <a:pt x="23207" y="10261"/>
                      <a:pt x="19160" y="14308"/>
                    </a:cubicBezTo>
                    <a:lnTo>
                      <a:pt x="4873" y="28596"/>
                    </a:lnTo>
                    <a:cubicBezTo>
                      <a:pt x="3285" y="33358"/>
                      <a:pt x="-715" y="37931"/>
                      <a:pt x="110" y="42883"/>
                    </a:cubicBezTo>
                    <a:cubicBezTo>
                      <a:pt x="4408" y="68677"/>
                      <a:pt x="181" y="47896"/>
                      <a:pt x="4873" y="64315"/>
                    </a:cubicBezTo>
                    <a:cubicBezTo>
                      <a:pt x="5772" y="67462"/>
                      <a:pt x="5965" y="70832"/>
                      <a:pt x="7254" y="73840"/>
                    </a:cubicBezTo>
                    <a:cubicBezTo>
                      <a:pt x="8381" y="76470"/>
                      <a:pt x="10429" y="78602"/>
                      <a:pt x="12016" y="80983"/>
                    </a:cubicBezTo>
                    <a:cubicBezTo>
                      <a:pt x="12778" y="84030"/>
                      <a:pt x="15073" y="94239"/>
                      <a:pt x="16779" y="97652"/>
                    </a:cubicBezTo>
                    <a:cubicBezTo>
                      <a:pt x="18059" y="100212"/>
                      <a:pt x="19709" y="102597"/>
                      <a:pt x="21541" y="104796"/>
                    </a:cubicBezTo>
                    <a:cubicBezTo>
                      <a:pt x="23697" y="107383"/>
                      <a:pt x="25741" y="110305"/>
                      <a:pt x="28685" y="111940"/>
                    </a:cubicBezTo>
                    <a:cubicBezTo>
                      <a:pt x="33074" y="114378"/>
                      <a:pt x="38210" y="115115"/>
                      <a:pt x="42973" y="116702"/>
                    </a:cubicBezTo>
                    <a:cubicBezTo>
                      <a:pt x="55443" y="120858"/>
                      <a:pt x="47627" y="118727"/>
                      <a:pt x="66785" y="121465"/>
                    </a:cubicBezTo>
                    <a:cubicBezTo>
                      <a:pt x="67579" y="117496"/>
                      <a:pt x="67491" y="113243"/>
                      <a:pt x="69166" y="109558"/>
                    </a:cubicBezTo>
                    <a:cubicBezTo>
                      <a:pt x="71534" y="104347"/>
                      <a:pt x="78691" y="95271"/>
                      <a:pt x="78691" y="95271"/>
                    </a:cubicBezTo>
                    <a:cubicBezTo>
                      <a:pt x="82058" y="78442"/>
                      <a:pt x="79793" y="87205"/>
                      <a:pt x="85835" y="69077"/>
                    </a:cubicBezTo>
                    <a:cubicBezTo>
                      <a:pt x="86629" y="66696"/>
                      <a:pt x="86823" y="64021"/>
                      <a:pt x="88216" y="61933"/>
                    </a:cubicBezTo>
                    <a:lnTo>
                      <a:pt x="92979" y="54790"/>
                    </a:lnTo>
                    <a:cubicBezTo>
                      <a:pt x="92776" y="53371"/>
                      <a:pt x="91240" y="35514"/>
                      <a:pt x="88216" y="30977"/>
                    </a:cubicBezTo>
                    <a:cubicBezTo>
                      <a:pt x="86348" y="28175"/>
                      <a:pt x="83229" y="26420"/>
                      <a:pt x="81073" y="23833"/>
                    </a:cubicBezTo>
                    <a:cubicBezTo>
                      <a:pt x="72788" y="13892"/>
                      <a:pt x="80892" y="18218"/>
                      <a:pt x="69166" y="14308"/>
                    </a:cubicBezTo>
                    <a:cubicBezTo>
                      <a:pt x="67579" y="11927"/>
                      <a:pt x="66639" y="8953"/>
                      <a:pt x="64404" y="7165"/>
                    </a:cubicBezTo>
                    <a:cubicBezTo>
                      <a:pt x="62444" y="5597"/>
                      <a:pt x="59035" y="6558"/>
                      <a:pt x="57260" y="4783"/>
                    </a:cubicBezTo>
                    <a:cubicBezTo>
                      <a:pt x="55485" y="3008"/>
                      <a:pt x="45354" y="14706"/>
                      <a:pt x="42973" y="1669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7" name="Freeform 226"/>
              <p:cNvSpPr/>
              <p:nvPr/>
            </p:nvSpPr>
            <p:spPr>
              <a:xfrm>
                <a:off x="3952503" y="2974181"/>
                <a:ext cx="129094" cy="121444"/>
              </a:xfrm>
              <a:custGeom>
                <a:avLst/>
                <a:gdLst>
                  <a:gd name="connsiteX0" fmla="*/ 57522 w 129094"/>
                  <a:gd name="connsiteY0" fmla="*/ 0 h 121444"/>
                  <a:gd name="connsiteX1" fmla="*/ 57522 w 129094"/>
                  <a:gd name="connsiteY1" fmla="*/ 0 h 121444"/>
                  <a:gd name="connsiteX2" fmla="*/ 19422 w 129094"/>
                  <a:gd name="connsiteY2" fmla="*/ 23813 h 121444"/>
                  <a:gd name="connsiteX3" fmla="*/ 12278 w 129094"/>
                  <a:gd name="connsiteY3" fmla="*/ 30957 h 121444"/>
                  <a:gd name="connsiteX4" fmla="*/ 2753 w 129094"/>
                  <a:gd name="connsiteY4" fmla="*/ 45244 h 121444"/>
                  <a:gd name="connsiteX5" fmla="*/ 2753 w 129094"/>
                  <a:gd name="connsiteY5" fmla="*/ 92869 h 121444"/>
                  <a:gd name="connsiteX6" fmla="*/ 14660 w 129094"/>
                  <a:gd name="connsiteY6" fmla="*/ 114300 h 121444"/>
                  <a:gd name="connsiteX7" fmla="*/ 21803 w 129094"/>
                  <a:gd name="connsiteY7" fmla="*/ 119063 h 121444"/>
                  <a:gd name="connsiteX8" fmla="*/ 31328 w 129094"/>
                  <a:gd name="connsiteY8" fmla="*/ 121444 h 121444"/>
                  <a:gd name="connsiteX9" fmla="*/ 78953 w 129094"/>
                  <a:gd name="connsiteY9" fmla="*/ 119063 h 121444"/>
                  <a:gd name="connsiteX10" fmla="*/ 93241 w 129094"/>
                  <a:gd name="connsiteY10" fmla="*/ 114300 h 121444"/>
                  <a:gd name="connsiteX11" fmla="*/ 105147 w 129094"/>
                  <a:gd name="connsiteY11" fmla="*/ 100013 h 121444"/>
                  <a:gd name="connsiteX12" fmla="*/ 112291 w 129094"/>
                  <a:gd name="connsiteY12" fmla="*/ 90488 h 121444"/>
                  <a:gd name="connsiteX13" fmla="*/ 117053 w 129094"/>
                  <a:gd name="connsiteY13" fmla="*/ 80963 h 121444"/>
                  <a:gd name="connsiteX14" fmla="*/ 121816 w 129094"/>
                  <a:gd name="connsiteY14" fmla="*/ 73819 h 121444"/>
                  <a:gd name="connsiteX15" fmla="*/ 124197 w 129094"/>
                  <a:gd name="connsiteY15" fmla="*/ 66675 h 121444"/>
                  <a:gd name="connsiteX16" fmla="*/ 128960 w 129094"/>
                  <a:gd name="connsiteY16" fmla="*/ 59532 h 121444"/>
                  <a:gd name="connsiteX17" fmla="*/ 126578 w 129094"/>
                  <a:gd name="connsiteY17" fmla="*/ 30957 h 121444"/>
                  <a:gd name="connsiteX18" fmla="*/ 124197 w 129094"/>
                  <a:gd name="connsiteY18" fmla="*/ 23813 h 121444"/>
                  <a:gd name="connsiteX19" fmla="*/ 102766 w 129094"/>
                  <a:gd name="connsiteY19" fmla="*/ 11907 h 121444"/>
                  <a:gd name="connsiteX20" fmla="*/ 81335 w 129094"/>
                  <a:gd name="connsiteY20" fmla="*/ 14288 h 121444"/>
                  <a:gd name="connsiteX21" fmla="*/ 57522 w 129094"/>
                  <a:gd name="connsiteY21" fmla="*/ 0 h 12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094" h="121444">
                    <a:moveTo>
                      <a:pt x="57522" y="0"/>
                    </a:moveTo>
                    <a:lnTo>
                      <a:pt x="57522" y="0"/>
                    </a:lnTo>
                    <a:cubicBezTo>
                      <a:pt x="42430" y="7546"/>
                      <a:pt x="31788" y="11447"/>
                      <a:pt x="19422" y="23813"/>
                    </a:cubicBezTo>
                    <a:cubicBezTo>
                      <a:pt x="17041" y="26194"/>
                      <a:pt x="14346" y="28299"/>
                      <a:pt x="12278" y="30957"/>
                    </a:cubicBezTo>
                    <a:cubicBezTo>
                      <a:pt x="8764" y="35475"/>
                      <a:pt x="2753" y="45244"/>
                      <a:pt x="2753" y="45244"/>
                    </a:cubicBezTo>
                    <a:cubicBezTo>
                      <a:pt x="-329" y="66820"/>
                      <a:pt x="-1464" y="66160"/>
                      <a:pt x="2753" y="92869"/>
                    </a:cubicBezTo>
                    <a:cubicBezTo>
                      <a:pt x="4566" y="104351"/>
                      <a:pt x="6659" y="107632"/>
                      <a:pt x="14660" y="114300"/>
                    </a:cubicBezTo>
                    <a:cubicBezTo>
                      <a:pt x="16858" y="116132"/>
                      <a:pt x="19173" y="117936"/>
                      <a:pt x="21803" y="119063"/>
                    </a:cubicBezTo>
                    <a:cubicBezTo>
                      <a:pt x="24811" y="120352"/>
                      <a:pt x="28153" y="120650"/>
                      <a:pt x="31328" y="121444"/>
                    </a:cubicBezTo>
                    <a:cubicBezTo>
                      <a:pt x="47203" y="120650"/>
                      <a:pt x="63163" y="120885"/>
                      <a:pt x="78953" y="119063"/>
                    </a:cubicBezTo>
                    <a:cubicBezTo>
                      <a:pt x="83940" y="118488"/>
                      <a:pt x="93241" y="114300"/>
                      <a:pt x="93241" y="114300"/>
                    </a:cubicBezTo>
                    <a:cubicBezTo>
                      <a:pt x="104361" y="103181"/>
                      <a:pt x="96858" y="111618"/>
                      <a:pt x="105147" y="100013"/>
                    </a:cubicBezTo>
                    <a:cubicBezTo>
                      <a:pt x="107454" y="96783"/>
                      <a:pt x="110188" y="93854"/>
                      <a:pt x="112291" y="90488"/>
                    </a:cubicBezTo>
                    <a:cubicBezTo>
                      <a:pt x="114172" y="87478"/>
                      <a:pt x="115292" y="84045"/>
                      <a:pt x="117053" y="80963"/>
                    </a:cubicBezTo>
                    <a:cubicBezTo>
                      <a:pt x="118473" y="78478"/>
                      <a:pt x="120228" y="76200"/>
                      <a:pt x="121816" y="73819"/>
                    </a:cubicBezTo>
                    <a:cubicBezTo>
                      <a:pt x="122610" y="71438"/>
                      <a:pt x="123074" y="68920"/>
                      <a:pt x="124197" y="66675"/>
                    </a:cubicBezTo>
                    <a:cubicBezTo>
                      <a:pt x="125477" y="64115"/>
                      <a:pt x="128770" y="62387"/>
                      <a:pt x="128960" y="59532"/>
                    </a:cubicBezTo>
                    <a:cubicBezTo>
                      <a:pt x="129596" y="49995"/>
                      <a:pt x="127841" y="40431"/>
                      <a:pt x="126578" y="30957"/>
                    </a:cubicBezTo>
                    <a:cubicBezTo>
                      <a:pt x="126246" y="28469"/>
                      <a:pt x="125972" y="25588"/>
                      <a:pt x="124197" y="23813"/>
                    </a:cubicBezTo>
                    <a:cubicBezTo>
                      <a:pt x="116009" y="15624"/>
                      <a:pt x="111749" y="14901"/>
                      <a:pt x="102766" y="11907"/>
                    </a:cubicBezTo>
                    <a:lnTo>
                      <a:pt x="81335" y="14288"/>
                    </a:lnTo>
                    <a:lnTo>
                      <a:pt x="57522" y="0"/>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8" name="Freeform 227"/>
              <p:cNvSpPr/>
              <p:nvPr/>
            </p:nvSpPr>
            <p:spPr>
              <a:xfrm>
                <a:off x="4079081" y="2993231"/>
                <a:ext cx="114300" cy="126613"/>
              </a:xfrm>
              <a:custGeom>
                <a:avLst/>
                <a:gdLst>
                  <a:gd name="connsiteX0" fmla="*/ 45244 w 114300"/>
                  <a:gd name="connsiteY0" fmla="*/ 0 h 126613"/>
                  <a:gd name="connsiteX1" fmla="*/ 45244 w 114300"/>
                  <a:gd name="connsiteY1" fmla="*/ 0 h 126613"/>
                  <a:gd name="connsiteX2" fmla="*/ 21432 w 114300"/>
                  <a:gd name="connsiteY2" fmla="*/ 9525 h 126613"/>
                  <a:gd name="connsiteX3" fmla="*/ 14288 w 114300"/>
                  <a:gd name="connsiteY3" fmla="*/ 14288 h 126613"/>
                  <a:gd name="connsiteX4" fmla="*/ 11907 w 114300"/>
                  <a:gd name="connsiteY4" fmla="*/ 21432 h 126613"/>
                  <a:gd name="connsiteX5" fmla="*/ 0 w 114300"/>
                  <a:gd name="connsiteY5" fmla="*/ 42863 h 126613"/>
                  <a:gd name="connsiteX6" fmla="*/ 2382 w 114300"/>
                  <a:gd name="connsiteY6" fmla="*/ 64294 h 126613"/>
                  <a:gd name="connsiteX7" fmla="*/ 9525 w 114300"/>
                  <a:gd name="connsiteY7" fmla="*/ 78582 h 126613"/>
                  <a:gd name="connsiteX8" fmla="*/ 19050 w 114300"/>
                  <a:gd name="connsiteY8" fmla="*/ 92869 h 126613"/>
                  <a:gd name="connsiteX9" fmla="*/ 30957 w 114300"/>
                  <a:gd name="connsiteY9" fmla="*/ 114300 h 126613"/>
                  <a:gd name="connsiteX10" fmla="*/ 45244 w 114300"/>
                  <a:gd name="connsiteY10" fmla="*/ 119063 h 126613"/>
                  <a:gd name="connsiteX11" fmla="*/ 52388 w 114300"/>
                  <a:gd name="connsiteY11" fmla="*/ 126207 h 126613"/>
                  <a:gd name="connsiteX12" fmla="*/ 69057 w 114300"/>
                  <a:gd name="connsiteY12" fmla="*/ 116682 h 126613"/>
                  <a:gd name="connsiteX13" fmla="*/ 76200 w 114300"/>
                  <a:gd name="connsiteY13" fmla="*/ 111919 h 126613"/>
                  <a:gd name="connsiteX14" fmla="*/ 85725 w 114300"/>
                  <a:gd name="connsiteY14" fmla="*/ 97632 h 126613"/>
                  <a:gd name="connsiteX15" fmla="*/ 90488 w 114300"/>
                  <a:gd name="connsiteY15" fmla="*/ 90488 h 126613"/>
                  <a:gd name="connsiteX16" fmla="*/ 97632 w 114300"/>
                  <a:gd name="connsiteY16" fmla="*/ 85725 h 126613"/>
                  <a:gd name="connsiteX17" fmla="*/ 100013 w 114300"/>
                  <a:gd name="connsiteY17" fmla="*/ 78582 h 126613"/>
                  <a:gd name="connsiteX18" fmla="*/ 104775 w 114300"/>
                  <a:gd name="connsiteY18" fmla="*/ 71438 h 126613"/>
                  <a:gd name="connsiteX19" fmla="*/ 109538 w 114300"/>
                  <a:gd name="connsiteY19" fmla="*/ 47625 h 126613"/>
                  <a:gd name="connsiteX20" fmla="*/ 114300 w 114300"/>
                  <a:gd name="connsiteY20" fmla="*/ 33338 h 126613"/>
                  <a:gd name="connsiteX21" fmla="*/ 111919 w 114300"/>
                  <a:gd name="connsiteY21" fmla="*/ 21432 h 126613"/>
                  <a:gd name="connsiteX22" fmla="*/ 104775 w 114300"/>
                  <a:gd name="connsiteY22" fmla="*/ 14288 h 126613"/>
                  <a:gd name="connsiteX23" fmla="*/ 97632 w 114300"/>
                  <a:gd name="connsiteY23" fmla="*/ 9525 h 126613"/>
                  <a:gd name="connsiteX24" fmla="*/ 80963 w 114300"/>
                  <a:gd name="connsiteY24" fmla="*/ 4763 h 126613"/>
                  <a:gd name="connsiteX25" fmla="*/ 73819 w 114300"/>
                  <a:gd name="connsiteY25" fmla="*/ 2382 h 126613"/>
                  <a:gd name="connsiteX26" fmla="*/ 47625 w 114300"/>
                  <a:gd name="connsiteY26" fmla="*/ 7144 h 126613"/>
                  <a:gd name="connsiteX27" fmla="*/ 40482 w 114300"/>
                  <a:gd name="connsiteY27" fmla="*/ 11907 h 126613"/>
                  <a:gd name="connsiteX28" fmla="*/ 45244 w 114300"/>
                  <a:gd name="connsiteY28" fmla="*/ 0 h 12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300" h="126613">
                    <a:moveTo>
                      <a:pt x="45244" y="0"/>
                    </a:moveTo>
                    <a:lnTo>
                      <a:pt x="45244" y="0"/>
                    </a:lnTo>
                    <a:cubicBezTo>
                      <a:pt x="37307" y="3175"/>
                      <a:pt x="29194" y="5942"/>
                      <a:pt x="21432" y="9525"/>
                    </a:cubicBezTo>
                    <a:cubicBezTo>
                      <a:pt x="18833" y="10724"/>
                      <a:pt x="16076" y="12053"/>
                      <a:pt x="14288" y="14288"/>
                    </a:cubicBezTo>
                    <a:cubicBezTo>
                      <a:pt x="12720" y="16248"/>
                      <a:pt x="13126" y="19238"/>
                      <a:pt x="11907" y="21432"/>
                    </a:cubicBezTo>
                    <a:cubicBezTo>
                      <a:pt x="-1742" y="46001"/>
                      <a:pt x="5391" y="26696"/>
                      <a:pt x="0" y="42863"/>
                    </a:cubicBezTo>
                    <a:cubicBezTo>
                      <a:pt x="794" y="50007"/>
                      <a:pt x="1200" y="57204"/>
                      <a:pt x="2382" y="64294"/>
                    </a:cubicBezTo>
                    <a:cubicBezTo>
                      <a:pt x="3878" y="73271"/>
                      <a:pt x="5411" y="70355"/>
                      <a:pt x="9525" y="78582"/>
                    </a:cubicBezTo>
                    <a:cubicBezTo>
                      <a:pt x="16417" y="92364"/>
                      <a:pt x="5511" y="79328"/>
                      <a:pt x="19050" y="92869"/>
                    </a:cubicBezTo>
                    <a:cubicBezTo>
                      <a:pt x="21147" y="99159"/>
                      <a:pt x="24817" y="112253"/>
                      <a:pt x="30957" y="114300"/>
                    </a:cubicBezTo>
                    <a:lnTo>
                      <a:pt x="45244" y="119063"/>
                    </a:lnTo>
                    <a:cubicBezTo>
                      <a:pt x="47625" y="121444"/>
                      <a:pt x="49150" y="125282"/>
                      <a:pt x="52388" y="126207"/>
                    </a:cubicBezTo>
                    <a:cubicBezTo>
                      <a:pt x="60423" y="128503"/>
                      <a:pt x="64493" y="120486"/>
                      <a:pt x="69057" y="116682"/>
                    </a:cubicBezTo>
                    <a:cubicBezTo>
                      <a:pt x="71255" y="114850"/>
                      <a:pt x="73819" y="113507"/>
                      <a:pt x="76200" y="111919"/>
                    </a:cubicBezTo>
                    <a:lnTo>
                      <a:pt x="85725" y="97632"/>
                    </a:lnTo>
                    <a:cubicBezTo>
                      <a:pt x="87313" y="95251"/>
                      <a:pt x="88107" y="92076"/>
                      <a:pt x="90488" y="90488"/>
                    </a:cubicBezTo>
                    <a:lnTo>
                      <a:pt x="97632" y="85725"/>
                    </a:lnTo>
                    <a:cubicBezTo>
                      <a:pt x="98426" y="83344"/>
                      <a:pt x="98891" y="80827"/>
                      <a:pt x="100013" y="78582"/>
                    </a:cubicBezTo>
                    <a:cubicBezTo>
                      <a:pt x="101293" y="76022"/>
                      <a:pt x="103648" y="74068"/>
                      <a:pt x="104775" y="71438"/>
                    </a:cubicBezTo>
                    <a:cubicBezTo>
                      <a:pt x="107153" y="65890"/>
                      <a:pt x="108354" y="52363"/>
                      <a:pt x="109538" y="47625"/>
                    </a:cubicBezTo>
                    <a:cubicBezTo>
                      <a:pt x="110755" y="42755"/>
                      <a:pt x="114300" y="33338"/>
                      <a:pt x="114300" y="33338"/>
                    </a:cubicBezTo>
                    <a:cubicBezTo>
                      <a:pt x="113506" y="29369"/>
                      <a:pt x="113729" y="25052"/>
                      <a:pt x="111919" y="21432"/>
                    </a:cubicBezTo>
                    <a:cubicBezTo>
                      <a:pt x="110413" y="18420"/>
                      <a:pt x="107362" y="16444"/>
                      <a:pt x="104775" y="14288"/>
                    </a:cubicBezTo>
                    <a:cubicBezTo>
                      <a:pt x="102577" y="12456"/>
                      <a:pt x="100192" y="10805"/>
                      <a:pt x="97632" y="9525"/>
                    </a:cubicBezTo>
                    <a:cubicBezTo>
                      <a:pt x="93828" y="7623"/>
                      <a:pt x="84521" y="5779"/>
                      <a:pt x="80963" y="4763"/>
                    </a:cubicBezTo>
                    <a:cubicBezTo>
                      <a:pt x="78549" y="4073"/>
                      <a:pt x="76200" y="3176"/>
                      <a:pt x="73819" y="2382"/>
                    </a:cubicBezTo>
                    <a:cubicBezTo>
                      <a:pt x="72216" y="2649"/>
                      <a:pt x="50286" y="6146"/>
                      <a:pt x="47625" y="7144"/>
                    </a:cubicBezTo>
                    <a:cubicBezTo>
                      <a:pt x="44945" y="8149"/>
                      <a:pt x="42863" y="10319"/>
                      <a:pt x="40482" y="11907"/>
                    </a:cubicBezTo>
                    <a:cubicBezTo>
                      <a:pt x="35096" y="19984"/>
                      <a:pt x="44450" y="1985"/>
                      <a:pt x="45244"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9" name="Freeform 228"/>
              <p:cNvSpPr/>
              <p:nvPr/>
            </p:nvSpPr>
            <p:spPr>
              <a:xfrm>
                <a:off x="4183856" y="3005138"/>
                <a:ext cx="93098" cy="119062"/>
              </a:xfrm>
              <a:custGeom>
                <a:avLst/>
                <a:gdLst>
                  <a:gd name="connsiteX0" fmla="*/ 59532 w 93098"/>
                  <a:gd name="connsiteY0" fmla="*/ 0 h 119062"/>
                  <a:gd name="connsiteX1" fmla="*/ 59532 w 93098"/>
                  <a:gd name="connsiteY1" fmla="*/ 0 h 119062"/>
                  <a:gd name="connsiteX2" fmla="*/ 33338 w 93098"/>
                  <a:gd name="connsiteY2" fmla="*/ 14287 h 119062"/>
                  <a:gd name="connsiteX3" fmla="*/ 14288 w 93098"/>
                  <a:gd name="connsiteY3" fmla="*/ 35718 h 119062"/>
                  <a:gd name="connsiteX4" fmla="*/ 7144 w 93098"/>
                  <a:gd name="connsiteY4" fmla="*/ 42862 h 119062"/>
                  <a:gd name="connsiteX5" fmla="*/ 0 w 93098"/>
                  <a:gd name="connsiteY5" fmla="*/ 57150 h 119062"/>
                  <a:gd name="connsiteX6" fmla="*/ 9525 w 93098"/>
                  <a:gd name="connsiteY6" fmla="*/ 92868 h 119062"/>
                  <a:gd name="connsiteX7" fmla="*/ 16669 w 93098"/>
                  <a:gd name="connsiteY7" fmla="*/ 97631 h 119062"/>
                  <a:gd name="connsiteX8" fmla="*/ 30957 w 93098"/>
                  <a:gd name="connsiteY8" fmla="*/ 107156 h 119062"/>
                  <a:gd name="connsiteX9" fmla="*/ 52388 w 93098"/>
                  <a:gd name="connsiteY9" fmla="*/ 116681 h 119062"/>
                  <a:gd name="connsiteX10" fmla="*/ 59532 w 93098"/>
                  <a:gd name="connsiteY10" fmla="*/ 119062 h 119062"/>
                  <a:gd name="connsiteX11" fmla="*/ 73819 w 93098"/>
                  <a:gd name="connsiteY11" fmla="*/ 116681 h 119062"/>
                  <a:gd name="connsiteX12" fmla="*/ 88107 w 93098"/>
                  <a:gd name="connsiteY12" fmla="*/ 102393 h 119062"/>
                  <a:gd name="connsiteX13" fmla="*/ 92869 w 93098"/>
                  <a:gd name="connsiteY13" fmla="*/ 83343 h 119062"/>
                  <a:gd name="connsiteX14" fmla="*/ 88107 w 93098"/>
                  <a:gd name="connsiteY14" fmla="*/ 64293 h 119062"/>
                  <a:gd name="connsiteX15" fmla="*/ 83344 w 93098"/>
                  <a:gd name="connsiteY15" fmla="*/ 57150 h 119062"/>
                  <a:gd name="connsiteX16" fmla="*/ 80963 w 93098"/>
                  <a:gd name="connsiteY16" fmla="*/ 14287 h 119062"/>
                  <a:gd name="connsiteX17" fmla="*/ 59532 w 93098"/>
                  <a:gd name="connsiteY17" fmla="*/ 16668 h 119062"/>
                  <a:gd name="connsiteX18" fmla="*/ 40482 w 93098"/>
                  <a:gd name="connsiteY18" fmla="*/ 21431 h 119062"/>
                  <a:gd name="connsiteX19" fmla="*/ 59532 w 93098"/>
                  <a:gd name="connsiteY19"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098" h="119062">
                    <a:moveTo>
                      <a:pt x="59532" y="0"/>
                    </a:moveTo>
                    <a:lnTo>
                      <a:pt x="59532" y="0"/>
                    </a:lnTo>
                    <a:cubicBezTo>
                      <a:pt x="56430" y="1551"/>
                      <a:pt x="38929" y="9318"/>
                      <a:pt x="33338" y="14287"/>
                    </a:cubicBezTo>
                    <a:cubicBezTo>
                      <a:pt x="3565" y="40751"/>
                      <a:pt x="28505" y="18658"/>
                      <a:pt x="14288" y="35718"/>
                    </a:cubicBezTo>
                    <a:cubicBezTo>
                      <a:pt x="12132" y="38305"/>
                      <a:pt x="9300" y="40275"/>
                      <a:pt x="7144" y="42862"/>
                    </a:cubicBezTo>
                    <a:cubicBezTo>
                      <a:pt x="2016" y="49015"/>
                      <a:pt x="2387" y="49992"/>
                      <a:pt x="0" y="57150"/>
                    </a:cubicBezTo>
                    <a:cubicBezTo>
                      <a:pt x="1241" y="68312"/>
                      <a:pt x="468" y="83811"/>
                      <a:pt x="9525" y="92868"/>
                    </a:cubicBezTo>
                    <a:cubicBezTo>
                      <a:pt x="11549" y="94892"/>
                      <a:pt x="14470" y="95799"/>
                      <a:pt x="16669" y="97631"/>
                    </a:cubicBezTo>
                    <a:cubicBezTo>
                      <a:pt x="28560" y="107540"/>
                      <a:pt x="18403" y="102972"/>
                      <a:pt x="30957" y="107156"/>
                    </a:cubicBezTo>
                    <a:cubicBezTo>
                      <a:pt x="42276" y="114702"/>
                      <a:pt x="35386" y="111014"/>
                      <a:pt x="52388" y="116681"/>
                    </a:cubicBezTo>
                    <a:lnTo>
                      <a:pt x="59532" y="119062"/>
                    </a:lnTo>
                    <a:cubicBezTo>
                      <a:pt x="64294" y="118268"/>
                      <a:pt x="69649" y="119114"/>
                      <a:pt x="73819" y="116681"/>
                    </a:cubicBezTo>
                    <a:cubicBezTo>
                      <a:pt x="79637" y="113287"/>
                      <a:pt x="88107" y="102393"/>
                      <a:pt x="88107" y="102393"/>
                    </a:cubicBezTo>
                    <a:cubicBezTo>
                      <a:pt x="89694" y="96043"/>
                      <a:pt x="94153" y="89761"/>
                      <a:pt x="92869" y="83343"/>
                    </a:cubicBezTo>
                    <a:cubicBezTo>
                      <a:pt x="91964" y="78817"/>
                      <a:pt x="90547" y="69173"/>
                      <a:pt x="88107" y="64293"/>
                    </a:cubicBezTo>
                    <a:cubicBezTo>
                      <a:pt x="86827" y="61733"/>
                      <a:pt x="84932" y="59531"/>
                      <a:pt x="83344" y="57150"/>
                    </a:cubicBezTo>
                    <a:cubicBezTo>
                      <a:pt x="82550" y="42862"/>
                      <a:pt x="88218" y="26621"/>
                      <a:pt x="80963" y="14287"/>
                    </a:cubicBezTo>
                    <a:cubicBezTo>
                      <a:pt x="77319" y="8092"/>
                      <a:pt x="66647" y="15651"/>
                      <a:pt x="59532" y="16668"/>
                    </a:cubicBezTo>
                    <a:cubicBezTo>
                      <a:pt x="57293" y="16988"/>
                      <a:pt x="43944" y="19354"/>
                      <a:pt x="40482" y="21431"/>
                    </a:cubicBezTo>
                    <a:cubicBezTo>
                      <a:pt x="38557" y="22586"/>
                      <a:pt x="56357" y="3572"/>
                      <a:pt x="59532"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30" name="Freeform 229"/>
              <p:cNvSpPr/>
              <p:nvPr/>
            </p:nvSpPr>
            <p:spPr>
              <a:xfrm>
                <a:off x="4271963" y="3014663"/>
                <a:ext cx="100012" cy="102393"/>
              </a:xfrm>
              <a:custGeom>
                <a:avLst/>
                <a:gdLst>
                  <a:gd name="connsiteX0" fmla="*/ 47625 w 85725"/>
                  <a:gd name="connsiteY0" fmla="*/ 0 h 102393"/>
                  <a:gd name="connsiteX1" fmla="*/ 47625 w 85725"/>
                  <a:gd name="connsiteY1" fmla="*/ 0 h 102393"/>
                  <a:gd name="connsiteX2" fmla="*/ 21431 w 85725"/>
                  <a:gd name="connsiteY2" fmla="*/ 2381 h 102393"/>
                  <a:gd name="connsiteX3" fmla="*/ 14287 w 85725"/>
                  <a:gd name="connsiteY3" fmla="*/ 4762 h 102393"/>
                  <a:gd name="connsiteX4" fmla="*/ 9525 w 85725"/>
                  <a:gd name="connsiteY4" fmla="*/ 19050 h 102393"/>
                  <a:gd name="connsiteX5" fmla="*/ 7143 w 85725"/>
                  <a:gd name="connsiteY5" fmla="*/ 26193 h 102393"/>
                  <a:gd name="connsiteX6" fmla="*/ 4762 w 85725"/>
                  <a:gd name="connsiteY6" fmla="*/ 35718 h 102393"/>
                  <a:gd name="connsiteX7" fmla="*/ 0 w 85725"/>
                  <a:gd name="connsiteY7" fmla="*/ 42862 h 102393"/>
                  <a:gd name="connsiteX8" fmla="*/ 4762 w 85725"/>
                  <a:gd name="connsiteY8" fmla="*/ 73818 h 102393"/>
                  <a:gd name="connsiteX9" fmla="*/ 14287 w 85725"/>
                  <a:gd name="connsiteY9" fmla="*/ 88106 h 102393"/>
                  <a:gd name="connsiteX10" fmla="*/ 28575 w 85725"/>
                  <a:gd name="connsiteY10" fmla="*/ 92868 h 102393"/>
                  <a:gd name="connsiteX11" fmla="*/ 35718 w 85725"/>
                  <a:gd name="connsiteY11" fmla="*/ 97631 h 102393"/>
                  <a:gd name="connsiteX12" fmla="*/ 50006 w 85725"/>
                  <a:gd name="connsiteY12" fmla="*/ 100012 h 102393"/>
                  <a:gd name="connsiteX13" fmla="*/ 61912 w 85725"/>
                  <a:gd name="connsiteY13" fmla="*/ 102393 h 102393"/>
                  <a:gd name="connsiteX14" fmla="*/ 73818 w 85725"/>
                  <a:gd name="connsiteY14" fmla="*/ 85725 h 102393"/>
                  <a:gd name="connsiteX15" fmla="*/ 83343 w 85725"/>
                  <a:gd name="connsiteY15" fmla="*/ 71437 h 102393"/>
                  <a:gd name="connsiteX16" fmla="*/ 85725 w 85725"/>
                  <a:gd name="connsiteY16" fmla="*/ 61912 h 102393"/>
                  <a:gd name="connsiteX17" fmla="*/ 78581 w 85725"/>
                  <a:gd name="connsiteY17" fmla="*/ 45243 h 102393"/>
                  <a:gd name="connsiteX18" fmla="*/ 73818 w 85725"/>
                  <a:gd name="connsiteY18" fmla="*/ 28575 h 102393"/>
                  <a:gd name="connsiteX19" fmla="*/ 64293 w 85725"/>
                  <a:gd name="connsiteY19" fmla="*/ 14287 h 102393"/>
                  <a:gd name="connsiteX20" fmla="*/ 54768 w 85725"/>
                  <a:gd name="connsiteY20" fmla="*/ 0 h 102393"/>
                  <a:gd name="connsiteX21" fmla="*/ 47625 w 85725"/>
                  <a:gd name="connsiteY21" fmla="*/ 0 h 10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5725" h="102393">
                    <a:moveTo>
                      <a:pt x="47625" y="0"/>
                    </a:moveTo>
                    <a:lnTo>
                      <a:pt x="47625" y="0"/>
                    </a:lnTo>
                    <a:cubicBezTo>
                      <a:pt x="38894" y="794"/>
                      <a:pt x="30110" y="1141"/>
                      <a:pt x="21431" y="2381"/>
                    </a:cubicBezTo>
                    <a:cubicBezTo>
                      <a:pt x="18946" y="2736"/>
                      <a:pt x="15746" y="2719"/>
                      <a:pt x="14287" y="4762"/>
                    </a:cubicBezTo>
                    <a:cubicBezTo>
                      <a:pt x="11369" y="8847"/>
                      <a:pt x="11113" y="14287"/>
                      <a:pt x="9525" y="19050"/>
                    </a:cubicBezTo>
                    <a:cubicBezTo>
                      <a:pt x="8731" y="21431"/>
                      <a:pt x="7752" y="23758"/>
                      <a:pt x="7143" y="26193"/>
                    </a:cubicBezTo>
                    <a:cubicBezTo>
                      <a:pt x="6349" y="29368"/>
                      <a:pt x="6051" y="32710"/>
                      <a:pt x="4762" y="35718"/>
                    </a:cubicBezTo>
                    <a:cubicBezTo>
                      <a:pt x="3635" y="38349"/>
                      <a:pt x="1587" y="40481"/>
                      <a:pt x="0" y="42862"/>
                    </a:cubicBezTo>
                    <a:cubicBezTo>
                      <a:pt x="350" y="46365"/>
                      <a:pt x="576" y="66283"/>
                      <a:pt x="4762" y="73818"/>
                    </a:cubicBezTo>
                    <a:cubicBezTo>
                      <a:pt x="7542" y="78822"/>
                      <a:pt x="8857" y="86296"/>
                      <a:pt x="14287" y="88106"/>
                    </a:cubicBezTo>
                    <a:lnTo>
                      <a:pt x="28575" y="92868"/>
                    </a:lnTo>
                    <a:cubicBezTo>
                      <a:pt x="30956" y="94456"/>
                      <a:pt x="33003" y="96726"/>
                      <a:pt x="35718" y="97631"/>
                    </a:cubicBezTo>
                    <a:cubicBezTo>
                      <a:pt x="40299" y="99158"/>
                      <a:pt x="45256" y="99148"/>
                      <a:pt x="50006" y="100012"/>
                    </a:cubicBezTo>
                    <a:cubicBezTo>
                      <a:pt x="53988" y="100736"/>
                      <a:pt x="57943" y="101599"/>
                      <a:pt x="61912" y="102393"/>
                    </a:cubicBezTo>
                    <a:cubicBezTo>
                      <a:pt x="77390" y="97234"/>
                      <a:pt x="61119" y="104774"/>
                      <a:pt x="73818" y="85725"/>
                    </a:cubicBezTo>
                    <a:lnTo>
                      <a:pt x="83343" y="71437"/>
                    </a:lnTo>
                    <a:cubicBezTo>
                      <a:pt x="84137" y="68262"/>
                      <a:pt x="85725" y="65185"/>
                      <a:pt x="85725" y="61912"/>
                    </a:cubicBezTo>
                    <a:cubicBezTo>
                      <a:pt x="85725" y="54226"/>
                      <a:pt x="82468" y="51075"/>
                      <a:pt x="78581" y="45243"/>
                    </a:cubicBezTo>
                    <a:cubicBezTo>
                      <a:pt x="78019" y="42994"/>
                      <a:pt x="75374" y="31375"/>
                      <a:pt x="73818" y="28575"/>
                    </a:cubicBezTo>
                    <a:cubicBezTo>
                      <a:pt x="71038" y="23571"/>
                      <a:pt x="64293" y="14287"/>
                      <a:pt x="64293" y="14287"/>
                    </a:cubicBezTo>
                    <a:cubicBezTo>
                      <a:pt x="62600" y="5822"/>
                      <a:pt x="65020" y="0"/>
                      <a:pt x="54768" y="0"/>
                    </a:cubicBezTo>
                    <a:lnTo>
                      <a:pt x="47625" y="0"/>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31" name="Freeform 230"/>
              <p:cNvSpPr/>
              <p:nvPr/>
            </p:nvSpPr>
            <p:spPr>
              <a:xfrm>
                <a:off x="4355306" y="3009637"/>
                <a:ext cx="95250" cy="119326"/>
              </a:xfrm>
              <a:custGeom>
                <a:avLst/>
                <a:gdLst>
                  <a:gd name="connsiteX0" fmla="*/ 66675 w 95250"/>
                  <a:gd name="connsiteY0" fmla="*/ 7407 h 119326"/>
                  <a:gd name="connsiteX1" fmla="*/ 66675 w 95250"/>
                  <a:gd name="connsiteY1" fmla="*/ 7407 h 119326"/>
                  <a:gd name="connsiteX2" fmla="*/ 40482 w 95250"/>
                  <a:gd name="connsiteY2" fmla="*/ 2644 h 119326"/>
                  <a:gd name="connsiteX3" fmla="*/ 33338 w 95250"/>
                  <a:gd name="connsiteY3" fmla="*/ 7407 h 119326"/>
                  <a:gd name="connsiteX4" fmla="*/ 19050 w 95250"/>
                  <a:gd name="connsiteY4" fmla="*/ 12169 h 119326"/>
                  <a:gd name="connsiteX5" fmla="*/ 7144 w 95250"/>
                  <a:gd name="connsiteY5" fmla="*/ 26457 h 119326"/>
                  <a:gd name="connsiteX6" fmla="*/ 0 w 95250"/>
                  <a:gd name="connsiteY6" fmla="*/ 40744 h 119326"/>
                  <a:gd name="connsiteX7" fmla="*/ 4763 w 95250"/>
                  <a:gd name="connsiteY7" fmla="*/ 71701 h 119326"/>
                  <a:gd name="connsiteX8" fmla="*/ 14288 w 95250"/>
                  <a:gd name="connsiteY8" fmla="*/ 85988 h 119326"/>
                  <a:gd name="connsiteX9" fmla="*/ 21432 w 95250"/>
                  <a:gd name="connsiteY9" fmla="*/ 90751 h 119326"/>
                  <a:gd name="connsiteX10" fmla="*/ 33338 w 95250"/>
                  <a:gd name="connsiteY10" fmla="*/ 100276 h 119326"/>
                  <a:gd name="connsiteX11" fmla="*/ 47625 w 95250"/>
                  <a:gd name="connsiteY11" fmla="*/ 109801 h 119326"/>
                  <a:gd name="connsiteX12" fmla="*/ 52388 w 95250"/>
                  <a:gd name="connsiteY12" fmla="*/ 116944 h 119326"/>
                  <a:gd name="connsiteX13" fmla="*/ 71438 w 95250"/>
                  <a:gd name="connsiteY13" fmla="*/ 116944 h 119326"/>
                  <a:gd name="connsiteX14" fmla="*/ 78582 w 95250"/>
                  <a:gd name="connsiteY14" fmla="*/ 109801 h 119326"/>
                  <a:gd name="connsiteX15" fmla="*/ 85725 w 95250"/>
                  <a:gd name="connsiteY15" fmla="*/ 105038 h 119326"/>
                  <a:gd name="connsiteX16" fmla="*/ 88107 w 95250"/>
                  <a:gd name="connsiteY16" fmla="*/ 93132 h 119326"/>
                  <a:gd name="connsiteX17" fmla="*/ 88107 w 95250"/>
                  <a:gd name="connsiteY17" fmla="*/ 55032 h 119326"/>
                  <a:gd name="connsiteX18" fmla="*/ 92869 w 95250"/>
                  <a:gd name="connsiteY18" fmla="*/ 47888 h 119326"/>
                  <a:gd name="connsiteX19" fmla="*/ 95250 w 95250"/>
                  <a:gd name="connsiteY19" fmla="*/ 40744 h 119326"/>
                  <a:gd name="connsiteX20" fmla="*/ 92869 w 95250"/>
                  <a:gd name="connsiteY20" fmla="*/ 26457 h 119326"/>
                  <a:gd name="connsiteX21" fmla="*/ 85725 w 95250"/>
                  <a:gd name="connsiteY21" fmla="*/ 21694 h 119326"/>
                  <a:gd name="connsiteX22" fmla="*/ 80963 w 95250"/>
                  <a:gd name="connsiteY22" fmla="*/ 14551 h 119326"/>
                  <a:gd name="connsiteX23" fmla="*/ 66675 w 95250"/>
                  <a:gd name="connsiteY23" fmla="*/ 7407 h 119326"/>
                  <a:gd name="connsiteX24" fmla="*/ 64294 w 95250"/>
                  <a:gd name="connsiteY24" fmla="*/ 263 h 119326"/>
                  <a:gd name="connsiteX25" fmla="*/ 66675 w 95250"/>
                  <a:gd name="connsiteY25" fmla="*/ 7407 h 11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5250" h="119326">
                    <a:moveTo>
                      <a:pt x="66675" y="7407"/>
                    </a:moveTo>
                    <a:lnTo>
                      <a:pt x="66675" y="7407"/>
                    </a:lnTo>
                    <a:cubicBezTo>
                      <a:pt x="52264" y="2003"/>
                      <a:pt x="51472" y="-2852"/>
                      <a:pt x="40482" y="2644"/>
                    </a:cubicBezTo>
                    <a:cubicBezTo>
                      <a:pt x="37922" y="3924"/>
                      <a:pt x="35953" y="6245"/>
                      <a:pt x="33338" y="7407"/>
                    </a:cubicBezTo>
                    <a:cubicBezTo>
                      <a:pt x="28750" y="9446"/>
                      <a:pt x="19050" y="12169"/>
                      <a:pt x="19050" y="12169"/>
                    </a:cubicBezTo>
                    <a:cubicBezTo>
                      <a:pt x="13786" y="17434"/>
                      <a:pt x="10458" y="19828"/>
                      <a:pt x="7144" y="26457"/>
                    </a:cubicBezTo>
                    <a:cubicBezTo>
                      <a:pt x="-2712" y="46169"/>
                      <a:pt x="13646" y="20279"/>
                      <a:pt x="0" y="40744"/>
                    </a:cubicBezTo>
                    <a:cubicBezTo>
                      <a:pt x="350" y="44241"/>
                      <a:pt x="578" y="64167"/>
                      <a:pt x="4763" y="71701"/>
                    </a:cubicBezTo>
                    <a:cubicBezTo>
                      <a:pt x="7543" y="76704"/>
                      <a:pt x="9526" y="82813"/>
                      <a:pt x="14288" y="85988"/>
                    </a:cubicBezTo>
                    <a:lnTo>
                      <a:pt x="21432" y="90751"/>
                    </a:lnTo>
                    <a:cubicBezTo>
                      <a:pt x="32080" y="106723"/>
                      <a:pt x="19537" y="91076"/>
                      <a:pt x="33338" y="100276"/>
                    </a:cubicBezTo>
                    <a:cubicBezTo>
                      <a:pt x="51177" y="112168"/>
                      <a:pt x="30639" y="104137"/>
                      <a:pt x="47625" y="109801"/>
                    </a:cubicBezTo>
                    <a:cubicBezTo>
                      <a:pt x="49213" y="112182"/>
                      <a:pt x="50153" y="115156"/>
                      <a:pt x="52388" y="116944"/>
                    </a:cubicBezTo>
                    <a:cubicBezTo>
                      <a:pt x="58248" y="121631"/>
                      <a:pt x="65332" y="118166"/>
                      <a:pt x="71438" y="116944"/>
                    </a:cubicBezTo>
                    <a:cubicBezTo>
                      <a:pt x="73819" y="114563"/>
                      <a:pt x="75995" y="111957"/>
                      <a:pt x="78582" y="109801"/>
                    </a:cubicBezTo>
                    <a:cubicBezTo>
                      <a:pt x="80780" y="107969"/>
                      <a:pt x="84305" y="107523"/>
                      <a:pt x="85725" y="105038"/>
                    </a:cubicBezTo>
                    <a:cubicBezTo>
                      <a:pt x="87733" y="101524"/>
                      <a:pt x="87313" y="97101"/>
                      <a:pt x="88107" y="93132"/>
                    </a:cubicBezTo>
                    <a:cubicBezTo>
                      <a:pt x="84836" y="76783"/>
                      <a:pt x="83558" y="76259"/>
                      <a:pt x="88107" y="55032"/>
                    </a:cubicBezTo>
                    <a:cubicBezTo>
                      <a:pt x="88707" y="52234"/>
                      <a:pt x="91589" y="50448"/>
                      <a:pt x="92869" y="47888"/>
                    </a:cubicBezTo>
                    <a:cubicBezTo>
                      <a:pt x="93991" y="45643"/>
                      <a:pt x="94456" y="43125"/>
                      <a:pt x="95250" y="40744"/>
                    </a:cubicBezTo>
                    <a:cubicBezTo>
                      <a:pt x="94456" y="35982"/>
                      <a:pt x="95028" y="30775"/>
                      <a:pt x="92869" y="26457"/>
                    </a:cubicBezTo>
                    <a:cubicBezTo>
                      <a:pt x="91589" y="23897"/>
                      <a:pt x="87749" y="23718"/>
                      <a:pt x="85725" y="21694"/>
                    </a:cubicBezTo>
                    <a:cubicBezTo>
                      <a:pt x="83702" y="19671"/>
                      <a:pt x="82986" y="16574"/>
                      <a:pt x="80963" y="14551"/>
                    </a:cubicBezTo>
                    <a:cubicBezTo>
                      <a:pt x="76346" y="9934"/>
                      <a:pt x="72487" y="9344"/>
                      <a:pt x="66675" y="7407"/>
                    </a:cubicBezTo>
                    <a:cubicBezTo>
                      <a:pt x="65881" y="5026"/>
                      <a:pt x="66069" y="2038"/>
                      <a:pt x="64294" y="263"/>
                    </a:cubicBezTo>
                    <a:cubicBezTo>
                      <a:pt x="62519" y="-1512"/>
                      <a:pt x="66278" y="6216"/>
                      <a:pt x="66675" y="7407"/>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32" name="Freeform 231"/>
              <p:cNvSpPr/>
              <p:nvPr/>
            </p:nvSpPr>
            <p:spPr>
              <a:xfrm>
                <a:off x="3952503" y="2869406"/>
                <a:ext cx="95622" cy="102394"/>
              </a:xfrm>
              <a:custGeom>
                <a:avLst/>
                <a:gdLst>
                  <a:gd name="connsiteX0" fmla="*/ 10666 w 108297"/>
                  <a:gd name="connsiteY0" fmla="*/ 9525 h 102394"/>
                  <a:gd name="connsiteX1" fmla="*/ 10666 w 108297"/>
                  <a:gd name="connsiteY1" fmla="*/ 9525 h 102394"/>
                  <a:gd name="connsiteX2" fmla="*/ 3522 w 108297"/>
                  <a:gd name="connsiteY2" fmla="*/ 64294 h 102394"/>
                  <a:gd name="connsiteX3" fmla="*/ 15428 w 108297"/>
                  <a:gd name="connsiteY3" fmla="*/ 78582 h 102394"/>
                  <a:gd name="connsiteX4" fmla="*/ 24953 w 108297"/>
                  <a:gd name="connsiteY4" fmla="*/ 92869 h 102394"/>
                  <a:gd name="connsiteX5" fmla="*/ 29716 w 108297"/>
                  <a:gd name="connsiteY5" fmla="*/ 100013 h 102394"/>
                  <a:gd name="connsiteX6" fmla="*/ 36860 w 108297"/>
                  <a:gd name="connsiteY6" fmla="*/ 102394 h 102394"/>
                  <a:gd name="connsiteX7" fmla="*/ 58291 w 108297"/>
                  <a:gd name="connsiteY7" fmla="*/ 95250 h 102394"/>
                  <a:gd name="connsiteX8" fmla="*/ 65435 w 108297"/>
                  <a:gd name="connsiteY8" fmla="*/ 90488 h 102394"/>
                  <a:gd name="connsiteX9" fmla="*/ 72578 w 108297"/>
                  <a:gd name="connsiteY9" fmla="*/ 88107 h 102394"/>
                  <a:gd name="connsiteX10" fmla="*/ 79722 w 108297"/>
                  <a:gd name="connsiteY10" fmla="*/ 83344 h 102394"/>
                  <a:gd name="connsiteX11" fmla="*/ 89247 w 108297"/>
                  <a:gd name="connsiteY11" fmla="*/ 69057 h 102394"/>
                  <a:gd name="connsiteX12" fmla="*/ 101153 w 108297"/>
                  <a:gd name="connsiteY12" fmla="*/ 52388 h 102394"/>
                  <a:gd name="connsiteX13" fmla="*/ 103535 w 108297"/>
                  <a:gd name="connsiteY13" fmla="*/ 38100 h 102394"/>
                  <a:gd name="connsiteX14" fmla="*/ 105916 w 108297"/>
                  <a:gd name="connsiteY14" fmla="*/ 30957 h 102394"/>
                  <a:gd name="connsiteX15" fmla="*/ 108297 w 108297"/>
                  <a:gd name="connsiteY15" fmla="*/ 21432 h 102394"/>
                  <a:gd name="connsiteX16" fmla="*/ 98772 w 108297"/>
                  <a:gd name="connsiteY16" fmla="*/ 4763 h 102394"/>
                  <a:gd name="connsiteX17" fmla="*/ 84485 w 108297"/>
                  <a:gd name="connsiteY17" fmla="*/ 0 h 102394"/>
                  <a:gd name="connsiteX18" fmla="*/ 32097 w 108297"/>
                  <a:gd name="connsiteY18" fmla="*/ 2382 h 102394"/>
                  <a:gd name="connsiteX19" fmla="*/ 24953 w 108297"/>
                  <a:gd name="connsiteY19" fmla="*/ 4763 h 102394"/>
                  <a:gd name="connsiteX20" fmla="*/ 15428 w 108297"/>
                  <a:gd name="connsiteY20" fmla="*/ 16669 h 102394"/>
                  <a:gd name="connsiteX21" fmla="*/ 10666 w 108297"/>
                  <a:gd name="connsiteY21" fmla="*/ 9525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8297" h="102394">
                    <a:moveTo>
                      <a:pt x="10666" y="9525"/>
                    </a:moveTo>
                    <a:lnTo>
                      <a:pt x="10666" y="9525"/>
                    </a:lnTo>
                    <a:cubicBezTo>
                      <a:pt x="-1213" y="36254"/>
                      <a:pt x="-2509" y="30119"/>
                      <a:pt x="3522" y="64294"/>
                    </a:cubicBezTo>
                    <a:cubicBezTo>
                      <a:pt x="4354" y="69009"/>
                      <a:pt x="13084" y="75569"/>
                      <a:pt x="15428" y="78582"/>
                    </a:cubicBezTo>
                    <a:cubicBezTo>
                      <a:pt x="18942" y="83100"/>
                      <a:pt x="21778" y="88107"/>
                      <a:pt x="24953" y="92869"/>
                    </a:cubicBezTo>
                    <a:cubicBezTo>
                      <a:pt x="26541" y="95250"/>
                      <a:pt x="27001" y="99108"/>
                      <a:pt x="29716" y="100013"/>
                    </a:cubicBezTo>
                    <a:lnTo>
                      <a:pt x="36860" y="102394"/>
                    </a:lnTo>
                    <a:cubicBezTo>
                      <a:pt x="68902" y="86375"/>
                      <a:pt x="21358" y="109100"/>
                      <a:pt x="58291" y="95250"/>
                    </a:cubicBezTo>
                    <a:cubicBezTo>
                      <a:pt x="60971" y="94245"/>
                      <a:pt x="62875" y="91768"/>
                      <a:pt x="65435" y="90488"/>
                    </a:cubicBezTo>
                    <a:cubicBezTo>
                      <a:pt x="67680" y="89366"/>
                      <a:pt x="70197" y="88901"/>
                      <a:pt x="72578" y="88107"/>
                    </a:cubicBezTo>
                    <a:cubicBezTo>
                      <a:pt x="74959" y="86519"/>
                      <a:pt x="77837" y="85498"/>
                      <a:pt x="79722" y="83344"/>
                    </a:cubicBezTo>
                    <a:cubicBezTo>
                      <a:pt x="83491" y="79037"/>
                      <a:pt x="85813" y="73636"/>
                      <a:pt x="89247" y="69057"/>
                    </a:cubicBezTo>
                    <a:cubicBezTo>
                      <a:pt x="98108" y="57243"/>
                      <a:pt x="94190" y="62834"/>
                      <a:pt x="101153" y="52388"/>
                    </a:cubicBezTo>
                    <a:cubicBezTo>
                      <a:pt x="101947" y="47625"/>
                      <a:pt x="102487" y="42813"/>
                      <a:pt x="103535" y="38100"/>
                    </a:cubicBezTo>
                    <a:cubicBezTo>
                      <a:pt x="104080" y="35650"/>
                      <a:pt x="105227" y="33370"/>
                      <a:pt x="105916" y="30957"/>
                    </a:cubicBezTo>
                    <a:cubicBezTo>
                      <a:pt x="106815" y="27810"/>
                      <a:pt x="107503" y="24607"/>
                      <a:pt x="108297" y="21432"/>
                    </a:cubicBezTo>
                    <a:cubicBezTo>
                      <a:pt x="106080" y="10343"/>
                      <a:pt x="108771" y="9207"/>
                      <a:pt x="98772" y="4763"/>
                    </a:cubicBezTo>
                    <a:cubicBezTo>
                      <a:pt x="94185" y="2724"/>
                      <a:pt x="84485" y="0"/>
                      <a:pt x="84485" y="0"/>
                    </a:cubicBezTo>
                    <a:cubicBezTo>
                      <a:pt x="67022" y="794"/>
                      <a:pt x="49522" y="988"/>
                      <a:pt x="32097" y="2382"/>
                    </a:cubicBezTo>
                    <a:cubicBezTo>
                      <a:pt x="29595" y="2582"/>
                      <a:pt x="26728" y="2988"/>
                      <a:pt x="24953" y="4763"/>
                    </a:cubicBezTo>
                    <a:cubicBezTo>
                      <a:pt x="1953" y="27763"/>
                      <a:pt x="47137" y="-4468"/>
                      <a:pt x="15428" y="16669"/>
                    </a:cubicBezTo>
                    <a:lnTo>
                      <a:pt x="10666" y="9525"/>
                    </a:ln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33" name="Freeform 232"/>
              <p:cNvSpPr/>
              <p:nvPr/>
            </p:nvSpPr>
            <p:spPr>
              <a:xfrm>
                <a:off x="4019550" y="2881312"/>
                <a:ext cx="111919" cy="123825"/>
              </a:xfrm>
              <a:custGeom>
                <a:avLst/>
                <a:gdLst>
                  <a:gd name="connsiteX0" fmla="*/ 61913 w 111919"/>
                  <a:gd name="connsiteY0" fmla="*/ 0 h 100012"/>
                  <a:gd name="connsiteX1" fmla="*/ 61913 w 111919"/>
                  <a:gd name="connsiteY1" fmla="*/ 0 h 100012"/>
                  <a:gd name="connsiteX2" fmla="*/ 33338 w 111919"/>
                  <a:gd name="connsiteY2" fmla="*/ 2381 h 100012"/>
                  <a:gd name="connsiteX3" fmla="*/ 26194 w 111919"/>
                  <a:gd name="connsiteY3" fmla="*/ 4762 h 100012"/>
                  <a:gd name="connsiteX4" fmla="*/ 7144 w 111919"/>
                  <a:gd name="connsiteY4" fmla="*/ 14287 h 100012"/>
                  <a:gd name="connsiteX5" fmla="*/ 0 w 111919"/>
                  <a:gd name="connsiteY5" fmla="*/ 40481 h 100012"/>
                  <a:gd name="connsiteX6" fmla="*/ 4763 w 111919"/>
                  <a:gd name="connsiteY6" fmla="*/ 73818 h 100012"/>
                  <a:gd name="connsiteX7" fmla="*/ 11906 w 111919"/>
                  <a:gd name="connsiteY7" fmla="*/ 88106 h 100012"/>
                  <a:gd name="connsiteX8" fmla="*/ 21431 w 111919"/>
                  <a:gd name="connsiteY8" fmla="*/ 92868 h 100012"/>
                  <a:gd name="connsiteX9" fmla="*/ 35719 w 111919"/>
                  <a:gd name="connsiteY9" fmla="*/ 100012 h 100012"/>
                  <a:gd name="connsiteX10" fmla="*/ 64294 w 111919"/>
                  <a:gd name="connsiteY10" fmla="*/ 90487 h 100012"/>
                  <a:gd name="connsiteX11" fmla="*/ 71438 w 111919"/>
                  <a:gd name="connsiteY11" fmla="*/ 88106 h 100012"/>
                  <a:gd name="connsiteX12" fmla="*/ 78581 w 111919"/>
                  <a:gd name="connsiteY12" fmla="*/ 85725 h 100012"/>
                  <a:gd name="connsiteX13" fmla="*/ 85725 w 111919"/>
                  <a:gd name="connsiteY13" fmla="*/ 78581 h 100012"/>
                  <a:gd name="connsiteX14" fmla="*/ 92869 w 111919"/>
                  <a:gd name="connsiteY14" fmla="*/ 76200 h 100012"/>
                  <a:gd name="connsiteX15" fmla="*/ 100013 w 111919"/>
                  <a:gd name="connsiteY15" fmla="*/ 71437 h 100012"/>
                  <a:gd name="connsiteX16" fmla="*/ 111919 w 111919"/>
                  <a:gd name="connsiteY16" fmla="*/ 35718 h 100012"/>
                  <a:gd name="connsiteX17" fmla="*/ 109538 w 111919"/>
                  <a:gd name="connsiteY17" fmla="*/ 16668 h 100012"/>
                  <a:gd name="connsiteX18" fmla="*/ 95250 w 111919"/>
                  <a:gd name="connsiteY18" fmla="*/ 7143 h 100012"/>
                  <a:gd name="connsiteX19" fmla="*/ 80963 w 111919"/>
                  <a:gd name="connsiteY19" fmla="*/ 2381 h 100012"/>
                  <a:gd name="connsiteX20" fmla="*/ 64294 w 111919"/>
                  <a:gd name="connsiteY20" fmla="*/ 4762 h 100012"/>
                  <a:gd name="connsiteX21" fmla="*/ 61913 w 111919"/>
                  <a:gd name="connsiteY21" fmla="*/ 0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1919" h="100012">
                    <a:moveTo>
                      <a:pt x="61913" y="0"/>
                    </a:moveTo>
                    <a:lnTo>
                      <a:pt x="61913" y="0"/>
                    </a:lnTo>
                    <a:cubicBezTo>
                      <a:pt x="52388" y="794"/>
                      <a:pt x="42812" y="1118"/>
                      <a:pt x="33338" y="2381"/>
                    </a:cubicBezTo>
                    <a:cubicBezTo>
                      <a:pt x="30850" y="2713"/>
                      <a:pt x="28544" y="3881"/>
                      <a:pt x="26194" y="4762"/>
                    </a:cubicBezTo>
                    <a:cubicBezTo>
                      <a:pt x="12881" y="9754"/>
                      <a:pt x="17007" y="7712"/>
                      <a:pt x="7144" y="14287"/>
                    </a:cubicBezTo>
                    <a:cubicBezTo>
                      <a:pt x="1101" y="32415"/>
                      <a:pt x="3365" y="23652"/>
                      <a:pt x="0" y="40481"/>
                    </a:cubicBezTo>
                    <a:cubicBezTo>
                      <a:pt x="1483" y="53830"/>
                      <a:pt x="1728" y="61680"/>
                      <a:pt x="4763" y="73818"/>
                    </a:cubicBezTo>
                    <a:cubicBezTo>
                      <a:pt x="5875" y="78266"/>
                      <a:pt x="8230" y="85043"/>
                      <a:pt x="11906" y="88106"/>
                    </a:cubicBezTo>
                    <a:cubicBezTo>
                      <a:pt x="14633" y="90378"/>
                      <a:pt x="18349" y="91107"/>
                      <a:pt x="21431" y="92868"/>
                    </a:cubicBezTo>
                    <a:cubicBezTo>
                      <a:pt x="34358" y="100255"/>
                      <a:pt x="22620" y="95646"/>
                      <a:pt x="35719" y="100012"/>
                    </a:cubicBezTo>
                    <a:lnTo>
                      <a:pt x="64294" y="90487"/>
                    </a:lnTo>
                    <a:lnTo>
                      <a:pt x="71438" y="88106"/>
                    </a:lnTo>
                    <a:lnTo>
                      <a:pt x="78581" y="85725"/>
                    </a:lnTo>
                    <a:cubicBezTo>
                      <a:pt x="80962" y="83344"/>
                      <a:pt x="82923" y="80449"/>
                      <a:pt x="85725" y="78581"/>
                    </a:cubicBezTo>
                    <a:cubicBezTo>
                      <a:pt x="87814" y="77189"/>
                      <a:pt x="90624" y="77323"/>
                      <a:pt x="92869" y="76200"/>
                    </a:cubicBezTo>
                    <a:cubicBezTo>
                      <a:pt x="95429" y="74920"/>
                      <a:pt x="97632" y="73025"/>
                      <a:pt x="100013" y="71437"/>
                    </a:cubicBezTo>
                    <a:cubicBezTo>
                      <a:pt x="112048" y="47367"/>
                      <a:pt x="108534" y="59415"/>
                      <a:pt x="111919" y="35718"/>
                    </a:cubicBezTo>
                    <a:cubicBezTo>
                      <a:pt x="111125" y="29368"/>
                      <a:pt x="112763" y="22196"/>
                      <a:pt x="109538" y="16668"/>
                    </a:cubicBezTo>
                    <a:cubicBezTo>
                      <a:pt x="106654" y="11724"/>
                      <a:pt x="100680" y="8953"/>
                      <a:pt x="95250" y="7143"/>
                    </a:cubicBezTo>
                    <a:lnTo>
                      <a:pt x="80963" y="2381"/>
                    </a:lnTo>
                    <a:cubicBezTo>
                      <a:pt x="75407" y="3175"/>
                      <a:pt x="69798" y="3661"/>
                      <a:pt x="64294" y="4762"/>
                    </a:cubicBezTo>
                    <a:cubicBezTo>
                      <a:pt x="61833" y="5254"/>
                      <a:pt x="62310" y="794"/>
                      <a:pt x="61913"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34" name="Freeform 233"/>
              <p:cNvSpPr/>
              <p:nvPr/>
            </p:nvSpPr>
            <p:spPr>
              <a:xfrm>
                <a:off x="4126586" y="2895600"/>
                <a:ext cx="116802" cy="114300"/>
              </a:xfrm>
              <a:custGeom>
                <a:avLst/>
                <a:gdLst>
                  <a:gd name="connsiteX0" fmla="*/ 40602 w 116802"/>
                  <a:gd name="connsiteY0" fmla="*/ 0 h 114300"/>
                  <a:gd name="connsiteX1" fmla="*/ 40602 w 116802"/>
                  <a:gd name="connsiteY1" fmla="*/ 0 h 114300"/>
                  <a:gd name="connsiteX2" fmla="*/ 23933 w 116802"/>
                  <a:gd name="connsiteY2" fmla="*/ 14288 h 114300"/>
                  <a:gd name="connsiteX3" fmla="*/ 16789 w 116802"/>
                  <a:gd name="connsiteY3" fmla="*/ 16669 h 114300"/>
                  <a:gd name="connsiteX4" fmla="*/ 7264 w 116802"/>
                  <a:gd name="connsiteY4" fmla="*/ 30956 h 114300"/>
                  <a:gd name="connsiteX5" fmla="*/ 4883 w 116802"/>
                  <a:gd name="connsiteY5" fmla="*/ 38100 h 114300"/>
                  <a:gd name="connsiteX6" fmla="*/ 120 w 116802"/>
                  <a:gd name="connsiteY6" fmla="*/ 45244 h 114300"/>
                  <a:gd name="connsiteX7" fmla="*/ 2502 w 116802"/>
                  <a:gd name="connsiteY7" fmla="*/ 64294 h 114300"/>
                  <a:gd name="connsiteX8" fmla="*/ 12027 w 116802"/>
                  <a:gd name="connsiteY8" fmla="*/ 85725 h 114300"/>
                  <a:gd name="connsiteX9" fmla="*/ 21552 w 116802"/>
                  <a:gd name="connsiteY9" fmla="*/ 97631 h 114300"/>
                  <a:gd name="connsiteX10" fmla="*/ 26314 w 116802"/>
                  <a:gd name="connsiteY10" fmla="*/ 104775 h 114300"/>
                  <a:gd name="connsiteX11" fmla="*/ 40602 w 116802"/>
                  <a:gd name="connsiteY11" fmla="*/ 109538 h 114300"/>
                  <a:gd name="connsiteX12" fmla="*/ 62033 w 116802"/>
                  <a:gd name="connsiteY12" fmla="*/ 114300 h 114300"/>
                  <a:gd name="connsiteX13" fmla="*/ 92989 w 116802"/>
                  <a:gd name="connsiteY13" fmla="*/ 111919 h 114300"/>
                  <a:gd name="connsiteX14" fmla="*/ 100133 w 116802"/>
                  <a:gd name="connsiteY14" fmla="*/ 107156 h 114300"/>
                  <a:gd name="connsiteX15" fmla="*/ 109658 w 116802"/>
                  <a:gd name="connsiteY15" fmla="*/ 92869 h 114300"/>
                  <a:gd name="connsiteX16" fmla="*/ 116802 w 116802"/>
                  <a:gd name="connsiteY16" fmla="*/ 78581 h 114300"/>
                  <a:gd name="connsiteX17" fmla="*/ 114420 w 116802"/>
                  <a:gd name="connsiteY17" fmla="*/ 50006 h 114300"/>
                  <a:gd name="connsiteX18" fmla="*/ 102514 w 116802"/>
                  <a:gd name="connsiteY18" fmla="*/ 35719 h 114300"/>
                  <a:gd name="connsiteX19" fmla="*/ 90608 w 116802"/>
                  <a:gd name="connsiteY19" fmla="*/ 23813 h 114300"/>
                  <a:gd name="connsiteX20" fmla="*/ 78702 w 116802"/>
                  <a:gd name="connsiteY20" fmla="*/ 14288 h 114300"/>
                  <a:gd name="connsiteX21" fmla="*/ 57270 w 116802"/>
                  <a:gd name="connsiteY21" fmla="*/ 2381 h 114300"/>
                  <a:gd name="connsiteX22" fmla="*/ 35839 w 116802"/>
                  <a:gd name="connsiteY22" fmla="*/ 4763 h 114300"/>
                  <a:gd name="connsiteX23" fmla="*/ 40602 w 116802"/>
                  <a:gd name="connsiteY23" fmla="*/ 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802" h="114300">
                    <a:moveTo>
                      <a:pt x="40602" y="0"/>
                    </a:moveTo>
                    <a:lnTo>
                      <a:pt x="40602" y="0"/>
                    </a:lnTo>
                    <a:cubicBezTo>
                      <a:pt x="35046" y="4763"/>
                      <a:pt x="29928" y="10091"/>
                      <a:pt x="23933" y="14288"/>
                    </a:cubicBezTo>
                    <a:cubicBezTo>
                      <a:pt x="21877" y="15727"/>
                      <a:pt x="18564" y="14894"/>
                      <a:pt x="16789" y="16669"/>
                    </a:cubicBezTo>
                    <a:cubicBezTo>
                      <a:pt x="12742" y="20716"/>
                      <a:pt x="7264" y="30956"/>
                      <a:pt x="7264" y="30956"/>
                    </a:cubicBezTo>
                    <a:cubicBezTo>
                      <a:pt x="6470" y="33337"/>
                      <a:pt x="6006" y="35855"/>
                      <a:pt x="4883" y="38100"/>
                    </a:cubicBezTo>
                    <a:cubicBezTo>
                      <a:pt x="3603" y="40660"/>
                      <a:pt x="379" y="42394"/>
                      <a:pt x="120" y="45244"/>
                    </a:cubicBezTo>
                    <a:cubicBezTo>
                      <a:pt x="-459" y="51617"/>
                      <a:pt x="1161" y="58037"/>
                      <a:pt x="2502" y="64294"/>
                    </a:cubicBezTo>
                    <a:cubicBezTo>
                      <a:pt x="5187" y="76824"/>
                      <a:pt x="6179" y="76954"/>
                      <a:pt x="12027" y="85725"/>
                    </a:cubicBezTo>
                    <a:cubicBezTo>
                      <a:pt x="16663" y="99634"/>
                      <a:pt x="10780" y="86859"/>
                      <a:pt x="21552" y="97631"/>
                    </a:cubicBezTo>
                    <a:cubicBezTo>
                      <a:pt x="23576" y="99655"/>
                      <a:pt x="23887" y="103258"/>
                      <a:pt x="26314" y="104775"/>
                    </a:cubicBezTo>
                    <a:cubicBezTo>
                      <a:pt x="30571" y="107436"/>
                      <a:pt x="35839" y="107950"/>
                      <a:pt x="40602" y="109538"/>
                    </a:cubicBezTo>
                    <a:cubicBezTo>
                      <a:pt x="52324" y="113446"/>
                      <a:pt x="45271" y="111507"/>
                      <a:pt x="62033" y="114300"/>
                    </a:cubicBezTo>
                    <a:cubicBezTo>
                      <a:pt x="72352" y="113506"/>
                      <a:pt x="82817" y="113826"/>
                      <a:pt x="92989" y="111919"/>
                    </a:cubicBezTo>
                    <a:cubicBezTo>
                      <a:pt x="95802" y="111392"/>
                      <a:pt x="98248" y="109310"/>
                      <a:pt x="100133" y="107156"/>
                    </a:cubicBezTo>
                    <a:cubicBezTo>
                      <a:pt x="103902" y="102849"/>
                      <a:pt x="106483" y="97631"/>
                      <a:pt x="109658" y="92869"/>
                    </a:cubicBezTo>
                    <a:cubicBezTo>
                      <a:pt x="115812" y="83638"/>
                      <a:pt x="113515" y="88438"/>
                      <a:pt x="116802" y="78581"/>
                    </a:cubicBezTo>
                    <a:cubicBezTo>
                      <a:pt x="116008" y="69056"/>
                      <a:pt x="116295" y="59378"/>
                      <a:pt x="114420" y="50006"/>
                    </a:cubicBezTo>
                    <a:cubicBezTo>
                      <a:pt x="113486" y="45339"/>
                      <a:pt x="104977" y="38675"/>
                      <a:pt x="102514" y="35719"/>
                    </a:cubicBezTo>
                    <a:cubicBezTo>
                      <a:pt x="92593" y="23813"/>
                      <a:pt x="103705" y="32543"/>
                      <a:pt x="90608" y="23813"/>
                    </a:cubicBezTo>
                    <a:cubicBezTo>
                      <a:pt x="81807" y="10613"/>
                      <a:pt x="90880" y="21053"/>
                      <a:pt x="78702" y="14288"/>
                    </a:cubicBezTo>
                    <a:cubicBezTo>
                      <a:pt x="54135" y="640"/>
                      <a:pt x="73436" y="7771"/>
                      <a:pt x="57270" y="2381"/>
                    </a:cubicBezTo>
                    <a:cubicBezTo>
                      <a:pt x="50126" y="3175"/>
                      <a:pt x="42594" y="2307"/>
                      <a:pt x="35839" y="4763"/>
                    </a:cubicBezTo>
                    <a:cubicBezTo>
                      <a:pt x="33150" y="5741"/>
                      <a:pt x="39808" y="794"/>
                      <a:pt x="40602"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35" name="Freeform 234"/>
              <p:cNvSpPr/>
              <p:nvPr/>
            </p:nvSpPr>
            <p:spPr>
              <a:xfrm>
                <a:off x="4238102" y="2888456"/>
                <a:ext cx="91011" cy="119063"/>
              </a:xfrm>
              <a:custGeom>
                <a:avLst/>
                <a:gdLst>
                  <a:gd name="connsiteX0" fmla="*/ 48148 w 91011"/>
                  <a:gd name="connsiteY0" fmla="*/ 0 h 119063"/>
                  <a:gd name="connsiteX1" fmla="*/ 48148 w 91011"/>
                  <a:gd name="connsiteY1" fmla="*/ 0 h 119063"/>
                  <a:gd name="connsiteX2" fmla="*/ 10048 w 91011"/>
                  <a:gd name="connsiteY2" fmla="*/ 14288 h 119063"/>
                  <a:gd name="connsiteX3" fmla="*/ 2904 w 91011"/>
                  <a:gd name="connsiteY3" fmla="*/ 23813 h 119063"/>
                  <a:gd name="connsiteX4" fmla="*/ 2904 w 91011"/>
                  <a:gd name="connsiteY4" fmla="*/ 61913 h 119063"/>
                  <a:gd name="connsiteX5" fmla="*/ 5286 w 91011"/>
                  <a:gd name="connsiteY5" fmla="*/ 69057 h 119063"/>
                  <a:gd name="connsiteX6" fmla="*/ 19573 w 91011"/>
                  <a:gd name="connsiteY6" fmla="*/ 83344 h 119063"/>
                  <a:gd name="connsiteX7" fmla="*/ 31479 w 91011"/>
                  <a:gd name="connsiteY7" fmla="*/ 97632 h 119063"/>
                  <a:gd name="connsiteX8" fmla="*/ 41004 w 91011"/>
                  <a:gd name="connsiteY8" fmla="*/ 109538 h 119063"/>
                  <a:gd name="connsiteX9" fmla="*/ 50529 w 91011"/>
                  <a:gd name="connsiteY9" fmla="*/ 119063 h 119063"/>
                  <a:gd name="connsiteX10" fmla="*/ 71961 w 91011"/>
                  <a:gd name="connsiteY10" fmla="*/ 107157 h 119063"/>
                  <a:gd name="connsiteX11" fmla="*/ 81486 w 91011"/>
                  <a:gd name="connsiteY11" fmla="*/ 102394 h 119063"/>
                  <a:gd name="connsiteX12" fmla="*/ 86248 w 91011"/>
                  <a:gd name="connsiteY12" fmla="*/ 95250 h 119063"/>
                  <a:gd name="connsiteX13" fmla="*/ 91011 w 91011"/>
                  <a:gd name="connsiteY13" fmla="*/ 80963 h 119063"/>
                  <a:gd name="connsiteX14" fmla="*/ 88629 w 91011"/>
                  <a:gd name="connsiteY14" fmla="*/ 52388 h 119063"/>
                  <a:gd name="connsiteX15" fmla="*/ 86248 w 91011"/>
                  <a:gd name="connsiteY15" fmla="*/ 45244 h 119063"/>
                  <a:gd name="connsiteX16" fmla="*/ 79104 w 91011"/>
                  <a:gd name="connsiteY16" fmla="*/ 19050 h 119063"/>
                  <a:gd name="connsiteX17" fmla="*/ 74342 w 91011"/>
                  <a:gd name="connsiteY17" fmla="*/ 11907 h 119063"/>
                  <a:gd name="connsiteX18" fmla="*/ 71961 w 91011"/>
                  <a:gd name="connsiteY18" fmla="*/ 4763 h 119063"/>
                  <a:gd name="connsiteX19" fmla="*/ 50529 w 91011"/>
                  <a:gd name="connsiteY19" fmla="*/ 4763 h 119063"/>
                  <a:gd name="connsiteX20" fmla="*/ 41004 w 91011"/>
                  <a:gd name="connsiteY20" fmla="*/ 9525 h 119063"/>
                  <a:gd name="connsiteX21" fmla="*/ 26717 w 91011"/>
                  <a:gd name="connsiteY21" fmla="*/ 16669 h 119063"/>
                  <a:gd name="connsiteX22" fmla="*/ 48148 w 91011"/>
                  <a:gd name="connsiteY22" fmla="*/ 0 h 1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011" h="119063">
                    <a:moveTo>
                      <a:pt x="48148" y="0"/>
                    </a:moveTo>
                    <a:lnTo>
                      <a:pt x="48148" y="0"/>
                    </a:lnTo>
                    <a:cubicBezTo>
                      <a:pt x="16205" y="10648"/>
                      <a:pt x="28553" y="5034"/>
                      <a:pt x="10048" y="14288"/>
                    </a:cubicBezTo>
                    <a:cubicBezTo>
                      <a:pt x="7667" y="17463"/>
                      <a:pt x="4873" y="20367"/>
                      <a:pt x="2904" y="23813"/>
                    </a:cubicBezTo>
                    <a:cubicBezTo>
                      <a:pt x="-3154" y="34415"/>
                      <a:pt x="2000" y="54678"/>
                      <a:pt x="2904" y="61913"/>
                    </a:cubicBezTo>
                    <a:cubicBezTo>
                      <a:pt x="3215" y="64404"/>
                      <a:pt x="3745" y="67076"/>
                      <a:pt x="5286" y="69057"/>
                    </a:cubicBezTo>
                    <a:cubicBezTo>
                      <a:pt x="9421" y="74373"/>
                      <a:pt x="15837" y="77740"/>
                      <a:pt x="19573" y="83344"/>
                    </a:cubicBezTo>
                    <a:cubicBezTo>
                      <a:pt x="26204" y="93290"/>
                      <a:pt x="22312" y="88464"/>
                      <a:pt x="31479" y="97632"/>
                    </a:cubicBezTo>
                    <a:cubicBezTo>
                      <a:pt x="37467" y="115588"/>
                      <a:pt x="28694" y="94149"/>
                      <a:pt x="41004" y="109538"/>
                    </a:cubicBezTo>
                    <a:cubicBezTo>
                      <a:pt x="50239" y="121083"/>
                      <a:pt x="34946" y="113869"/>
                      <a:pt x="50529" y="119063"/>
                    </a:cubicBezTo>
                    <a:cubicBezTo>
                      <a:pt x="70277" y="112481"/>
                      <a:pt x="39225" y="123527"/>
                      <a:pt x="71961" y="107157"/>
                    </a:cubicBezTo>
                    <a:lnTo>
                      <a:pt x="81486" y="102394"/>
                    </a:lnTo>
                    <a:cubicBezTo>
                      <a:pt x="83073" y="100013"/>
                      <a:pt x="85086" y="97865"/>
                      <a:pt x="86248" y="95250"/>
                    </a:cubicBezTo>
                    <a:cubicBezTo>
                      <a:pt x="88287" y="90663"/>
                      <a:pt x="91011" y="80963"/>
                      <a:pt x="91011" y="80963"/>
                    </a:cubicBezTo>
                    <a:cubicBezTo>
                      <a:pt x="90217" y="71438"/>
                      <a:pt x="89892" y="61862"/>
                      <a:pt x="88629" y="52388"/>
                    </a:cubicBezTo>
                    <a:cubicBezTo>
                      <a:pt x="88297" y="49900"/>
                      <a:pt x="86857" y="47679"/>
                      <a:pt x="86248" y="45244"/>
                    </a:cubicBezTo>
                    <a:cubicBezTo>
                      <a:pt x="84459" y="38086"/>
                      <a:pt x="83192" y="25182"/>
                      <a:pt x="79104" y="19050"/>
                    </a:cubicBezTo>
                    <a:lnTo>
                      <a:pt x="74342" y="11907"/>
                    </a:lnTo>
                    <a:cubicBezTo>
                      <a:pt x="73548" y="9526"/>
                      <a:pt x="73736" y="6538"/>
                      <a:pt x="71961" y="4763"/>
                    </a:cubicBezTo>
                    <a:cubicBezTo>
                      <a:pt x="66937" y="-261"/>
                      <a:pt x="54404" y="4117"/>
                      <a:pt x="50529" y="4763"/>
                    </a:cubicBezTo>
                    <a:cubicBezTo>
                      <a:pt x="47354" y="6350"/>
                      <a:pt x="44267" y="8127"/>
                      <a:pt x="41004" y="9525"/>
                    </a:cubicBezTo>
                    <a:cubicBezTo>
                      <a:pt x="36077" y="11637"/>
                      <a:pt x="30327" y="11855"/>
                      <a:pt x="26717" y="16669"/>
                    </a:cubicBezTo>
                    <a:cubicBezTo>
                      <a:pt x="25764" y="17939"/>
                      <a:pt x="44576" y="2778"/>
                      <a:pt x="48148"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36" name="Freeform 235"/>
              <p:cNvSpPr/>
              <p:nvPr/>
            </p:nvSpPr>
            <p:spPr>
              <a:xfrm>
                <a:off x="4326731" y="2874169"/>
                <a:ext cx="128588" cy="138112"/>
              </a:xfrm>
              <a:custGeom>
                <a:avLst/>
                <a:gdLst>
                  <a:gd name="connsiteX0" fmla="*/ 109538 w 128588"/>
                  <a:gd name="connsiteY0" fmla="*/ 23812 h 138112"/>
                  <a:gd name="connsiteX1" fmla="*/ 109538 w 128588"/>
                  <a:gd name="connsiteY1" fmla="*/ 23812 h 138112"/>
                  <a:gd name="connsiteX2" fmla="*/ 80963 w 128588"/>
                  <a:gd name="connsiteY2" fmla="*/ 7144 h 138112"/>
                  <a:gd name="connsiteX3" fmla="*/ 59532 w 128588"/>
                  <a:gd name="connsiteY3" fmla="*/ 0 h 138112"/>
                  <a:gd name="connsiteX4" fmla="*/ 38100 w 128588"/>
                  <a:gd name="connsiteY4" fmla="*/ 2381 h 138112"/>
                  <a:gd name="connsiteX5" fmla="*/ 26194 w 128588"/>
                  <a:gd name="connsiteY5" fmla="*/ 14287 h 138112"/>
                  <a:gd name="connsiteX6" fmla="*/ 19050 w 128588"/>
                  <a:gd name="connsiteY6" fmla="*/ 19050 h 138112"/>
                  <a:gd name="connsiteX7" fmla="*/ 11907 w 128588"/>
                  <a:gd name="connsiteY7" fmla="*/ 26194 h 138112"/>
                  <a:gd name="connsiteX8" fmla="*/ 2382 w 128588"/>
                  <a:gd name="connsiteY8" fmla="*/ 47625 h 138112"/>
                  <a:gd name="connsiteX9" fmla="*/ 0 w 128588"/>
                  <a:gd name="connsiteY9" fmla="*/ 57150 h 138112"/>
                  <a:gd name="connsiteX10" fmla="*/ 4763 w 128588"/>
                  <a:gd name="connsiteY10" fmla="*/ 90487 h 138112"/>
                  <a:gd name="connsiteX11" fmla="*/ 7144 w 128588"/>
                  <a:gd name="connsiteY11" fmla="*/ 97631 h 138112"/>
                  <a:gd name="connsiteX12" fmla="*/ 16669 w 128588"/>
                  <a:gd name="connsiteY12" fmla="*/ 111919 h 138112"/>
                  <a:gd name="connsiteX13" fmla="*/ 28575 w 128588"/>
                  <a:gd name="connsiteY13" fmla="*/ 121444 h 138112"/>
                  <a:gd name="connsiteX14" fmla="*/ 33338 w 128588"/>
                  <a:gd name="connsiteY14" fmla="*/ 128587 h 138112"/>
                  <a:gd name="connsiteX15" fmla="*/ 40482 w 128588"/>
                  <a:gd name="connsiteY15" fmla="*/ 130969 h 138112"/>
                  <a:gd name="connsiteX16" fmla="*/ 57150 w 128588"/>
                  <a:gd name="connsiteY16" fmla="*/ 138112 h 138112"/>
                  <a:gd name="connsiteX17" fmla="*/ 80963 w 128588"/>
                  <a:gd name="connsiteY17" fmla="*/ 135731 h 138112"/>
                  <a:gd name="connsiteX18" fmla="*/ 95250 w 128588"/>
                  <a:gd name="connsiteY18" fmla="*/ 126206 h 138112"/>
                  <a:gd name="connsiteX19" fmla="*/ 100013 w 128588"/>
                  <a:gd name="connsiteY19" fmla="*/ 119062 h 138112"/>
                  <a:gd name="connsiteX20" fmla="*/ 107157 w 128588"/>
                  <a:gd name="connsiteY20" fmla="*/ 114300 h 138112"/>
                  <a:gd name="connsiteX21" fmla="*/ 111919 w 128588"/>
                  <a:gd name="connsiteY21" fmla="*/ 104775 h 138112"/>
                  <a:gd name="connsiteX22" fmla="*/ 116682 w 128588"/>
                  <a:gd name="connsiteY22" fmla="*/ 97631 h 138112"/>
                  <a:gd name="connsiteX23" fmla="*/ 119063 w 128588"/>
                  <a:gd name="connsiteY23" fmla="*/ 90487 h 138112"/>
                  <a:gd name="connsiteX24" fmla="*/ 123825 w 128588"/>
                  <a:gd name="connsiteY24" fmla="*/ 83344 h 138112"/>
                  <a:gd name="connsiteX25" fmla="*/ 128588 w 128588"/>
                  <a:gd name="connsiteY25" fmla="*/ 69056 h 138112"/>
                  <a:gd name="connsiteX26" fmla="*/ 116682 w 128588"/>
                  <a:gd name="connsiteY26" fmla="*/ 30956 h 138112"/>
                  <a:gd name="connsiteX27" fmla="*/ 109538 w 128588"/>
                  <a:gd name="connsiteY27" fmla="*/ 28575 h 138112"/>
                  <a:gd name="connsiteX28" fmla="*/ 102394 w 128588"/>
                  <a:gd name="connsiteY28" fmla="*/ 23812 h 138112"/>
                  <a:gd name="connsiteX29" fmla="*/ 109538 w 128588"/>
                  <a:gd name="connsiteY29" fmla="*/ 23812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8588" h="138112">
                    <a:moveTo>
                      <a:pt x="109538" y="23812"/>
                    </a:moveTo>
                    <a:lnTo>
                      <a:pt x="109538" y="23812"/>
                    </a:lnTo>
                    <a:cubicBezTo>
                      <a:pt x="92886" y="11918"/>
                      <a:pt x="97021" y="12879"/>
                      <a:pt x="80963" y="7144"/>
                    </a:cubicBezTo>
                    <a:cubicBezTo>
                      <a:pt x="73872" y="4611"/>
                      <a:pt x="59532" y="0"/>
                      <a:pt x="59532" y="0"/>
                    </a:cubicBezTo>
                    <a:cubicBezTo>
                      <a:pt x="52388" y="794"/>
                      <a:pt x="45073" y="638"/>
                      <a:pt x="38100" y="2381"/>
                    </a:cubicBezTo>
                    <a:cubicBezTo>
                      <a:pt x="29637" y="4497"/>
                      <a:pt x="31484" y="8998"/>
                      <a:pt x="26194" y="14287"/>
                    </a:cubicBezTo>
                    <a:cubicBezTo>
                      <a:pt x="24170" y="16311"/>
                      <a:pt x="21249" y="17218"/>
                      <a:pt x="19050" y="19050"/>
                    </a:cubicBezTo>
                    <a:cubicBezTo>
                      <a:pt x="16463" y="21206"/>
                      <a:pt x="14288" y="23813"/>
                      <a:pt x="11907" y="26194"/>
                    </a:cubicBezTo>
                    <a:cubicBezTo>
                      <a:pt x="6239" y="43196"/>
                      <a:pt x="9928" y="36304"/>
                      <a:pt x="2382" y="47625"/>
                    </a:cubicBezTo>
                    <a:cubicBezTo>
                      <a:pt x="1588" y="50800"/>
                      <a:pt x="0" y="53877"/>
                      <a:pt x="0" y="57150"/>
                    </a:cubicBezTo>
                    <a:cubicBezTo>
                      <a:pt x="0" y="69481"/>
                      <a:pt x="1558" y="79270"/>
                      <a:pt x="4763" y="90487"/>
                    </a:cubicBezTo>
                    <a:cubicBezTo>
                      <a:pt x="5453" y="92901"/>
                      <a:pt x="5925" y="95437"/>
                      <a:pt x="7144" y="97631"/>
                    </a:cubicBezTo>
                    <a:cubicBezTo>
                      <a:pt x="9924" y="102635"/>
                      <a:pt x="13494" y="107156"/>
                      <a:pt x="16669" y="111919"/>
                    </a:cubicBezTo>
                    <a:cubicBezTo>
                      <a:pt x="22823" y="121150"/>
                      <a:pt x="18718" y="118157"/>
                      <a:pt x="28575" y="121444"/>
                    </a:cubicBezTo>
                    <a:cubicBezTo>
                      <a:pt x="30163" y="123825"/>
                      <a:pt x="31103" y="126799"/>
                      <a:pt x="33338" y="128587"/>
                    </a:cubicBezTo>
                    <a:cubicBezTo>
                      <a:pt x="35298" y="130155"/>
                      <a:pt x="38237" y="129846"/>
                      <a:pt x="40482" y="130969"/>
                    </a:cubicBezTo>
                    <a:cubicBezTo>
                      <a:pt x="56922" y="139190"/>
                      <a:pt x="37330" y="133158"/>
                      <a:pt x="57150" y="138112"/>
                    </a:cubicBezTo>
                    <a:cubicBezTo>
                      <a:pt x="65088" y="137318"/>
                      <a:pt x="73349" y="138110"/>
                      <a:pt x="80963" y="135731"/>
                    </a:cubicBezTo>
                    <a:cubicBezTo>
                      <a:pt x="86426" y="134024"/>
                      <a:pt x="95250" y="126206"/>
                      <a:pt x="95250" y="126206"/>
                    </a:cubicBezTo>
                    <a:cubicBezTo>
                      <a:pt x="96838" y="123825"/>
                      <a:pt x="97989" y="121086"/>
                      <a:pt x="100013" y="119062"/>
                    </a:cubicBezTo>
                    <a:cubicBezTo>
                      <a:pt x="102037" y="117038"/>
                      <a:pt x="105325" y="116499"/>
                      <a:pt x="107157" y="114300"/>
                    </a:cubicBezTo>
                    <a:cubicBezTo>
                      <a:pt x="109429" y="111573"/>
                      <a:pt x="110158" y="107857"/>
                      <a:pt x="111919" y="104775"/>
                    </a:cubicBezTo>
                    <a:cubicBezTo>
                      <a:pt x="113339" y="102290"/>
                      <a:pt x="115094" y="100012"/>
                      <a:pt x="116682" y="97631"/>
                    </a:cubicBezTo>
                    <a:cubicBezTo>
                      <a:pt x="117476" y="95250"/>
                      <a:pt x="117941" y="92732"/>
                      <a:pt x="119063" y="90487"/>
                    </a:cubicBezTo>
                    <a:cubicBezTo>
                      <a:pt x="120343" y="87927"/>
                      <a:pt x="122663" y="85959"/>
                      <a:pt x="123825" y="83344"/>
                    </a:cubicBezTo>
                    <a:cubicBezTo>
                      <a:pt x="125864" y="78756"/>
                      <a:pt x="128588" y="69056"/>
                      <a:pt x="128588" y="69056"/>
                    </a:cubicBezTo>
                    <a:cubicBezTo>
                      <a:pt x="127984" y="63013"/>
                      <a:pt x="128948" y="35044"/>
                      <a:pt x="116682" y="30956"/>
                    </a:cubicBezTo>
                    <a:lnTo>
                      <a:pt x="109538" y="28575"/>
                    </a:lnTo>
                    <a:cubicBezTo>
                      <a:pt x="107157" y="26987"/>
                      <a:pt x="104279" y="25966"/>
                      <a:pt x="102394" y="23812"/>
                    </a:cubicBezTo>
                    <a:cubicBezTo>
                      <a:pt x="89315" y="8865"/>
                      <a:pt x="108347" y="23812"/>
                      <a:pt x="109538" y="23812"/>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37" name="Freeform 236"/>
              <p:cNvSpPr/>
              <p:nvPr/>
            </p:nvSpPr>
            <p:spPr>
              <a:xfrm>
                <a:off x="3979069" y="2764542"/>
                <a:ext cx="69056" cy="100102"/>
              </a:xfrm>
              <a:custGeom>
                <a:avLst/>
                <a:gdLst>
                  <a:gd name="connsiteX0" fmla="*/ 61912 w 69056"/>
                  <a:gd name="connsiteY0" fmla="*/ 4852 h 100102"/>
                  <a:gd name="connsiteX1" fmla="*/ 61912 w 69056"/>
                  <a:gd name="connsiteY1" fmla="*/ 4852 h 100102"/>
                  <a:gd name="connsiteX2" fmla="*/ 40481 w 69056"/>
                  <a:gd name="connsiteY2" fmla="*/ 89 h 100102"/>
                  <a:gd name="connsiteX3" fmla="*/ 23812 w 69056"/>
                  <a:gd name="connsiteY3" fmla="*/ 2471 h 100102"/>
                  <a:gd name="connsiteX4" fmla="*/ 16669 w 69056"/>
                  <a:gd name="connsiteY4" fmla="*/ 9614 h 100102"/>
                  <a:gd name="connsiteX5" fmla="*/ 7144 w 69056"/>
                  <a:gd name="connsiteY5" fmla="*/ 23902 h 100102"/>
                  <a:gd name="connsiteX6" fmla="*/ 0 w 69056"/>
                  <a:gd name="connsiteY6" fmla="*/ 47714 h 100102"/>
                  <a:gd name="connsiteX7" fmla="*/ 2381 w 69056"/>
                  <a:gd name="connsiteY7" fmla="*/ 69146 h 100102"/>
                  <a:gd name="connsiteX8" fmla="*/ 4762 w 69056"/>
                  <a:gd name="connsiteY8" fmla="*/ 76289 h 100102"/>
                  <a:gd name="connsiteX9" fmla="*/ 11906 w 69056"/>
                  <a:gd name="connsiteY9" fmla="*/ 83433 h 100102"/>
                  <a:gd name="connsiteX10" fmla="*/ 14287 w 69056"/>
                  <a:gd name="connsiteY10" fmla="*/ 90577 h 100102"/>
                  <a:gd name="connsiteX11" fmla="*/ 28575 w 69056"/>
                  <a:gd name="connsiteY11" fmla="*/ 95339 h 100102"/>
                  <a:gd name="connsiteX12" fmla="*/ 54769 w 69056"/>
                  <a:gd name="connsiteY12" fmla="*/ 100102 h 100102"/>
                  <a:gd name="connsiteX13" fmla="*/ 64294 w 69056"/>
                  <a:gd name="connsiteY13" fmla="*/ 97721 h 100102"/>
                  <a:gd name="connsiteX14" fmla="*/ 66675 w 69056"/>
                  <a:gd name="connsiteY14" fmla="*/ 57239 h 100102"/>
                  <a:gd name="connsiteX15" fmla="*/ 69056 w 69056"/>
                  <a:gd name="connsiteY15" fmla="*/ 50096 h 100102"/>
                  <a:gd name="connsiteX16" fmla="*/ 61912 w 69056"/>
                  <a:gd name="connsiteY16" fmla="*/ 4852 h 10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9056" h="100102">
                    <a:moveTo>
                      <a:pt x="61912" y="4852"/>
                    </a:moveTo>
                    <a:lnTo>
                      <a:pt x="61912" y="4852"/>
                    </a:lnTo>
                    <a:cubicBezTo>
                      <a:pt x="54768" y="3264"/>
                      <a:pt x="47785" y="545"/>
                      <a:pt x="40481" y="89"/>
                    </a:cubicBezTo>
                    <a:cubicBezTo>
                      <a:pt x="34879" y="-261"/>
                      <a:pt x="29023" y="386"/>
                      <a:pt x="23812" y="2471"/>
                    </a:cubicBezTo>
                    <a:cubicBezTo>
                      <a:pt x="20686" y="3722"/>
                      <a:pt x="18736" y="6956"/>
                      <a:pt x="16669" y="9614"/>
                    </a:cubicBezTo>
                    <a:cubicBezTo>
                      <a:pt x="13155" y="14132"/>
                      <a:pt x="8954" y="18472"/>
                      <a:pt x="7144" y="23902"/>
                    </a:cubicBezTo>
                    <a:cubicBezTo>
                      <a:pt x="1346" y="41294"/>
                      <a:pt x="3598" y="33319"/>
                      <a:pt x="0" y="47714"/>
                    </a:cubicBezTo>
                    <a:cubicBezTo>
                      <a:pt x="794" y="54858"/>
                      <a:pt x="1199" y="62056"/>
                      <a:pt x="2381" y="69146"/>
                    </a:cubicBezTo>
                    <a:cubicBezTo>
                      <a:pt x="2794" y="71622"/>
                      <a:pt x="3370" y="74201"/>
                      <a:pt x="4762" y="76289"/>
                    </a:cubicBezTo>
                    <a:cubicBezTo>
                      <a:pt x="6630" y="79091"/>
                      <a:pt x="9525" y="81052"/>
                      <a:pt x="11906" y="83433"/>
                    </a:cubicBezTo>
                    <a:cubicBezTo>
                      <a:pt x="12700" y="85814"/>
                      <a:pt x="12244" y="89118"/>
                      <a:pt x="14287" y="90577"/>
                    </a:cubicBezTo>
                    <a:cubicBezTo>
                      <a:pt x="18372" y="93495"/>
                      <a:pt x="23705" y="94121"/>
                      <a:pt x="28575" y="95339"/>
                    </a:cubicBezTo>
                    <a:cubicBezTo>
                      <a:pt x="43545" y="99083"/>
                      <a:pt x="34860" y="97258"/>
                      <a:pt x="54769" y="100102"/>
                    </a:cubicBezTo>
                    <a:cubicBezTo>
                      <a:pt x="57944" y="99308"/>
                      <a:pt x="63418" y="100874"/>
                      <a:pt x="64294" y="97721"/>
                    </a:cubicBezTo>
                    <a:cubicBezTo>
                      <a:pt x="67912" y="84697"/>
                      <a:pt x="65330" y="70689"/>
                      <a:pt x="66675" y="57239"/>
                    </a:cubicBezTo>
                    <a:cubicBezTo>
                      <a:pt x="66925" y="54742"/>
                      <a:pt x="68262" y="52477"/>
                      <a:pt x="69056" y="50096"/>
                    </a:cubicBezTo>
                    <a:cubicBezTo>
                      <a:pt x="66526" y="9619"/>
                      <a:pt x="63103" y="12393"/>
                      <a:pt x="61912" y="4852"/>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38" name="Freeform 237"/>
              <p:cNvSpPr/>
              <p:nvPr/>
            </p:nvSpPr>
            <p:spPr>
              <a:xfrm>
                <a:off x="4043317" y="2747963"/>
                <a:ext cx="88619" cy="138112"/>
              </a:xfrm>
              <a:custGeom>
                <a:avLst/>
                <a:gdLst>
                  <a:gd name="connsiteX0" fmla="*/ 61958 w 88619"/>
                  <a:gd name="connsiteY0" fmla="*/ 0 h 138112"/>
                  <a:gd name="connsiteX1" fmla="*/ 61958 w 88619"/>
                  <a:gd name="connsiteY1" fmla="*/ 0 h 138112"/>
                  <a:gd name="connsiteX2" fmla="*/ 38146 w 88619"/>
                  <a:gd name="connsiteY2" fmla="*/ 2381 h 138112"/>
                  <a:gd name="connsiteX3" fmla="*/ 28621 w 88619"/>
                  <a:gd name="connsiteY3" fmla="*/ 14287 h 138112"/>
                  <a:gd name="connsiteX4" fmla="*/ 21477 w 88619"/>
                  <a:gd name="connsiteY4" fmla="*/ 19050 h 138112"/>
                  <a:gd name="connsiteX5" fmla="*/ 19096 w 88619"/>
                  <a:gd name="connsiteY5" fmla="*/ 26193 h 138112"/>
                  <a:gd name="connsiteX6" fmla="*/ 9571 w 88619"/>
                  <a:gd name="connsiteY6" fmla="*/ 40481 h 138112"/>
                  <a:gd name="connsiteX7" fmla="*/ 2427 w 88619"/>
                  <a:gd name="connsiteY7" fmla="*/ 54768 h 138112"/>
                  <a:gd name="connsiteX8" fmla="*/ 46 w 88619"/>
                  <a:gd name="connsiteY8" fmla="*/ 61912 h 138112"/>
                  <a:gd name="connsiteX9" fmla="*/ 2427 w 88619"/>
                  <a:gd name="connsiteY9" fmla="*/ 107156 h 138112"/>
                  <a:gd name="connsiteX10" fmla="*/ 19096 w 88619"/>
                  <a:gd name="connsiteY10" fmla="*/ 128587 h 138112"/>
                  <a:gd name="connsiteX11" fmla="*/ 33383 w 88619"/>
                  <a:gd name="connsiteY11" fmla="*/ 133350 h 138112"/>
                  <a:gd name="connsiteX12" fmla="*/ 40527 w 88619"/>
                  <a:gd name="connsiteY12" fmla="*/ 138112 h 138112"/>
                  <a:gd name="connsiteX13" fmla="*/ 81008 w 88619"/>
                  <a:gd name="connsiteY13" fmla="*/ 135731 h 138112"/>
                  <a:gd name="connsiteX14" fmla="*/ 88152 w 88619"/>
                  <a:gd name="connsiteY14" fmla="*/ 128587 h 138112"/>
                  <a:gd name="connsiteX15" fmla="*/ 85771 w 88619"/>
                  <a:gd name="connsiteY15" fmla="*/ 28575 h 138112"/>
                  <a:gd name="connsiteX16" fmla="*/ 83389 w 88619"/>
                  <a:gd name="connsiteY16" fmla="*/ 21431 h 138112"/>
                  <a:gd name="connsiteX17" fmla="*/ 69102 w 88619"/>
                  <a:gd name="connsiteY17" fmla="*/ 14287 h 138112"/>
                  <a:gd name="connsiteX18" fmla="*/ 61958 w 88619"/>
                  <a:gd name="connsiteY18" fmla="*/ 7143 h 138112"/>
                  <a:gd name="connsiteX19" fmla="*/ 61958 w 88619"/>
                  <a:gd name="connsiteY19" fmla="*/ 0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619" h="138112">
                    <a:moveTo>
                      <a:pt x="61958" y="0"/>
                    </a:moveTo>
                    <a:lnTo>
                      <a:pt x="61958" y="0"/>
                    </a:lnTo>
                    <a:cubicBezTo>
                      <a:pt x="54021" y="794"/>
                      <a:pt x="45919" y="587"/>
                      <a:pt x="38146" y="2381"/>
                    </a:cubicBezTo>
                    <a:cubicBezTo>
                      <a:pt x="26428" y="5085"/>
                      <a:pt x="34087" y="7454"/>
                      <a:pt x="28621" y="14287"/>
                    </a:cubicBezTo>
                    <a:cubicBezTo>
                      <a:pt x="26833" y="16522"/>
                      <a:pt x="23858" y="17462"/>
                      <a:pt x="21477" y="19050"/>
                    </a:cubicBezTo>
                    <a:cubicBezTo>
                      <a:pt x="20683" y="21431"/>
                      <a:pt x="20315" y="23999"/>
                      <a:pt x="19096" y="26193"/>
                    </a:cubicBezTo>
                    <a:cubicBezTo>
                      <a:pt x="16316" y="31197"/>
                      <a:pt x="11382" y="35051"/>
                      <a:pt x="9571" y="40481"/>
                    </a:cubicBezTo>
                    <a:cubicBezTo>
                      <a:pt x="6284" y="50340"/>
                      <a:pt x="8581" y="45536"/>
                      <a:pt x="2427" y="54768"/>
                    </a:cubicBezTo>
                    <a:cubicBezTo>
                      <a:pt x="1633" y="57149"/>
                      <a:pt x="46" y="59402"/>
                      <a:pt x="46" y="61912"/>
                    </a:cubicBezTo>
                    <a:cubicBezTo>
                      <a:pt x="46" y="77014"/>
                      <a:pt x="-535" y="92347"/>
                      <a:pt x="2427" y="107156"/>
                    </a:cubicBezTo>
                    <a:cubicBezTo>
                      <a:pt x="2946" y="109751"/>
                      <a:pt x="14303" y="125924"/>
                      <a:pt x="19096" y="128587"/>
                    </a:cubicBezTo>
                    <a:cubicBezTo>
                      <a:pt x="23484" y="131025"/>
                      <a:pt x="29206" y="130566"/>
                      <a:pt x="33383" y="133350"/>
                    </a:cubicBezTo>
                    <a:lnTo>
                      <a:pt x="40527" y="138112"/>
                    </a:lnTo>
                    <a:cubicBezTo>
                      <a:pt x="54021" y="137318"/>
                      <a:pt x="67754" y="138382"/>
                      <a:pt x="81008" y="135731"/>
                    </a:cubicBezTo>
                    <a:cubicBezTo>
                      <a:pt x="84310" y="135071"/>
                      <a:pt x="88002" y="131951"/>
                      <a:pt x="88152" y="128587"/>
                    </a:cubicBezTo>
                    <a:cubicBezTo>
                      <a:pt x="89633" y="95273"/>
                      <a:pt x="87252" y="61889"/>
                      <a:pt x="85771" y="28575"/>
                    </a:cubicBezTo>
                    <a:cubicBezTo>
                      <a:pt x="85660" y="26067"/>
                      <a:pt x="84957" y="23391"/>
                      <a:pt x="83389" y="21431"/>
                    </a:cubicBezTo>
                    <a:cubicBezTo>
                      <a:pt x="80031" y="17233"/>
                      <a:pt x="73810" y="15856"/>
                      <a:pt x="69102" y="14287"/>
                    </a:cubicBezTo>
                    <a:cubicBezTo>
                      <a:pt x="66721" y="11906"/>
                      <a:pt x="65260" y="7803"/>
                      <a:pt x="61958" y="7143"/>
                    </a:cubicBezTo>
                    <a:cubicBezTo>
                      <a:pt x="56454" y="6042"/>
                      <a:pt x="61958" y="1190"/>
                      <a:pt x="61958" y="0"/>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39" name="Freeform 238"/>
              <p:cNvSpPr/>
              <p:nvPr/>
            </p:nvSpPr>
            <p:spPr>
              <a:xfrm>
                <a:off x="4133851" y="2788443"/>
                <a:ext cx="126206" cy="107156"/>
              </a:xfrm>
              <a:custGeom>
                <a:avLst/>
                <a:gdLst>
                  <a:gd name="connsiteX0" fmla="*/ 35718 w 126206"/>
                  <a:gd name="connsiteY0" fmla="*/ 9525 h 107156"/>
                  <a:gd name="connsiteX1" fmla="*/ 35718 w 126206"/>
                  <a:gd name="connsiteY1" fmla="*/ 9525 h 107156"/>
                  <a:gd name="connsiteX2" fmla="*/ 4762 w 126206"/>
                  <a:gd name="connsiteY2" fmla="*/ 7143 h 107156"/>
                  <a:gd name="connsiteX3" fmla="*/ 0 w 126206"/>
                  <a:gd name="connsiteY3" fmla="*/ 14287 h 107156"/>
                  <a:gd name="connsiteX4" fmla="*/ 2381 w 126206"/>
                  <a:gd name="connsiteY4" fmla="*/ 42862 h 107156"/>
                  <a:gd name="connsiteX5" fmla="*/ 9525 w 126206"/>
                  <a:gd name="connsiteY5" fmla="*/ 57150 h 107156"/>
                  <a:gd name="connsiteX6" fmla="*/ 23812 w 126206"/>
                  <a:gd name="connsiteY6" fmla="*/ 71437 h 107156"/>
                  <a:gd name="connsiteX7" fmla="*/ 28575 w 126206"/>
                  <a:gd name="connsiteY7" fmla="*/ 78581 h 107156"/>
                  <a:gd name="connsiteX8" fmla="*/ 30956 w 126206"/>
                  <a:gd name="connsiteY8" fmla="*/ 85725 h 107156"/>
                  <a:gd name="connsiteX9" fmla="*/ 54768 w 126206"/>
                  <a:gd name="connsiteY9" fmla="*/ 97631 h 107156"/>
                  <a:gd name="connsiteX10" fmla="*/ 69056 w 126206"/>
                  <a:gd name="connsiteY10" fmla="*/ 102393 h 107156"/>
                  <a:gd name="connsiteX11" fmla="*/ 90487 w 126206"/>
                  <a:gd name="connsiteY11" fmla="*/ 107156 h 107156"/>
                  <a:gd name="connsiteX12" fmla="*/ 102393 w 126206"/>
                  <a:gd name="connsiteY12" fmla="*/ 92868 h 107156"/>
                  <a:gd name="connsiteX13" fmla="*/ 107156 w 126206"/>
                  <a:gd name="connsiteY13" fmla="*/ 85725 h 107156"/>
                  <a:gd name="connsiteX14" fmla="*/ 121443 w 126206"/>
                  <a:gd name="connsiteY14" fmla="*/ 66675 h 107156"/>
                  <a:gd name="connsiteX15" fmla="*/ 123825 w 126206"/>
                  <a:gd name="connsiteY15" fmla="*/ 52387 h 107156"/>
                  <a:gd name="connsiteX16" fmla="*/ 126206 w 126206"/>
                  <a:gd name="connsiteY16" fmla="*/ 42862 h 107156"/>
                  <a:gd name="connsiteX17" fmla="*/ 123825 w 126206"/>
                  <a:gd name="connsiteY17" fmla="*/ 28575 h 107156"/>
                  <a:gd name="connsiteX18" fmla="*/ 121443 w 126206"/>
                  <a:gd name="connsiteY18" fmla="*/ 21431 h 107156"/>
                  <a:gd name="connsiteX19" fmla="*/ 107156 w 126206"/>
                  <a:gd name="connsiteY19" fmla="*/ 7143 h 107156"/>
                  <a:gd name="connsiteX20" fmla="*/ 92868 w 126206"/>
                  <a:gd name="connsiteY20" fmla="*/ 2381 h 107156"/>
                  <a:gd name="connsiteX21" fmla="*/ 85725 w 126206"/>
                  <a:gd name="connsiteY21" fmla="*/ 0 h 107156"/>
                  <a:gd name="connsiteX22" fmla="*/ 42862 w 126206"/>
                  <a:gd name="connsiteY22" fmla="*/ 2381 h 107156"/>
                  <a:gd name="connsiteX23" fmla="*/ 35718 w 126206"/>
                  <a:gd name="connsiteY23" fmla="*/ 9525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6206" h="107156">
                    <a:moveTo>
                      <a:pt x="35718" y="9525"/>
                    </a:moveTo>
                    <a:lnTo>
                      <a:pt x="35718" y="9525"/>
                    </a:lnTo>
                    <a:cubicBezTo>
                      <a:pt x="28518" y="7925"/>
                      <a:pt x="13593" y="1255"/>
                      <a:pt x="4762" y="7143"/>
                    </a:cubicBezTo>
                    <a:cubicBezTo>
                      <a:pt x="2381" y="8731"/>
                      <a:pt x="1587" y="11906"/>
                      <a:pt x="0" y="14287"/>
                    </a:cubicBezTo>
                    <a:cubicBezTo>
                      <a:pt x="794" y="23812"/>
                      <a:pt x="1118" y="33388"/>
                      <a:pt x="2381" y="42862"/>
                    </a:cubicBezTo>
                    <a:cubicBezTo>
                      <a:pt x="3030" y="47731"/>
                      <a:pt x="6376" y="53608"/>
                      <a:pt x="9525" y="57150"/>
                    </a:cubicBezTo>
                    <a:cubicBezTo>
                      <a:pt x="13999" y="62184"/>
                      <a:pt x="20076" y="65833"/>
                      <a:pt x="23812" y="71437"/>
                    </a:cubicBezTo>
                    <a:lnTo>
                      <a:pt x="28575" y="78581"/>
                    </a:lnTo>
                    <a:cubicBezTo>
                      <a:pt x="29369" y="80962"/>
                      <a:pt x="29181" y="83950"/>
                      <a:pt x="30956" y="85725"/>
                    </a:cubicBezTo>
                    <a:cubicBezTo>
                      <a:pt x="41749" y="96519"/>
                      <a:pt x="43245" y="94175"/>
                      <a:pt x="54768" y="97631"/>
                    </a:cubicBezTo>
                    <a:cubicBezTo>
                      <a:pt x="59577" y="99073"/>
                      <a:pt x="64104" y="101567"/>
                      <a:pt x="69056" y="102393"/>
                    </a:cubicBezTo>
                    <a:cubicBezTo>
                      <a:pt x="85819" y="105188"/>
                      <a:pt x="78763" y="103248"/>
                      <a:pt x="90487" y="107156"/>
                    </a:cubicBezTo>
                    <a:cubicBezTo>
                      <a:pt x="95034" y="93513"/>
                      <a:pt x="89419" y="105841"/>
                      <a:pt x="102393" y="92868"/>
                    </a:cubicBezTo>
                    <a:cubicBezTo>
                      <a:pt x="104417" y="90844"/>
                      <a:pt x="105473" y="88039"/>
                      <a:pt x="107156" y="85725"/>
                    </a:cubicBezTo>
                    <a:cubicBezTo>
                      <a:pt x="111825" y="79306"/>
                      <a:pt x="121443" y="66675"/>
                      <a:pt x="121443" y="66675"/>
                    </a:cubicBezTo>
                    <a:cubicBezTo>
                      <a:pt x="122237" y="61912"/>
                      <a:pt x="122878" y="57122"/>
                      <a:pt x="123825" y="52387"/>
                    </a:cubicBezTo>
                    <a:cubicBezTo>
                      <a:pt x="124467" y="49178"/>
                      <a:pt x="126206" y="46135"/>
                      <a:pt x="126206" y="42862"/>
                    </a:cubicBezTo>
                    <a:cubicBezTo>
                      <a:pt x="126206" y="38034"/>
                      <a:pt x="124872" y="33288"/>
                      <a:pt x="123825" y="28575"/>
                    </a:cubicBezTo>
                    <a:cubicBezTo>
                      <a:pt x="123280" y="26125"/>
                      <a:pt x="122984" y="23412"/>
                      <a:pt x="121443" y="21431"/>
                    </a:cubicBezTo>
                    <a:cubicBezTo>
                      <a:pt x="117308" y="16115"/>
                      <a:pt x="113546" y="9273"/>
                      <a:pt x="107156" y="7143"/>
                    </a:cubicBezTo>
                    <a:lnTo>
                      <a:pt x="92868" y="2381"/>
                    </a:lnTo>
                    <a:lnTo>
                      <a:pt x="85725" y="0"/>
                    </a:lnTo>
                    <a:cubicBezTo>
                      <a:pt x="71437" y="794"/>
                      <a:pt x="57122" y="1193"/>
                      <a:pt x="42862" y="2381"/>
                    </a:cubicBezTo>
                    <a:cubicBezTo>
                      <a:pt x="38051" y="2782"/>
                      <a:pt x="36909" y="8334"/>
                      <a:pt x="35718" y="9525"/>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40" name="Freeform 239"/>
              <p:cNvSpPr/>
              <p:nvPr/>
            </p:nvSpPr>
            <p:spPr>
              <a:xfrm>
                <a:off x="4262282" y="2790826"/>
                <a:ext cx="88262" cy="102394"/>
              </a:xfrm>
              <a:custGeom>
                <a:avLst/>
                <a:gdLst>
                  <a:gd name="connsiteX0" fmla="*/ 57306 w 88262"/>
                  <a:gd name="connsiteY0" fmla="*/ 0 h 104775"/>
                  <a:gd name="connsiteX1" fmla="*/ 57306 w 88262"/>
                  <a:gd name="connsiteY1" fmla="*/ 0 h 104775"/>
                  <a:gd name="connsiteX2" fmla="*/ 35874 w 88262"/>
                  <a:gd name="connsiteY2" fmla="*/ 2381 h 104775"/>
                  <a:gd name="connsiteX3" fmla="*/ 28731 w 88262"/>
                  <a:gd name="connsiteY3" fmla="*/ 9525 h 104775"/>
                  <a:gd name="connsiteX4" fmla="*/ 21587 w 88262"/>
                  <a:gd name="connsiteY4" fmla="*/ 14287 h 104775"/>
                  <a:gd name="connsiteX5" fmla="*/ 19206 w 88262"/>
                  <a:gd name="connsiteY5" fmla="*/ 23812 h 104775"/>
                  <a:gd name="connsiteX6" fmla="*/ 12062 w 88262"/>
                  <a:gd name="connsiteY6" fmla="*/ 28575 h 104775"/>
                  <a:gd name="connsiteX7" fmla="*/ 7299 w 88262"/>
                  <a:gd name="connsiteY7" fmla="*/ 42862 h 104775"/>
                  <a:gd name="connsiteX8" fmla="*/ 4918 w 88262"/>
                  <a:gd name="connsiteY8" fmla="*/ 50006 h 104775"/>
                  <a:gd name="connsiteX9" fmla="*/ 156 w 88262"/>
                  <a:gd name="connsiteY9" fmla="*/ 57150 h 104775"/>
                  <a:gd name="connsiteX10" fmla="*/ 2537 w 88262"/>
                  <a:gd name="connsiteY10" fmla="*/ 88106 h 104775"/>
                  <a:gd name="connsiteX11" fmla="*/ 16824 w 88262"/>
                  <a:gd name="connsiteY11" fmla="*/ 92869 h 104775"/>
                  <a:gd name="connsiteX12" fmla="*/ 38256 w 88262"/>
                  <a:gd name="connsiteY12" fmla="*/ 100012 h 104775"/>
                  <a:gd name="connsiteX13" fmla="*/ 47781 w 88262"/>
                  <a:gd name="connsiteY13" fmla="*/ 102394 h 104775"/>
                  <a:gd name="connsiteX14" fmla="*/ 54924 w 88262"/>
                  <a:gd name="connsiteY14" fmla="*/ 104775 h 104775"/>
                  <a:gd name="connsiteX15" fmla="*/ 69212 w 88262"/>
                  <a:gd name="connsiteY15" fmla="*/ 102394 h 104775"/>
                  <a:gd name="connsiteX16" fmla="*/ 78737 w 88262"/>
                  <a:gd name="connsiteY16" fmla="*/ 88106 h 104775"/>
                  <a:gd name="connsiteX17" fmla="*/ 83499 w 88262"/>
                  <a:gd name="connsiteY17" fmla="*/ 80962 h 104775"/>
                  <a:gd name="connsiteX18" fmla="*/ 88262 w 88262"/>
                  <a:gd name="connsiteY18" fmla="*/ 66675 h 104775"/>
                  <a:gd name="connsiteX19" fmla="*/ 85881 w 88262"/>
                  <a:gd name="connsiteY19" fmla="*/ 47625 h 104775"/>
                  <a:gd name="connsiteX20" fmla="*/ 73974 w 88262"/>
                  <a:gd name="connsiteY20" fmla="*/ 35719 h 104775"/>
                  <a:gd name="connsiteX21" fmla="*/ 66831 w 88262"/>
                  <a:gd name="connsiteY21" fmla="*/ 28575 h 104775"/>
                  <a:gd name="connsiteX22" fmla="*/ 52543 w 88262"/>
                  <a:gd name="connsiteY22" fmla="*/ 19050 h 104775"/>
                  <a:gd name="connsiteX23" fmla="*/ 35874 w 88262"/>
                  <a:gd name="connsiteY23" fmla="*/ 9525 h 104775"/>
                  <a:gd name="connsiteX24" fmla="*/ 33493 w 88262"/>
                  <a:gd name="connsiteY24" fmla="*/ 2381 h 104775"/>
                  <a:gd name="connsiteX25" fmla="*/ 57306 w 88262"/>
                  <a:gd name="connsiteY25" fmla="*/ 0 h 104775"/>
                  <a:gd name="connsiteX0" fmla="*/ 33493 w 88262"/>
                  <a:gd name="connsiteY0" fmla="*/ 2381 h 104775"/>
                  <a:gd name="connsiteX1" fmla="*/ 57306 w 88262"/>
                  <a:gd name="connsiteY1" fmla="*/ 0 h 104775"/>
                  <a:gd name="connsiteX2" fmla="*/ 35874 w 88262"/>
                  <a:gd name="connsiteY2" fmla="*/ 2381 h 104775"/>
                  <a:gd name="connsiteX3" fmla="*/ 28731 w 88262"/>
                  <a:gd name="connsiteY3" fmla="*/ 9525 h 104775"/>
                  <a:gd name="connsiteX4" fmla="*/ 21587 w 88262"/>
                  <a:gd name="connsiteY4" fmla="*/ 14287 h 104775"/>
                  <a:gd name="connsiteX5" fmla="*/ 19206 w 88262"/>
                  <a:gd name="connsiteY5" fmla="*/ 23812 h 104775"/>
                  <a:gd name="connsiteX6" fmla="*/ 12062 w 88262"/>
                  <a:gd name="connsiteY6" fmla="*/ 28575 h 104775"/>
                  <a:gd name="connsiteX7" fmla="*/ 7299 w 88262"/>
                  <a:gd name="connsiteY7" fmla="*/ 42862 h 104775"/>
                  <a:gd name="connsiteX8" fmla="*/ 4918 w 88262"/>
                  <a:gd name="connsiteY8" fmla="*/ 50006 h 104775"/>
                  <a:gd name="connsiteX9" fmla="*/ 156 w 88262"/>
                  <a:gd name="connsiteY9" fmla="*/ 57150 h 104775"/>
                  <a:gd name="connsiteX10" fmla="*/ 2537 w 88262"/>
                  <a:gd name="connsiteY10" fmla="*/ 88106 h 104775"/>
                  <a:gd name="connsiteX11" fmla="*/ 16824 w 88262"/>
                  <a:gd name="connsiteY11" fmla="*/ 92869 h 104775"/>
                  <a:gd name="connsiteX12" fmla="*/ 38256 w 88262"/>
                  <a:gd name="connsiteY12" fmla="*/ 100012 h 104775"/>
                  <a:gd name="connsiteX13" fmla="*/ 47781 w 88262"/>
                  <a:gd name="connsiteY13" fmla="*/ 102394 h 104775"/>
                  <a:gd name="connsiteX14" fmla="*/ 54924 w 88262"/>
                  <a:gd name="connsiteY14" fmla="*/ 104775 h 104775"/>
                  <a:gd name="connsiteX15" fmla="*/ 69212 w 88262"/>
                  <a:gd name="connsiteY15" fmla="*/ 102394 h 104775"/>
                  <a:gd name="connsiteX16" fmla="*/ 78737 w 88262"/>
                  <a:gd name="connsiteY16" fmla="*/ 88106 h 104775"/>
                  <a:gd name="connsiteX17" fmla="*/ 83499 w 88262"/>
                  <a:gd name="connsiteY17" fmla="*/ 80962 h 104775"/>
                  <a:gd name="connsiteX18" fmla="*/ 88262 w 88262"/>
                  <a:gd name="connsiteY18" fmla="*/ 66675 h 104775"/>
                  <a:gd name="connsiteX19" fmla="*/ 85881 w 88262"/>
                  <a:gd name="connsiteY19" fmla="*/ 47625 h 104775"/>
                  <a:gd name="connsiteX20" fmla="*/ 73974 w 88262"/>
                  <a:gd name="connsiteY20" fmla="*/ 35719 h 104775"/>
                  <a:gd name="connsiteX21" fmla="*/ 66831 w 88262"/>
                  <a:gd name="connsiteY21" fmla="*/ 28575 h 104775"/>
                  <a:gd name="connsiteX22" fmla="*/ 52543 w 88262"/>
                  <a:gd name="connsiteY22" fmla="*/ 19050 h 104775"/>
                  <a:gd name="connsiteX23" fmla="*/ 35874 w 88262"/>
                  <a:gd name="connsiteY23" fmla="*/ 9525 h 104775"/>
                  <a:gd name="connsiteX24" fmla="*/ 33493 w 88262"/>
                  <a:gd name="connsiteY24" fmla="*/ 2381 h 104775"/>
                  <a:gd name="connsiteX0" fmla="*/ 33493 w 88262"/>
                  <a:gd name="connsiteY0" fmla="*/ 893 h 103287"/>
                  <a:gd name="connsiteX1" fmla="*/ 35874 w 88262"/>
                  <a:gd name="connsiteY1" fmla="*/ 893 h 103287"/>
                  <a:gd name="connsiteX2" fmla="*/ 28731 w 88262"/>
                  <a:gd name="connsiteY2" fmla="*/ 8037 h 103287"/>
                  <a:gd name="connsiteX3" fmla="*/ 21587 w 88262"/>
                  <a:gd name="connsiteY3" fmla="*/ 12799 h 103287"/>
                  <a:gd name="connsiteX4" fmla="*/ 19206 w 88262"/>
                  <a:gd name="connsiteY4" fmla="*/ 22324 h 103287"/>
                  <a:gd name="connsiteX5" fmla="*/ 12062 w 88262"/>
                  <a:gd name="connsiteY5" fmla="*/ 27087 h 103287"/>
                  <a:gd name="connsiteX6" fmla="*/ 7299 w 88262"/>
                  <a:gd name="connsiteY6" fmla="*/ 41374 h 103287"/>
                  <a:gd name="connsiteX7" fmla="*/ 4918 w 88262"/>
                  <a:gd name="connsiteY7" fmla="*/ 48518 h 103287"/>
                  <a:gd name="connsiteX8" fmla="*/ 156 w 88262"/>
                  <a:gd name="connsiteY8" fmla="*/ 55662 h 103287"/>
                  <a:gd name="connsiteX9" fmla="*/ 2537 w 88262"/>
                  <a:gd name="connsiteY9" fmla="*/ 86618 h 103287"/>
                  <a:gd name="connsiteX10" fmla="*/ 16824 w 88262"/>
                  <a:gd name="connsiteY10" fmla="*/ 91381 h 103287"/>
                  <a:gd name="connsiteX11" fmla="*/ 38256 w 88262"/>
                  <a:gd name="connsiteY11" fmla="*/ 98524 h 103287"/>
                  <a:gd name="connsiteX12" fmla="*/ 47781 w 88262"/>
                  <a:gd name="connsiteY12" fmla="*/ 100906 h 103287"/>
                  <a:gd name="connsiteX13" fmla="*/ 54924 w 88262"/>
                  <a:gd name="connsiteY13" fmla="*/ 103287 h 103287"/>
                  <a:gd name="connsiteX14" fmla="*/ 69212 w 88262"/>
                  <a:gd name="connsiteY14" fmla="*/ 100906 h 103287"/>
                  <a:gd name="connsiteX15" fmla="*/ 78737 w 88262"/>
                  <a:gd name="connsiteY15" fmla="*/ 86618 h 103287"/>
                  <a:gd name="connsiteX16" fmla="*/ 83499 w 88262"/>
                  <a:gd name="connsiteY16" fmla="*/ 79474 h 103287"/>
                  <a:gd name="connsiteX17" fmla="*/ 88262 w 88262"/>
                  <a:gd name="connsiteY17" fmla="*/ 65187 h 103287"/>
                  <a:gd name="connsiteX18" fmla="*/ 85881 w 88262"/>
                  <a:gd name="connsiteY18" fmla="*/ 46137 h 103287"/>
                  <a:gd name="connsiteX19" fmla="*/ 73974 w 88262"/>
                  <a:gd name="connsiteY19" fmla="*/ 34231 h 103287"/>
                  <a:gd name="connsiteX20" fmla="*/ 66831 w 88262"/>
                  <a:gd name="connsiteY20" fmla="*/ 27087 h 103287"/>
                  <a:gd name="connsiteX21" fmla="*/ 52543 w 88262"/>
                  <a:gd name="connsiteY21" fmla="*/ 17562 h 103287"/>
                  <a:gd name="connsiteX22" fmla="*/ 35874 w 88262"/>
                  <a:gd name="connsiteY22" fmla="*/ 8037 h 103287"/>
                  <a:gd name="connsiteX23" fmla="*/ 33493 w 88262"/>
                  <a:gd name="connsiteY23" fmla="*/ 893 h 103287"/>
                  <a:gd name="connsiteX0" fmla="*/ 35874 w 88262"/>
                  <a:gd name="connsiteY0" fmla="*/ 7144 h 102394"/>
                  <a:gd name="connsiteX1" fmla="*/ 35874 w 88262"/>
                  <a:gd name="connsiteY1" fmla="*/ 0 h 102394"/>
                  <a:gd name="connsiteX2" fmla="*/ 28731 w 88262"/>
                  <a:gd name="connsiteY2" fmla="*/ 7144 h 102394"/>
                  <a:gd name="connsiteX3" fmla="*/ 21587 w 88262"/>
                  <a:gd name="connsiteY3" fmla="*/ 11906 h 102394"/>
                  <a:gd name="connsiteX4" fmla="*/ 19206 w 88262"/>
                  <a:gd name="connsiteY4" fmla="*/ 21431 h 102394"/>
                  <a:gd name="connsiteX5" fmla="*/ 12062 w 88262"/>
                  <a:gd name="connsiteY5" fmla="*/ 26194 h 102394"/>
                  <a:gd name="connsiteX6" fmla="*/ 7299 w 88262"/>
                  <a:gd name="connsiteY6" fmla="*/ 40481 h 102394"/>
                  <a:gd name="connsiteX7" fmla="*/ 4918 w 88262"/>
                  <a:gd name="connsiteY7" fmla="*/ 47625 h 102394"/>
                  <a:gd name="connsiteX8" fmla="*/ 156 w 88262"/>
                  <a:gd name="connsiteY8" fmla="*/ 54769 h 102394"/>
                  <a:gd name="connsiteX9" fmla="*/ 2537 w 88262"/>
                  <a:gd name="connsiteY9" fmla="*/ 85725 h 102394"/>
                  <a:gd name="connsiteX10" fmla="*/ 16824 w 88262"/>
                  <a:gd name="connsiteY10" fmla="*/ 90488 h 102394"/>
                  <a:gd name="connsiteX11" fmla="*/ 38256 w 88262"/>
                  <a:gd name="connsiteY11" fmla="*/ 97631 h 102394"/>
                  <a:gd name="connsiteX12" fmla="*/ 47781 w 88262"/>
                  <a:gd name="connsiteY12" fmla="*/ 100013 h 102394"/>
                  <a:gd name="connsiteX13" fmla="*/ 54924 w 88262"/>
                  <a:gd name="connsiteY13" fmla="*/ 102394 h 102394"/>
                  <a:gd name="connsiteX14" fmla="*/ 69212 w 88262"/>
                  <a:gd name="connsiteY14" fmla="*/ 100013 h 102394"/>
                  <a:gd name="connsiteX15" fmla="*/ 78737 w 88262"/>
                  <a:gd name="connsiteY15" fmla="*/ 85725 h 102394"/>
                  <a:gd name="connsiteX16" fmla="*/ 83499 w 88262"/>
                  <a:gd name="connsiteY16" fmla="*/ 78581 h 102394"/>
                  <a:gd name="connsiteX17" fmla="*/ 88262 w 88262"/>
                  <a:gd name="connsiteY17" fmla="*/ 64294 h 102394"/>
                  <a:gd name="connsiteX18" fmla="*/ 85881 w 88262"/>
                  <a:gd name="connsiteY18" fmla="*/ 45244 h 102394"/>
                  <a:gd name="connsiteX19" fmla="*/ 73974 w 88262"/>
                  <a:gd name="connsiteY19" fmla="*/ 33338 h 102394"/>
                  <a:gd name="connsiteX20" fmla="*/ 66831 w 88262"/>
                  <a:gd name="connsiteY20" fmla="*/ 26194 h 102394"/>
                  <a:gd name="connsiteX21" fmla="*/ 52543 w 88262"/>
                  <a:gd name="connsiteY21" fmla="*/ 16669 h 102394"/>
                  <a:gd name="connsiteX22" fmla="*/ 35874 w 88262"/>
                  <a:gd name="connsiteY22" fmla="*/ 7144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8262" h="102394">
                    <a:moveTo>
                      <a:pt x="35874" y="7144"/>
                    </a:moveTo>
                    <a:cubicBezTo>
                      <a:pt x="33096" y="4366"/>
                      <a:pt x="37064" y="0"/>
                      <a:pt x="35874" y="0"/>
                    </a:cubicBezTo>
                    <a:cubicBezTo>
                      <a:pt x="34684" y="0"/>
                      <a:pt x="31318" y="4988"/>
                      <a:pt x="28731" y="7144"/>
                    </a:cubicBezTo>
                    <a:cubicBezTo>
                      <a:pt x="26532" y="8976"/>
                      <a:pt x="23968" y="10319"/>
                      <a:pt x="21587" y="11906"/>
                    </a:cubicBezTo>
                    <a:cubicBezTo>
                      <a:pt x="20793" y="15081"/>
                      <a:pt x="21021" y="18708"/>
                      <a:pt x="19206" y="21431"/>
                    </a:cubicBezTo>
                    <a:cubicBezTo>
                      <a:pt x="17618" y="23812"/>
                      <a:pt x="13579" y="23767"/>
                      <a:pt x="12062" y="26194"/>
                    </a:cubicBezTo>
                    <a:cubicBezTo>
                      <a:pt x="9401" y="30451"/>
                      <a:pt x="8887" y="35719"/>
                      <a:pt x="7299" y="40481"/>
                    </a:cubicBezTo>
                    <a:cubicBezTo>
                      <a:pt x="6505" y="42862"/>
                      <a:pt x="6310" y="45536"/>
                      <a:pt x="4918" y="47625"/>
                    </a:cubicBezTo>
                    <a:lnTo>
                      <a:pt x="156" y="54769"/>
                    </a:lnTo>
                    <a:cubicBezTo>
                      <a:pt x="950" y="65088"/>
                      <a:pt x="-1839" y="76347"/>
                      <a:pt x="2537" y="85725"/>
                    </a:cubicBezTo>
                    <a:cubicBezTo>
                      <a:pt x="4660" y="90274"/>
                      <a:pt x="11954" y="89271"/>
                      <a:pt x="16824" y="90488"/>
                    </a:cubicBezTo>
                    <a:cubicBezTo>
                      <a:pt x="39638" y="96191"/>
                      <a:pt x="11370" y="88669"/>
                      <a:pt x="38256" y="97631"/>
                    </a:cubicBezTo>
                    <a:cubicBezTo>
                      <a:pt x="41361" y="98666"/>
                      <a:pt x="44634" y="99114"/>
                      <a:pt x="47781" y="100013"/>
                    </a:cubicBezTo>
                    <a:cubicBezTo>
                      <a:pt x="50194" y="100703"/>
                      <a:pt x="52543" y="101600"/>
                      <a:pt x="54924" y="102394"/>
                    </a:cubicBezTo>
                    <a:cubicBezTo>
                      <a:pt x="59687" y="101600"/>
                      <a:pt x="65256" y="102782"/>
                      <a:pt x="69212" y="100013"/>
                    </a:cubicBezTo>
                    <a:cubicBezTo>
                      <a:pt x="73901" y="96731"/>
                      <a:pt x="75562" y="90488"/>
                      <a:pt x="78737" y="85725"/>
                    </a:cubicBezTo>
                    <a:cubicBezTo>
                      <a:pt x="80324" y="83344"/>
                      <a:pt x="82594" y="81296"/>
                      <a:pt x="83499" y="78581"/>
                    </a:cubicBezTo>
                    <a:lnTo>
                      <a:pt x="88262" y="64294"/>
                    </a:lnTo>
                    <a:cubicBezTo>
                      <a:pt x="87468" y="57944"/>
                      <a:pt x="87565" y="51418"/>
                      <a:pt x="85881" y="45244"/>
                    </a:cubicBezTo>
                    <a:cubicBezTo>
                      <a:pt x="83826" y="37710"/>
                      <a:pt x="79204" y="37696"/>
                      <a:pt x="73974" y="33338"/>
                    </a:cubicBezTo>
                    <a:cubicBezTo>
                      <a:pt x="71387" y="31182"/>
                      <a:pt x="69489" y="28261"/>
                      <a:pt x="66831" y="26194"/>
                    </a:cubicBezTo>
                    <a:cubicBezTo>
                      <a:pt x="62313" y="22680"/>
                      <a:pt x="57306" y="19844"/>
                      <a:pt x="52543" y="16669"/>
                    </a:cubicBezTo>
                    <a:cubicBezTo>
                      <a:pt x="42443" y="9935"/>
                      <a:pt x="47962" y="13188"/>
                      <a:pt x="35874" y="7144"/>
                    </a:cubicBezTo>
                    <a:close/>
                  </a:path>
                </a:pathLst>
              </a:custGeom>
              <a:gradFill flip="none" rotWithShape="1">
                <a:gsLst>
                  <a:gs pos="0">
                    <a:srgbClr val="EEECE1">
                      <a:lumMod val="25000"/>
                    </a:srgbClr>
                  </a:gs>
                  <a:gs pos="50000">
                    <a:srgbClr val="EEECE1">
                      <a:lumMod val="50000"/>
                    </a:srgbClr>
                  </a:gs>
                  <a:gs pos="100000">
                    <a:srgbClr val="EEECE1">
                      <a:lumMod val="75000"/>
                    </a:srgbClr>
                  </a:gs>
                </a:gsLst>
                <a:lin ang="18900000" scaled="1"/>
                <a:tileRect/>
              </a:gradFill>
              <a:ln w="19050" cap="flat" cmpd="sng" algn="ctr">
                <a:solidFill>
                  <a:srgbClr val="EEECE1">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
          <p:nvSpPr>
            <p:cNvPr id="184" name="Freeform 183"/>
            <p:cNvSpPr/>
            <p:nvPr/>
          </p:nvSpPr>
          <p:spPr>
            <a:xfrm>
              <a:off x="7355681" y="3883820"/>
              <a:ext cx="559594" cy="381000"/>
            </a:xfrm>
            <a:custGeom>
              <a:avLst/>
              <a:gdLst>
                <a:gd name="connsiteX0" fmla="*/ 0 w 547688"/>
                <a:gd name="connsiteY0" fmla="*/ 0 h 371475"/>
                <a:gd name="connsiteX1" fmla="*/ 50006 w 547688"/>
                <a:gd name="connsiteY1" fmla="*/ 76200 h 371475"/>
                <a:gd name="connsiteX2" fmla="*/ 257175 w 547688"/>
                <a:gd name="connsiteY2" fmla="*/ 161925 h 371475"/>
                <a:gd name="connsiteX3" fmla="*/ 423863 w 547688"/>
                <a:gd name="connsiteY3" fmla="*/ 252412 h 371475"/>
                <a:gd name="connsiteX4" fmla="*/ 547688 w 547688"/>
                <a:gd name="connsiteY4" fmla="*/ 371475 h 371475"/>
                <a:gd name="connsiteX0" fmla="*/ 0 w 533400"/>
                <a:gd name="connsiteY0" fmla="*/ 0 h 390525"/>
                <a:gd name="connsiteX1" fmla="*/ 50006 w 533400"/>
                <a:gd name="connsiteY1" fmla="*/ 76200 h 390525"/>
                <a:gd name="connsiteX2" fmla="*/ 257175 w 533400"/>
                <a:gd name="connsiteY2" fmla="*/ 161925 h 390525"/>
                <a:gd name="connsiteX3" fmla="*/ 423863 w 533400"/>
                <a:gd name="connsiteY3" fmla="*/ 252412 h 390525"/>
                <a:gd name="connsiteX4" fmla="*/ 533400 w 533400"/>
                <a:gd name="connsiteY4" fmla="*/ 390525 h 390525"/>
                <a:gd name="connsiteX0" fmla="*/ 0 w 533400"/>
                <a:gd name="connsiteY0" fmla="*/ 0 h 390525"/>
                <a:gd name="connsiteX1" fmla="*/ 50006 w 533400"/>
                <a:gd name="connsiteY1" fmla="*/ 76200 h 390525"/>
                <a:gd name="connsiteX2" fmla="*/ 257175 w 533400"/>
                <a:gd name="connsiteY2" fmla="*/ 161925 h 390525"/>
                <a:gd name="connsiteX3" fmla="*/ 423863 w 533400"/>
                <a:gd name="connsiteY3" fmla="*/ 252412 h 390525"/>
                <a:gd name="connsiteX4" fmla="*/ 533400 w 533400"/>
                <a:gd name="connsiteY4" fmla="*/ 390525 h 390525"/>
                <a:gd name="connsiteX0" fmla="*/ 0 w 533400"/>
                <a:gd name="connsiteY0" fmla="*/ 0 h 390525"/>
                <a:gd name="connsiteX1" fmla="*/ 57150 w 533400"/>
                <a:gd name="connsiteY1" fmla="*/ 59532 h 390525"/>
                <a:gd name="connsiteX2" fmla="*/ 257175 w 533400"/>
                <a:gd name="connsiteY2" fmla="*/ 161925 h 390525"/>
                <a:gd name="connsiteX3" fmla="*/ 423863 w 533400"/>
                <a:gd name="connsiteY3" fmla="*/ 252412 h 390525"/>
                <a:gd name="connsiteX4" fmla="*/ 533400 w 533400"/>
                <a:gd name="connsiteY4" fmla="*/ 390525 h 390525"/>
                <a:gd name="connsiteX0" fmla="*/ 0 w 533400"/>
                <a:gd name="connsiteY0" fmla="*/ 0 h 390525"/>
                <a:gd name="connsiteX1" fmla="*/ 57150 w 533400"/>
                <a:gd name="connsiteY1" fmla="*/ 59532 h 390525"/>
                <a:gd name="connsiteX2" fmla="*/ 257175 w 533400"/>
                <a:gd name="connsiteY2" fmla="*/ 161925 h 390525"/>
                <a:gd name="connsiteX3" fmla="*/ 423863 w 533400"/>
                <a:gd name="connsiteY3" fmla="*/ 252412 h 390525"/>
                <a:gd name="connsiteX4" fmla="*/ 533400 w 533400"/>
                <a:gd name="connsiteY4" fmla="*/ 390525 h 390525"/>
                <a:gd name="connsiteX0" fmla="*/ 0 w 547688"/>
                <a:gd name="connsiteY0" fmla="*/ 0 h 390525"/>
                <a:gd name="connsiteX1" fmla="*/ 71438 w 547688"/>
                <a:gd name="connsiteY1" fmla="*/ 59532 h 390525"/>
                <a:gd name="connsiteX2" fmla="*/ 271463 w 547688"/>
                <a:gd name="connsiteY2" fmla="*/ 161925 h 390525"/>
                <a:gd name="connsiteX3" fmla="*/ 438151 w 547688"/>
                <a:gd name="connsiteY3" fmla="*/ 252412 h 390525"/>
                <a:gd name="connsiteX4" fmla="*/ 547688 w 547688"/>
                <a:gd name="connsiteY4" fmla="*/ 390525 h 390525"/>
                <a:gd name="connsiteX0" fmla="*/ 0 w 547688"/>
                <a:gd name="connsiteY0" fmla="*/ 0 h 390525"/>
                <a:gd name="connsiteX1" fmla="*/ 119063 w 547688"/>
                <a:gd name="connsiteY1" fmla="*/ 61914 h 390525"/>
                <a:gd name="connsiteX2" fmla="*/ 271463 w 547688"/>
                <a:gd name="connsiteY2" fmla="*/ 161925 h 390525"/>
                <a:gd name="connsiteX3" fmla="*/ 438151 w 547688"/>
                <a:gd name="connsiteY3" fmla="*/ 252412 h 390525"/>
                <a:gd name="connsiteX4" fmla="*/ 547688 w 547688"/>
                <a:gd name="connsiteY4" fmla="*/ 390525 h 390525"/>
                <a:gd name="connsiteX0" fmla="*/ 0 w 559594"/>
                <a:gd name="connsiteY0" fmla="*/ 0 h 381000"/>
                <a:gd name="connsiteX1" fmla="*/ 130969 w 559594"/>
                <a:gd name="connsiteY1" fmla="*/ 52389 h 381000"/>
                <a:gd name="connsiteX2" fmla="*/ 283369 w 559594"/>
                <a:gd name="connsiteY2" fmla="*/ 152400 h 381000"/>
                <a:gd name="connsiteX3" fmla="*/ 450057 w 559594"/>
                <a:gd name="connsiteY3" fmla="*/ 242887 h 381000"/>
                <a:gd name="connsiteX4" fmla="*/ 559594 w 559594"/>
                <a:gd name="connsiteY4" fmla="*/ 381000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594" h="381000">
                  <a:moveTo>
                    <a:pt x="0" y="0"/>
                  </a:moveTo>
                  <a:lnTo>
                    <a:pt x="130969" y="52389"/>
                  </a:lnTo>
                  <a:cubicBezTo>
                    <a:pt x="221457" y="115095"/>
                    <a:pt x="216694" y="118269"/>
                    <a:pt x="283369" y="152400"/>
                  </a:cubicBezTo>
                  <a:cubicBezTo>
                    <a:pt x="345679" y="181769"/>
                    <a:pt x="404020" y="204787"/>
                    <a:pt x="450057" y="242887"/>
                  </a:cubicBezTo>
                  <a:cubicBezTo>
                    <a:pt x="496094" y="280987"/>
                    <a:pt x="523082" y="334962"/>
                    <a:pt x="559594" y="381000"/>
                  </a:cubicBezTo>
                </a:path>
              </a:pathLst>
            </a:custGeom>
            <a:no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85" name="Freeform 184"/>
            <p:cNvSpPr/>
            <p:nvPr/>
          </p:nvSpPr>
          <p:spPr>
            <a:xfrm>
              <a:off x="5903097" y="3540510"/>
              <a:ext cx="72172" cy="159952"/>
            </a:xfrm>
            <a:custGeom>
              <a:avLst/>
              <a:gdLst>
                <a:gd name="connsiteX0" fmla="*/ 50007 w 107157"/>
                <a:gd name="connsiteY0" fmla="*/ 0 h 159544"/>
                <a:gd name="connsiteX1" fmla="*/ 0 w 107157"/>
                <a:gd name="connsiteY1" fmla="*/ 76200 h 159544"/>
                <a:gd name="connsiteX2" fmla="*/ 4763 w 107157"/>
                <a:gd name="connsiteY2" fmla="*/ 157162 h 159544"/>
                <a:gd name="connsiteX3" fmla="*/ 7144 w 107157"/>
                <a:gd name="connsiteY3" fmla="*/ 104775 h 159544"/>
                <a:gd name="connsiteX4" fmla="*/ 40482 w 107157"/>
                <a:gd name="connsiteY4" fmla="*/ 159544 h 159544"/>
                <a:gd name="connsiteX5" fmla="*/ 19050 w 107157"/>
                <a:gd name="connsiteY5" fmla="*/ 97631 h 159544"/>
                <a:gd name="connsiteX6" fmla="*/ 76200 w 107157"/>
                <a:gd name="connsiteY6" fmla="*/ 95250 h 159544"/>
                <a:gd name="connsiteX7" fmla="*/ 71438 w 107157"/>
                <a:gd name="connsiteY7" fmla="*/ 135731 h 159544"/>
                <a:gd name="connsiteX8" fmla="*/ 107157 w 107157"/>
                <a:gd name="connsiteY8" fmla="*/ 133350 h 159544"/>
                <a:gd name="connsiteX9" fmla="*/ 85725 w 107157"/>
                <a:gd name="connsiteY9" fmla="*/ 88106 h 159544"/>
                <a:gd name="connsiteX10" fmla="*/ 35719 w 107157"/>
                <a:gd name="connsiteY10" fmla="*/ 83344 h 159544"/>
                <a:gd name="connsiteX11" fmla="*/ 50007 w 107157"/>
                <a:gd name="connsiteY11" fmla="*/ 0 h 159544"/>
                <a:gd name="connsiteX0" fmla="*/ 50007 w 107157"/>
                <a:gd name="connsiteY0" fmla="*/ 20 h 159564"/>
                <a:gd name="connsiteX1" fmla="*/ 0 w 107157"/>
                <a:gd name="connsiteY1" fmla="*/ 76220 h 159564"/>
                <a:gd name="connsiteX2" fmla="*/ 4763 w 107157"/>
                <a:gd name="connsiteY2" fmla="*/ 157182 h 159564"/>
                <a:gd name="connsiteX3" fmla="*/ 7144 w 107157"/>
                <a:gd name="connsiteY3" fmla="*/ 104795 h 159564"/>
                <a:gd name="connsiteX4" fmla="*/ 40482 w 107157"/>
                <a:gd name="connsiteY4" fmla="*/ 159564 h 159564"/>
                <a:gd name="connsiteX5" fmla="*/ 19050 w 107157"/>
                <a:gd name="connsiteY5" fmla="*/ 97651 h 159564"/>
                <a:gd name="connsiteX6" fmla="*/ 76200 w 107157"/>
                <a:gd name="connsiteY6" fmla="*/ 95270 h 159564"/>
                <a:gd name="connsiteX7" fmla="*/ 71438 w 107157"/>
                <a:gd name="connsiteY7" fmla="*/ 135751 h 159564"/>
                <a:gd name="connsiteX8" fmla="*/ 107157 w 107157"/>
                <a:gd name="connsiteY8" fmla="*/ 133370 h 159564"/>
                <a:gd name="connsiteX9" fmla="*/ 85725 w 107157"/>
                <a:gd name="connsiteY9" fmla="*/ 88126 h 159564"/>
                <a:gd name="connsiteX10" fmla="*/ 35719 w 107157"/>
                <a:gd name="connsiteY10" fmla="*/ 83364 h 159564"/>
                <a:gd name="connsiteX11" fmla="*/ 50007 w 107157"/>
                <a:gd name="connsiteY11" fmla="*/ 20 h 159564"/>
                <a:gd name="connsiteX0" fmla="*/ 45245 w 102395"/>
                <a:gd name="connsiteY0" fmla="*/ 986 h 160530"/>
                <a:gd name="connsiteX1" fmla="*/ 0 w 102395"/>
                <a:gd name="connsiteY1" fmla="*/ 46229 h 160530"/>
                <a:gd name="connsiteX2" fmla="*/ 1 w 102395"/>
                <a:gd name="connsiteY2" fmla="*/ 158148 h 160530"/>
                <a:gd name="connsiteX3" fmla="*/ 2382 w 102395"/>
                <a:gd name="connsiteY3" fmla="*/ 105761 h 160530"/>
                <a:gd name="connsiteX4" fmla="*/ 35720 w 102395"/>
                <a:gd name="connsiteY4" fmla="*/ 160530 h 160530"/>
                <a:gd name="connsiteX5" fmla="*/ 14288 w 102395"/>
                <a:gd name="connsiteY5" fmla="*/ 98617 h 160530"/>
                <a:gd name="connsiteX6" fmla="*/ 71438 w 102395"/>
                <a:gd name="connsiteY6" fmla="*/ 96236 h 160530"/>
                <a:gd name="connsiteX7" fmla="*/ 66676 w 102395"/>
                <a:gd name="connsiteY7" fmla="*/ 136717 h 160530"/>
                <a:gd name="connsiteX8" fmla="*/ 102395 w 102395"/>
                <a:gd name="connsiteY8" fmla="*/ 134336 h 160530"/>
                <a:gd name="connsiteX9" fmla="*/ 80963 w 102395"/>
                <a:gd name="connsiteY9" fmla="*/ 89092 h 160530"/>
                <a:gd name="connsiteX10" fmla="*/ 30957 w 102395"/>
                <a:gd name="connsiteY10" fmla="*/ 84330 h 160530"/>
                <a:gd name="connsiteX11" fmla="*/ 45245 w 102395"/>
                <a:gd name="connsiteY11" fmla="*/ 986 h 160530"/>
                <a:gd name="connsiteX0" fmla="*/ 45245 w 102395"/>
                <a:gd name="connsiteY0" fmla="*/ 721 h 160265"/>
                <a:gd name="connsiteX1" fmla="*/ 0 w 102395"/>
                <a:gd name="connsiteY1" fmla="*/ 45964 h 160265"/>
                <a:gd name="connsiteX2" fmla="*/ 1 w 102395"/>
                <a:gd name="connsiteY2" fmla="*/ 157883 h 160265"/>
                <a:gd name="connsiteX3" fmla="*/ 2382 w 102395"/>
                <a:gd name="connsiteY3" fmla="*/ 105496 h 160265"/>
                <a:gd name="connsiteX4" fmla="*/ 35720 w 102395"/>
                <a:gd name="connsiteY4" fmla="*/ 160265 h 160265"/>
                <a:gd name="connsiteX5" fmla="*/ 14288 w 102395"/>
                <a:gd name="connsiteY5" fmla="*/ 98352 h 160265"/>
                <a:gd name="connsiteX6" fmla="*/ 71438 w 102395"/>
                <a:gd name="connsiteY6" fmla="*/ 95971 h 160265"/>
                <a:gd name="connsiteX7" fmla="*/ 66676 w 102395"/>
                <a:gd name="connsiteY7" fmla="*/ 136452 h 160265"/>
                <a:gd name="connsiteX8" fmla="*/ 102395 w 102395"/>
                <a:gd name="connsiteY8" fmla="*/ 134071 h 160265"/>
                <a:gd name="connsiteX9" fmla="*/ 80963 w 102395"/>
                <a:gd name="connsiteY9" fmla="*/ 88827 h 160265"/>
                <a:gd name="connsiteX10" fmla="*/ 30957 w 102395"/>
                <a:gd name="connsiteY10" fmla="*/ 84065 h 160265"/>
                <a:gd name="connsiteX11" fmla="*/ 45245 w 102395"/>
                <a:gd name="connsiteY11" fmla="*/ 721 h 160265"/>
                <a:gd name="connsiteX0" fmla="*/ 45245 w 102395"/>
                <a:gd name="connsiteY0" fmla="*/ 2518 h 162062"/>
                <a:gd name="connsiteX1" fmla="*/ 0 w 102395"/>
                <a:gd name="connsiteY1" fmla="*/ 47761 h 162062"/>
                <a:gd name="connsiteX2" fmla="*/ 1 w 102395"/>
                <a:gd name="connsiteY2" fmla="*/ 159680 h 162062"/>
                <a:gd name="connsiteX3" fmla="*/ 2382 w 102395"/>
                <a:gd name="connsiteY3" fmla="*/ 107293 h 162062"/>
                <a:gd name="connsiteX4" fmla="*/ 35720 w 102395"/>
                <a:gd name="connsiteY4" fmla="*/ 162062 h 162062"/>
                <a:gd name="connsiteX5" fmla="*/ 14288 w 102395"/>
                <a:gd name="connsiteY5" fmla="*/ 100149 h 162062"/>
                <a:gd name="connsiteX6" fmla="*/ 71438 w 102395"/>
                <a:gd name="connsiteY6" fmla="*/ 97768 h 162062"/>
                <a:gd name="connsiteX7" fmla="*/ 66676 w 102395"/>
                <a:gd name="connsiteY7" fmla="*/ 138249 h 162062"/>
                <a:gd name="connsiteX8" fmla="*/ 102395 w 102395"/>
                <a:gd name="connsiteY8" fmla="*/ 135868 h 162062"/>
                <a:gd name="connsiteX9" fmla="*/ 80963 w 102395"/>
                <a:gd name="connsiteY9" fmla="*/ 90624 h 162062"/>
                <a:gd name="connsiteX10" fmla="*/ 30957 w 102395"/>
                <a:gd name="connsiteY10" fmla="*/ 85862 h 162062"/>
                <a:gd name="connsiteX11" fmla="*/ 45245 w 102395"/>
                <a:gd name="connsiteY11" fmla="*/ 2518 h 162062"/>
                <a:gd name="connsiteX0" fmla="*/ 45245 w 102395"/>
                <a:gd name="connsiteY0" fmla="*/ 408 h 159952"/>
                <a:gd name="connsiteX1" fmla="*/ 0 w 102395"/>
                <a:gd name="connsiteY1" fmla="*/ 45651 h 159952"/>
                <a:gd name="connsiteX2" fmla="*/ 1 w 102395"/>
                <a:gd name="connsiteY2" fmla="*/ 157570 h 159952"/>
                <a:gd name="connsiteX3" fmla="*/ 2382 w 102395"/>
                <a:gd name="connsiteY3" fmla="*/ 105183 h 159952"/>
                <a:gd name="connsiteX4" fmla="*/ 35720 w 102395"/>
                <a:gd name="connsiteY4" fmla="*/ 159952 h 159952"/>
                <a:gd name="connsiteX5" fmla="*/ 14288 w 102395"/>
                <a:gd name="connsiteY5" fmla="*/ 98039 h 159952"/>
                <a:gd name="connsiteX6" fmla="*/ 71438 w 102395"/>
                <a:gd name="connsiteY6" fmla="*/ 95658 h 159952"/>
                <a:gd name="connsiteX7" fmla="*/ 66676 w 102395"/>
                <a:gd name="connsiteY7" fmla="*/ 136139 h 159952"/>
                <a:gd name="connsiteX8" fmla="*/ 102395 w 102395"/>
                <a:gd name="connsiteY8" fmla="*/ 133758 h 159952"/>
                <a:gd name="connsiteX9" fmla="*/ 80963 w 102395"/>
                <a:gd name="connsiteY9" fmla="*/ 88514 h 159952"/>
                <a:gd name="connsiteX10" fmla="*/ 30957 w 102395"/>
                <a:gd name="connsiteY10" fmla="*/ 83752 h 159952"/>
                <a:gd name="connsiteX11" fmla="*/ 45245 w 102395"/>
                <a:gd name="connsiteY11" fmla="*/ 408 h 159952"/>
                <a:gd name="connsiteX0" fmla="*/ 45245 w 102395"/>
                <a:gd name="connsiteY0" fmla="*/ 408 h 159952"/>
                <a:gd name="connsiteX1" fmla="*/ 0 w 102395"/>
                <a:gd name="connsiteY1" fmla="*/ 45651 h 159952"/>
                <a:gd name="connsiteX2" fmla="*/ 1 w 102395"/>
                <a:gd name="connsiteY2" fmla="*/ 157570 h 159952"/>
                <a:gd name="connsiteX3" fmla="*/ 2382 w 102395"/>
                <a:gd name="connsiteY3" fmla="*/ 105183 h 159952"/>
                <a:gd name="connsiteX4" fmla="*/ 35720 w 102395"/>
                <a:gd name="connsiteY4" fmla="*/ 159952 h 159952"/>
                <a:gd name="connsiteX5" fmla="*/ 14288 w 102395"/>
                <a:gd name="connsiteY5" fmla="*/ 98039 h 159952"/>
                <a:gd name="connsiteX6" fmla="*/ 71438 w 102395"/>
                <a:gd name="connsiteY6" fmla="*/ 95658 h 159952"/>
                <a:gd name="connsiteX7" fmla="*/ 66676 w 102395"/>
                <a:gd name="connsiteY7" fmla="*/ 136139 h 159952"/>
                <a:gd name="connsiteX8" fmla="*/ 102395 w 102395"/>
                <a:gd name="connsiteY8" fmla="*/ 133758 h 159952"/>
                <a:gd name="connsiteX9" fmla="*/ 80963 w 102395"/>
                <a:gd name="connsiteY9" fmla="*/ 88514 h 159952"/>
                <a:gd name="connsiteX10" fmla="*/ 30957 w 102395"/>
                <a:gd name="connsiteY10" fmla="*/ 83752 h 159952"/>
                <a:gd name="connsiteX11" fmla="*/ 45245 w 102395"/>
                <a:gd name="connsiteY11" fmla="*/ 408 h 159952"/>
                <a:gd name="connsiteX0" fmla="*/ 45245 w 102395"/>
                <a:gd name="connsiteY0" fmla="*/ 408 h 159952"/>
                <a:gd name="connsiteX1" fmla="*/ 0 w 102395"/>
                <a:gd name="connsiteY1" fmla="*/ 45651 h 159952"/>
                <a:gd name="connsiteX2" fmla="*/ 1 w 102395"/>
                <a:gd name="connsiteY2" fmla="*/ 157570 h 159952"/>
                <a:gd name="connsiteX3" fmla="*/ 2382 w 102395"/>
                <a:gd name="connsiteY3" fmla="*/ 105183 h 159952"/>
                <a:gd name="connsiteX4" fmla="*/ 35720 w 102395"/>
                <a:gd name="connsiteY4" fmla="*/ 159952 h 159952"/>
                <a:gd name="connsiteX5" fmla="*/ 14288 w 102395"/>
                <a:gd name="connsiteY5" fmla="*/ 98039 h 159952"/>
                <a:gd name="connsiteX6" fmla="*/ 71438 w 102395"/>
                <a:gd name="connsiteY6" fmla="*/ 95658 h 159952"/>
                <a:gd name="connsiteX7" fmla="*/ 102395 w 102395"/>
                <a:gd name="connsiteY7" fmla="*/ 133758 h 159952"/>
                <a:gd name="connsiteX8" fmla="*/ 80963 w 102395"/>
                <a:gd name="connsiteY8" fmla="*/ 88514 h 159952"/>
                <a:gd name="connsiteX9" fmla="*/ 30957 w 102395"/>
                <a:gd name="connsiteY9" fmla="*/ 83752 h 159952"/>
                <a:gd name="connsiteX10" fmla="*/ 45245 w 102395"/>
                <a:gd name="connsiteY10" fmla="*/ 408 h 159952"/>
                <a:gd name="connsiteX0" fmla="*/ 45245 w 80963"/>
                <a:gd name="connsiteY0" fmla="*/ 408 h 159952"/>
                <a:gd name="connsiteX1" fmla="*/ 0 w 80963"/>
                <a:gd name="connsiteY1" fmla="*/ 45651 h 159952"/>
                <a:gd name="connsiteX2" fmla="*/ 1 w 80963"/>
                <a:gd name="connsiteY2" fmla="*/ 157570 h 159952"/>
                <a:gd name="connsiteX3" fmla="*/ 2382 w 80963"/>
                <a:gd name="connsiteY3" fmla="*/ 105183 h 159952"/>
                <a:gd name="connsiteX4" fmla="*/ 35720 w 80963"/>
                <a:gd name="connsiteY4" fmla="*/ 159952 h 159952"/>
                <a:gd name="connsiteX5" fmla="*/ 14288 w 80963"/>
                <a:gd name="connsiteY5" fmla="*/ 98039 h 159952"/>
                <a:gd name="connsiteX6" fmla="*/ 71438 w 80963"/>
                <a:gd name="connsiteY6" fmla="*/ 95658 h 159952"/>
                <a:gd name="connsiteX7" fmla="*/ 76201 w 80963"/>
                <a:gd name="connsiteY7" fmla="*/ 148045 h 159952"/>
                <a:gd name="connsiteX8" fmla="*/ 80963 w 80963"/>
                <a:gd name="connsiteY8" fmla="*/ 88514 h 159952"/>
                <a:gd name="connsiteX9" fmla="*/ 30957 w 80963"/>
                <a:gd name="connsiteY9" fmla="*/ 83752 h 159952"/>
                <a:gd name="connsiteX10" fmla="*/ 45245 w 80963"/>
                <a:gd name="connsiteY10" fmla="*/ 408 h 159952"/>
                <a:gd name="connsiteX0" fmla="*/ 45245 w 95818"/>
                <a:gd name="connsiteY0" fmla="*/ 408 h 159952"/>
                <a:gd name="connsiteX1" fmla="*/ 0 w 95818"/>
                <a:gd name="connsiteY1" fmla="*/ 45651 h 159952"/>
                <a:gd name="connsiteX2" fmla="*/ 1 w 95818"/>
                <a:gd name="connsiteY2" fmla="*/ 157570 h 159952"/>
                <a:gd name="connsiteX3" fmla="*/ 2382 w 95818"/>
                <a:gd name="connsiteY3" fmla="*/ 105183 h 159952"/>
                <a:gd name="connsiteX4" fmla="*/ 35720 w 95818"/>
                <a:gd name="connsiteY4" fmla="*/ 159952 h 159952"/>
                <a:gd name="connsiteX5" fmla="*/ 14288 w 95818"/>
                <a:gd name="connsiteY5" fmla="*/ 98039 h 159952"/>
                <a:gd name="connsiteX6" fmla="*/ 71438 w 95818"/>
                <a:gd name="connsiteY6" fmla="*/ 95658 h 159952"/>
                <a:gd name="connsiteX7" fmla="*/ 76201 w 95818"/>
                <a:gd name="connsiteY7" fmla="*/ 148045 h 159952"/>
                <a:gd name="connsiteX8" fmla="*/ 80963 w 95818"/>
                <a:gd name="connsiteY8" fmla="*/ 88514 h 159952"/>
                <a:gd name="connsiteX9" fmla="*/ 30957 w 95818"/>
                <a:gd name="connsiteY9" fmla="*/ 83752 h 159952"/>
                <a:gd name="connsiteX10" fmla="*/ 45245 w 95818"/>
                <a:gd name="connsiteY10" fmla="*/ 408 h 159952"/>
                <a:gd name="connsiteX0" fmla="*/ 45245 w 95818"/>
                <a:gd name="connsiteY0" fmla="*/ 408 h 159952"/>
                <a:gd name="connsiteX1" fmla="*/ 0 w 95818"/>
                <a:gd name="connsiteY1" fmla="*/ 45651 h 159952"/>
                <a:gd name="connsiteX2" fmla="*/ 1 w 95818"/>
                <a:gd name="connsiteY2" fmla="*/ 157570 h 159952"/>
                <a:gd name="connsiteX3" fmla="*/ 2382 w 95818"/>
                <a:gd name="connsiteY3" fmla="*/ 105183 h 159952"/>
                <a:gd name="connsiteX4" fmla="*/ 35720 w 95818"/>
                <a:gd name="connsiteY4" fmla="*/ 159952 h 159952"/>
                <a:gd name="connsiteX5" fmla="*/ 14288 w 95818"/>
                <a:gd name="connsiteY5" fmla="*/ 98039 h 159952"/>
                <a:gd name="connsiteX6" fmla="*/ 71438 w 95818"/>
                <a:gd name="connsiteY6" fmla="*/ 95658 h 159952"/>
                <a:gd name="connsiteX7" fmla="*/ 76201 w 95818"/>
                <a:gd name="connsiteY7" fmla="*/ 148045 h 159952"/>
                <a:gd name="connsiteX8" fmla="*/ 80963 w 95818"/>
                <a:gd name="connsiteY8" fmla="*/ 88514 h 159952"/>
                <a:gd name="connsiteX9" fmla="*/ 30957 w 95818"/>
                <a:gd name="connsiteY9" fmla="*/ 83752 h 159952"/>
                <a:gd name="connsiteX10" fmla="*/ 45245 w 95818"/>
                <a:gd name="connsiteY10" fmla="*/ 408 h 159952"/>
                <a:gd name="connsiteX0" fmla="*/ 45245 w 94020"/>
                <a:gd name="connsiteY0" fmla="*/ 408 h 159952"/>
                <a:gd name="connsiteX1" fmla="*/ 0 w 94020"/>
                <a:gd name="connsiteY1" fmla="*/ 45651 h 159952"/>
                <a:gd name="connsiteX2" fmla="*/ 1 w 94020"/>
                <a:gd name="connsiteY2" fmla="*/ 157570 h 159952"/>
                <a:gd name="connsiteX3" fmla="*/ 2382 w 94020"/>
                <a:gd name="connsiteY3" fmla="*/ 105183 h 159952"/>
                <a:gd name="connsiteX4" fmla="*/ 35720 w 94020"/>
                <a:gd name="connsiteY4" fmla="*/ 159952 h 159952"/>
                <a:gd name="connsiteX5" fmla="*/ 14288 w 94020"/>
                <a:gd name="connsiteY5" fmla="*/ 98039 h 159952"/>
                <a:gd name="connsiteX6" fmla="*/ 71438 w 94020"/>
                <a:gd name="connsiteY6" fmla="*/ 95658 h 159952"/>
                <a:gd name="connsiteX7" fmla="*/ 73820 w 94020"/>
                <a:gd name="connsiteY7" fmla="*/ 128995 h 159952"/>
                <a:gd name="connsiteX8" fmla="*/ 80963 w 94020"/>
                <a:gd name="connsiteY8" fmla="*/ 88514 h 159952"/>
                <a:gd name="connsiteX9" fmla="*/ 30957 w 94020"/>
                <a:gd name="connsiteY9" fmla="*/ 83752 h 159952"/>
                <a:gd name="connsiteX10" fmla="*/ 45245 w 94020"/>
                <a:gd name="connsiteY10" fmla="*/ 408 h 159952"/>
                <a:gd name="connsiteX0" fmla="*/ 45245 w 94020"/>
                <a:gd name="connsiteY0" fmla="*/ 408 h 159952"/>
                <a:gd name="connsiteX1" fmla="*/ 0 w 94020"/>
                <a:gd name="connsiteY1" fmla="*/ 45651 h 159952"/>
                <a:gd name="connsiteX2" fmla="*/ 1 w 94020"/>
                <a:gd name="connsiteY2" fmla="*/ 157570 h 159952"/>
                <a:gd name="connsiteX3" fmla="*/ 2382 w 94020"/>
                <a:gd name="connsiteY3" fmla="*/ 105183 h 159952"/>
                <a:gd name="connsiteX4" fmla="*/ 35720 w 94020"/>
                <a:gd name="connsiteY4" fmla="*/ 159952 h 159952"/>
                <a:gd name="connsiteX5" fmla="*/ 14288 w 94020"/>
                <a:gd name="connsiteY5" fmla="*/ 98039 h 159952"/>
                <a:gd name="connsiteX6" fmla="*/ 71438 w 94020"/>
                <a:gd name="connsiteY6" fmla="*/ 95658 h 159952"/>
                <a:gd name="connsiteX7" fmla="*/ 73820 w 94020"/>
                <a:gd name="connsiteY7" fmla="*/ 128995 h 159952"/>
                <a:gd name="connsiteX8" fmla="*/ 69057 w 94020"/>
                <a:gd name="connsiteY8" fmla="*/ 86133 h 159952"/>
                <a:gd name="connsiteX9" fmla="*/ 30957 w 94020"/>
                <a:gd name="connsiteY9" fmla="*/ 83752 h 159952"/>
                <a:gd name="connsiteX10" fmla="*/ 45245 w 94020"/>
                <a:gd name="connsiteY10" fmla="*/ 408 h 159952"/>
                <a:gd name="connsiteX0" fmla="*/ 45245 w 84078"/>
                <a:gd name="connsiteY0" fmla="*/ 408 h 159952"/>
                <a:gd name="connsiteX1" fmla="*/ 0 w 84078"/>
                <a:gd name="connsiteY1" fmla="*/ 45651 h 159952"/>
                <a:gd name="connsiteX2" fmla="*/ 1 w 84078"/>
                <a:gd name="connsiteY2" fmla="*/ 157570 h 159952"/>
                <a:gd name="connsiteX3" fmla="*/ 2382 w 84078"/>
                <a:gd name="connsiteY3" fmla="*/ 105183 h 159952"/>
                <a:gd name="connsiteX4" fmla="*/ 35720 w 84078"/>
                <a:gd name="connsiteY4" fmla="*/ 159952 h 159952"/>
                <a:gd name="connsiteX5" fmla="*/ 14288 w 84078"/>
                <a:gd name="connsiteY5" fmla="*/ 98039 h 159952"/>
                <a:gd name="connsiteX6" fmla="*/ 71438 w 84078"/>
                <a:gd name="connsiteY6" fmla="*/ 95658 h 159952"/>
                <a:gd name="connsiteX7" fmla="*/ 59532 w 84078"/>
                <a:gd name="connsiteY7" fmla="*/ 138520 h 159952"/>
                <a:gd name="connsiteX8" fmla="*/ 69057 w 84078"/>
                <a:gd name="connsiteY8" fmla="*/ 86133 h 159952"/>
                <a:gd name="connsiteX9" fmla="*/ 30957 w 84078"/>
                <a:gd name="connsiteY9" fmla="*/ 83752 h 159952"/>
                <a:gd name="connsiteX10" fmla="*/ 45245 w 84078"/>
                <a:gd name="connsiteY10" fmla="*/ 408 h 159952"/>
                <a:gd name="connsiteX0" fmla="*/ 45245 w 80350"/>
                <a:gd name="connsiteY0" fmla="*/ 408 h 159952"/>
                <a:gd name="connsiteX1" fmla="*/ 0 w 80350"/>
                <a:gd name="connsiteY1" fmla="*/ 45651 h 159952"/>
                <a:gd name="connsiteX2" fmla="*/ 1 w 80350"/>
                <a:gd name="connsiteY2" fmla="*/ 157570 h 159952"/>
                <a:gd name="connsiteX3" fmla="*/ 2382 w 80350"/>
                <a:gd name="connsiteY3" fmla="*/ 105183 h 159952"/>
                <a:gd name="connsiteX4" fmla="*/ 35720 w 80350"/>
                <a:gd name="connsiteY4" fmla="*/ 159952 h 159952"/>
                <a:gd name="connsiteX5" fmla="*/ 14288 w 80350"/>
                <a:gd name="connsiteY5" fmla="*/ 98039 h 159952"/>
                <a:gd name="connsiteX6" fmla="*/ 59532 w 80350"/>
                <a:gd name="connsiteY6" fmla="*/ 95658 h 159952"/>
                <a:gd name="connsiteX7" fmla="*/ 59532 w 80350"/>
                <a:gd name="connsiteY7" fmla="*/ 138520 h 159952"/>
                <a:gd name="connsiteX8" fmla="*/ 69057 w 80350"/>
                <a:gd name="connsiteY8" fmla="*/ 86133 h 159952"/>
                <a:gd name="connsiteX9" fmla="*/ 30957 w 80350"/>
                <a:gd name="connsiteY9" fmla="*/ 83752 h 159952"/>
                <a:gd name="connsiteX10" fmla="*/ 45245 w 80350"/>
                <a:gd name="connsiteY10" fmla="*/ 408 h 159952"/>
                <a:gd name="connsiteX0" fmla="*/ 45245 w 72172"/>
                <a:gd name="connsiteY0" fmla="*/ 408 h 159952"/>
                <a:gd name="connsiteX1" fmla="*/ 0 w 72172"/>
                <a:gd name="connsiteY1" fmla="*/ 45651 h 159952"/>
                <a:gd name="connsiteX2" fmla="*/ 1 w 72172"/>
                <a:gd name="connsiteY2" fmla="*/ 157570 h 159952"/>
                <a:gd name="connsiteX3" fmla="*/ 2382 w 72172"/>
                <a:gd name="connsiteY3" fmla="*/ 105183 h 159952"/>
                <a:gd name="connsiteX4" fmla="*/ 35720 w 72172"/>
                <a:gd name="connsiteY4" fmla="*/ 159952 h 159952"/>
                <a:gd name="connsiteX5" fmla="*/ 14288 w 72172"/>
                <a:gd name="connsiteY5" fmla="*/ 98039 h 159952"/>
                <a:gd name="connsiteX6" fmla="*/ 59532 w 72172"/>
                <a:gd name="connsiteY6" fmla="*/ 95658 h 159952"/>
                <a:gd name="connsiteX7" fmla="*/ 47626 w 72172"/>
                <a:gd name="connsiteY7" fmla="*/ 131376 h 159952"/>
                <a:gd name="connsiteX8" fmla="*/ 69057 w 72172"/>
                <a:gd name="connsiteY8" fmla="*/ 86133 h 159952"/>
                <a:gd name="connsiteX9" fmla="*/ 30957 w 72172"/>
                <a:gd name="connsiteY9" fmla="*/ 83752 h 159952"/>
                <a:gd name="connsiteX10" fmla="*/ 45245 w 72172"/>
                <a:gd name="connsiteY10" fmla="*/ 408 h 159952"/>
                <a:gd name="connsiteX0" fmla="*/ 45245 w 72172"/>
                <a:gd name="connsiteY0" fmla="*/ 408 h 159952"/>
                <a:gd name="connsiteX1" fmla="*/ 0 w 72172"/>
                <a:gd name="connsiteY1" fmla="*/ 45651 h 159952"/>
                <a:gd name="connsiteX2" fmla="*/ 1 w 72172"/>
                <a:gd name="connsiteY2" fmla="*/ 157570 h 159952"/>
                <a:gd name="connsiteX3" fmla="*/ 2382 w 72172"/>
                <a:gd name="connsiteY3" fmla="*/ 105183 h 159952"/>
                <a:gd name="connsiteX4" fmla="*/ 35720 w 72172"/>
                <a:gd name="connsiteY4" fmla="*/ 159952 h 159952"/>
                <a:gd name="connsiteX5" fmla="*/ 14288 w 72172"/>
                <a:gd name="connsiteY5" fmla="*/ 98039 h 159952"/>
                <a:gd name="connsiteX6" fmla="*/ 59532 w 72172"/>
                <a:gd name="connsiteY6" fmla="*/ 95658 h 159952"/>
                <a:gd name="connsiteX7" fmla="*/ 47626 w 72172"/>
                <a:gd name="connsiteY7" fmla="*/ 131376 h 159952"/>
                <a:gd name="connsiteX8" fmla="*/ 59532 w 72172"/>
                <a:gd name="connsiteY8" fmla="*/ 83752 h 159952"/>
                <a:gd name="connsiteX9" fmla="*/ 30957 w 72172"/>
                <a:gd name="connsiteY9" fmla="*/ 83752 h 159952"/>
                <a:gd name="connsiteX10" fmla="*/ 45245 w 72172"/>
                <a:gd name="connsiteY10" fmla="*/ 408 h 15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172" h="159952">
                  <a:moveTo>
                    <a:pt x="45245" y="408"/>
                  </a:moveTo>
                  <a:cubicBezTo>
                    <a:pt x="19998" y="-4189"/>
                    <a:pt x="26591" y="31363"/>
                    <a:pt x="0" y="45651"/>
                  </a:cubicBezTo>
                  <a:cubicBezTo>
                    <a:pt x="0" y="82957"/>
                    <a:pt x="1" y="120264"/>
                    <a:pt x="1" y="157570"/>
                  </a:cubicBezTo>
                  <a:lnTo>
                    <a:pt x="2382" y="105183"/>
                  </a:lnTo>
                  <a:lnTo>
                    <a:pt x="35720" y="159952"/>
                  </a:lnTo>
                  <a:lnTo>
                    <a:pt x="14288" y="98039"/>
                  </a:lnTo>
                  <a:lnTo>
                    <a:pt x="59532" y="95658"/>
                  </a:lnTo>
                  <a:cubicBezTo>
                    <a:pt x="61120" y="113120"/>
                    <a:pt x="93663" y="125820"/>
                    <a:pt x="47626" y="131376"/>
                  </a:cubicBezTo>
                  <a:cubicBezTo>
                    <a:pt x="27782" y="111532"/>
                    <a:pt x="57945" y="103596"/>
                    <a:pt x="59532" y="83752"/>
                  </a:cubicBezTo>
                  <a:lnTo>
                    <a:pt x="30957" y="83752"/>
                  </a:lnTo>
                  <a:cubicBezTo>
                    <a:pt x="22622" y="26205"/>
                    <a:pt x="68873" y="4710"/>
                    <a:pt x="45245" y="408"/>
                  </a:cubicBezTo>
                  <a:close/>
                </a:path>
              </a:pathLst>
            </a:custGeom>
            <a:solidFill>
              <a:srgbClr val="EEECE1">
                <a:lumMod val="25000"/>
              </a:srgbClr>
            </a:solidFill>
            <a:ln w="12700" cap="flat" cmpd="sng" algn="ctr">
              <a:solidFill>
                <a:srgbClr val="01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86" name="Freeform 185"/>
            <p:cNvSpPr/>
            <p:nvPr/>
          </p:nvSpPr>
          <p:spPr>
            <a:xfrm>
              <a:off x="7874793" y="4869657"/>
              <a:ext cx="16669" cy="97632"/>
            </a:xfrm>
            <a:custGeom>
              <a:avLst/>
              <a:gdLst>
                <a:gd name="connsiteX0" fmla="*/ 16669 w 16669"/>
                <a:gd name="connsiteY0" fmla="*/ 0 h 97632"/>
                <a:gd name="connsiteX1" fmla="*/ 0 w 16669"/>
                <a:gd name="connsiteY1" fmla="*/ 97632 h 97632"/>
              </a:gdLst>
              <a:ahLst/>
              <a:cxnLst>
                <a:cxn ang="0">
                  <a:pos x="connsiteX0" y="connsiteY0"/>
                </a:cxn>
                <a:cxn ang="0">
                  <a:pos x="connsiteX1" y="connsiteY1"/>
                </a:cxn>
              </a:cxnLst>
              <a:rect l="l" t="t" r="r" b="b"/>
              <a:pathLst>
                <a:path w="16669" h="97632">
                  <a:moveTo>
                    <a:pt x="16669" y="0"/>
                  </a:moveTo>
                  <a:lnTo>
                    <a:pt x="0" y="97632"/>
                  </a:lnTo>
                </a:path>
              </a:pathLst>
            </a:custGeom>
            <a:solidFill>
              <a:srgbClr val="49452A">
                <a:alpha val="50000"/>
              </a:srgbClr>
            </a:soli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87" name="Freeform 186"/>
            <p:cNvSpPr/>
            <p:nvPr/>
          </p:nvSpPr>
          <p:spPr>
            <a:xfrm>
              <a:off x="8334375" y="4819649"/>
              <a:ext cx="4762" cy="140494"/>
            </a:xfrm>
            <a:custGeom>
              <a:avLst/>
              <a:gdLst>
                <a:gd name="connsiteX0" fmla="*/ 0 w 4762"/>
                <a:gd name="connsiteY0" fmla="*/ 0 h 140494"/>
                <a:gd name="connsiteX1" fmla="*/ 4762 w 4762"/>
                <a:gd name="connsiteY1" fmla="*/ 140494 h 140494"/>
              </a:gdLst>
              <a:ahLst/>
              <a:cxnLst>
                <a:cxn ang="0">
                  <a:pos x="connsiteX0" y="connsiteY0"/>
                </a:cxn>
                <a:cxn ang="0">
                  <a:pos x="connsiteX1" y="connsiteY1"/>
                </a:cxn>
              </a:cxnLst>
              <a:rect l="l" t="t" r="r" b="b"/>
              <a:pathLst>
                <a:path w="4762" h="140494">
                  <a:moveTo>
                    <a:pt x="0" y="0"/>
                  </a:moveTo>
                  <a:lnTo>
                    <a:pt x="4762" y="140494"/>
                  </a:lnTo>
                </a:path>
              </a:pathLst>
            </a:custGeom>
            <a:solidFill>
              <a:srgbClr val="49452A">
                <a:alpha val="50000"/>
              </a:srgbClr>
            </a:soli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88" name="Freeform 187"/>
            <p:cNvSpPr/>
            <p:nvPr/>
          </p:nvSpPr>
          <p:spPr>
            <a:xfrm>
              <a:off x="8331994" y="4507568"/>
              <a:ext cx="138796" cy="97770"/>
            </a:xfrm>
            <a:custGeom>
              <a:avLst/>
              <a:gdLst>
                <a:gd name="connsiteX0" fmla="*/ 2381 w 138796"/>
                <a:gd name="connsiteY0" fmla="*/ 40620 h 97770"/>
                <a:gd name="connsiteX1" fmla="*/ 0 w 138796"/>
                <a:gd name="connsiteY1" fmla="*/ 9663 h 97770"/>
                <a:gd name="connsiteX2" fmla="*/ 21431 w 138796"/>
                <a:gd name="connsiteY2" fmla="*/ 14426 h 97770"/>
                <a:gd name="connsiteX3" fmla="*/ 28575 w 138796"/>
                <a:gd name="connsiteY3" fmla="*/ 12045 h 97770"/>
                <a:gd name="connsiteX4" fmla="*/ 69056 w 138796"/>
                <a:gd name="connsiteY4" fmla="*/ 7282 h 97770"/>
                <a:gd name="connsiteX5" fmla="*/ 83344 w 138796"/>
                <a:gd name="connsiteY5" fmla="*/ 138 h 97770"/>
                <a:gd name="connsiteX6" fmla="*/ 88106 w 138796"/>
                <a:gd name="connsiteY6" fmla="*/ 7282 h 97770"/>
                <a:gd name="connsiteX7" fmla="*/ 95250 w 138796"/>
                <a:gd name="connsiteY7" fmla="*/ 12045 h 97770"/>
                <a:gd name="connsiteX8" fmla="*/ 100012 w 138796"/>
                <a:gd name="connsiteY8" fmla="*/ 19188 h 97770"/>
                <a:gd name="connsiteX9" fmla="*/ 114300 w 138796"/>
                <a:gd name="connsiteY9" fmla="*/ 28713 h 97770"/>
                <a:gd name="connsiteX10" fmla="*/ 121444 w 138796"/>
                <a:gd name="connsiteY10" fmla="*/ 33476 h 97770"/>
                <a:gd name="connsiteX11" fmla="*/ 128587 w 138796"/>
                <a:gd name="connsiteY11" fmla="*/ 38238 h 97770"/>
                <a:gd name="connsiteX12" fmla="*/ 135731 w 138796"/>
                <a:gd name="connsiteY12" fmla="*/ 45382 h 97770"/>
                <a:gd name="connsiteX13" fmla="*/ 135731 w 138796"/>
                <a:gd name="connsiteY13" fmla="*/ 71576 h 97770"/>
                <a:gd name="connsiteX14" fmla="*/ 130969 w 138796"/>
                <a:gd name="connsiteY14" fmla="*/ 78720 h 97770"/>
                <a:gd name="connsiteX15" fmla="*/ 119062 w 138796"/>
                <a:gd name="connsiteY15" fmla="*/ 81101 h 97770"/>
                <a:gd name="connsiteX16" fmla="*/ 111919 w 138796"/>
                <a:gd name="connsiteY16" fmla="*/ 85863 h 97770"/>
                <a:gd name="connsiteX17" fmla="*/ 107156 w 138796"/>
                <a:gd name="connsiteY17" fmla="*/ 93007 h 97770"/>
                <a:gd name="connsiteX18" fmla="*/ 92869 w 138796"/>
                <a:gd name="connsiteY18" fmla="*/ 97770 h 97770"/>
                <a:gd name="connsiteX19" fmla="*/ 92869 w 138796"/>
                <a:gd name="connsiteY19" fmla="*/ 97770 h 9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796" h="97770">
                  <a:moveTo>
                    <a:pt x="2381" y="40620"/>
                  </a:moveTo>
                  <a:lnTo>
                    <a:pt x="0" y="9663"/>
                  </a:lnTo>
                  <a:cubicBezTo>
                    <a:pt x="7144" y="11251"/>
                    <a:pt x="14138" y="13818"/>
                    <a:pt x="21431" y="14426"/>
                  </a:cubicBezTo>
                  <a:cubicBezTo>
                    <a:pt x="23932" y="14635"/>
                    <a:pt x="26105" y="12494"/>
                    <a:pt x="28575" y="12045"/>
                  </a:cubicBezTo>
                  <a:cubicBezTo>
                    <a:pt x="33734" y="11107"/>
                    <a:pt x="64877" y="7746"/>
                    <a:pt x="69056" y="7282"/>
                  </a:cubicBezTo>
                  <a:cubicBezTo>
                    <a:pt x="70560" y="6280"/>
                    <a:pt x="80264" y="-1094"/>
                    <a:pt x="83344" y="138"/>
                  </a:cubicBezTo>
                  <a:cubicBezTo>
                    <a:pt x="86001" y="1201"/>
                    <a:pt x="86082" y="5258"/>
                    <a:pt x="88106" y="7282"/>
                  </a:cubicBezTo>
                  <a:cubicBezTo>
                    <a:pt x="90130" y="9306"/>
                    <a:pt x="92869" y="10457"/>
                    <a:pt x="95250" y="12045"/>
                  </a:cubicBezTo>
                  <a:cubicBezTo>
                    <a:pt x="96837" y="14426"/>
                    <a:pt x="97858" y="17304"/>
                    <a:pt x="100012" y="19188"/>
                  </a:cubicBezTo>
                  <a:cubicBezTo>
                    <a:pt x="104320" y="22957"/>
                    <a:pt x="109537" y="25538"/>
                    <a:pt x="114300" y="28713"/>
                  </a:cubicBezTo>
                  <a:lnTo>
                    <a:pt x="121444" y="33476"/>
                  </a:lnTo>
                  <a:cubicBezTo>
                    <a:pt x="123825" y="35063"/>
                    <a:pt x="126564" y="36215"/>
                    <a:pt x="128587" y="38238"/>
                  </a:cubicBezTo>
                  <a:lnTo>
                    <a:pt x="135731" y="45382"/>
                  </a:lnTo>
                  <a:cubicBezTo>
                    <a:pt x="139449" y="56538"/>
                    <a:pt x="140173" y="55286"/>
                    <a:pt x="135731" y="71576"/>
                  </a:cubicBezTo>
                  <a:cubicBezTo>
                    <a:pt x="134978" y="74337"/>
                    <a:pt x="133454" y="77300"/>
                    <a:pt x="130969" y="78720"/>
                  </a:cubicBezTo>
                  <a:cubicBezTo>
                    <a:pt x="127455" y="80728"/>
                    <a:pt x="123031" y="80307"/>
                    <a:pt x="119062" y="81101"/>
                  </a:cubicBezTo>
                  <a:cubicBezTo>
                    <a:pt x="116681" y="82688"/>
                    <a:pt x="113942" y="83840"/>
                    <a:pt x="111919" y="85863"/>
                  </a:cubicBezTo>
                  <a:cubicBezTo>
                    <a:pt x="109895" y="87887"/>
                    <a:pt x="109583" y="91490"/>
                    <a:pt x="107156" y="93007"/>
                  </a:cubicBezTo>
                  <a:cubicBezTo>
                    <a:pt x="102899" y="95668"/>
                    <a:pt x="92869" y="97770"/>
                    <a:pt x="92869" y="97770"/>
                  </a:cubicBezTo>
                  <a:lnTo>
                    <a:pt x="92869" y="97770"/>
                  </a:lnTo>
                </a:path>
              </a:pathLst>
            </a:custGeom>
            <a:no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89" name="Group 188"/>
            <p:cNvGrpSpPr/>
            <p:nvPr/>
          </p:nvGrpSpPr>
          <p:grpSpPr>
            <a:xfrm>
              <a:off x="5686506" y="5813916"/>
              <a:ext cx="1404062" cy="252725"/>
              <a:chOff x="7467005" y="5900424"/>
              <a:chExt cx="1404062" cy="252725"/>
            </a:xfrm>
          </p:grpSpPr>
          <p:grpSp>
            <p:nvGrpSpPr>
              <p:cNvPr id="210" name="Group 209"/>
              <p:cNvGrpSpPr/>
              <p:nvPr/>
            </p:nvGrpSpPr>
            <p:grpSpPr>
              <a:xfrm>
                <a:off x="7523164" y="6120987"/>
                <a:ext cx="973137" cy="32162"/>
                <a:chOff x="7523164" y="6120987"/>
                <a:chExt cx="973137" cy="32162"/>
              </a:xfrm>
            </p:grpSpPr>
            <p:cxnSp>
              <p:nvCxnSpPr>
                <p:cNvPr id="213" name="Straight Connector 212"/>
                <p:cNvCxnSpPr/>
                <p:nvPr/>
              </p:nvCxnSpPr>
              <p:spPr>
                <a:xfrm flipV="1">
                  <a:off x="7523164" y="6153149"/>
                  <a:ext cx="973137" cy="0"/>
                </a:xfrm>
                <a:prstGeom prst="line">
                  <a:avLst/>
                </a:prstGeom>
                <a:noFill/>
                <a:ln w="9525" cap="flat" cmpd="sng" algn="ctr">
                  <a:solidFill>
                    <a:srgbClr val="010000"/>
                  </a:solidFill>
                  <a:prstDash val="solid"/>
                </a:ln>
                <a:effectLst/>
              </p:spPr>
            </p:cxnSp>
            <p:cxnSp>
              <p:nvCxnSpPr>
                <p:cNvPr id="214" name="Straight Connector 213"/>
                <p:cNvCxnSpPr/>
                <p:nvPr/>
              </p:nvCxnSpPr>
              <p:spPr>
                <a:xfrm>
                  <a:off x="7523164" y="6120987"/>
                  <a:ext cx="0" cy="27432"/>
                </a:xfrm>
                <a:prstGeom prst="line">
                  <a:avLst/>
                </a:prstGeom>
                <a:noFill/>
                <a:ln w="9525" cap="flat" cmpd="sng" algn="ctr">
                  <a:solidFill>
                    <a:srgbClr val="010000"/>
                  </a:solidFill>
                  <a:prstDash val="solid"/>
                </a:ln>
                <a:effectLst/>
              </p:spPr>
            </p:cxnSp>
            <p:cxnSp>
              <p:nvCxnSpPr>
                <p:cNvPr id="215" name="Straight Connector 214"/>
                <p:cNvCxnSpPr/>
                <p:nvPr/>
              </p:nvCxnSpPr>
              <p:spPr>
                <a:xfrm>
                  <a:off x="8007714" y="6120987"/>
                  <a:ext cx="0" cy="27432"/>
                </a:xfrm>
                <a:prstGeom prst="line">
                  <a:avLst/>
                </a:prstGeom>
                <a:noFill/>
                <a:ln w="9525" cap="flat" cmpd="sng" algn="ctr">
                  <a:solidFill>
                    <a:srgbClr val="010000"/>
                  </a:solidFill>
                  <a:prstDash val="solid"/>
                </a:ln>
                <a:effectLst/>
              </p:spPr>
            </p:cxnSp>
            <p:cxnSp>
              <p:nvCxnSpPr>
                <p:cNvPr id="216" name="Straight Connector 215"/>
                <p:cNvCxnSpPr/>
                <p:nvPr/>
              </p:nvCxnSpPr>
              <p:spPr>
                <a:xfrm>
                  <a:off x="8492263" y="6120987"/>
                  <a:ext cx="0" cy="27432"/>
                </a:xfrm>
                <a:prstGeom prst="line">
                  <a:avLst/>
                </a:prstGeom>
                <a:noFill/>
                <a:ln w="9525" cap="flat" cmpd="sng" algn="ctr">
                  <a:solidFill>
                    <a:srgbClr val="010000"/>
                  </a:solidFill>
                  <a:prstDash val="solid"/>
                </a:ln>
                <a:effectLst/>
              </p:spPr>
            </p:cxnSp>
          </p:grpSp>
          <p:sp>
            <p:nvSpPr>
              <p:cNvPr id="211" name="TextBox 210"/>
              <p:cNvSpPr txBox="1"/>
              <p:nvPr/>
            </p:nvSpPr>
            <p:spPr>
              <a:xfrm>
                <a:off x="8394698" y="5900424"/>
                <a:ext cx="476369"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rPr>
                  <a:t>10 m</a:t>
                </a:r>
              </a:p>
            </p:txBody>
          </p:sp>
          <p:sp>
            <p:nvSpPr>
              <p:cNvPr id="212" name="TextBox 211"/>
              <p:cNvSpPr txBox="1"/>
              <p:nvPr/>
            </p:nvSpPr>
            <p:spPr>
              <a:xfrm>
                <a:off x="7467005" y="5900424"/>
                <a:ext cx="14882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rPr>
                  <a:t>0</a:t>
                </a:r>
              </a:p>
            </p:txBody>
          </p:sp>
        </p:grpSp>
        <p:sp>
          <p:nvSpPr>
            <p:cNvPr id="190" name="TextBox 189"/>
            <p:cNvSpPr txBox="1"/>
            <p:nvPr/>
          </p:nvSpPr>
          <p:spPr>
            <a:xfrm>
              <a:off x="4408829" y="1793644"/>
              <a:ext cx="1066884"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city wall</a:t>
              </a:r>
            </a:p>
          </p:txBody>
        </p:sp>
        <p:cxnSp>
          <p:nvCxnSpPr>
            <p:cNvPr id="191" name="Straight Connector 190"/>
            <p:cNvCxnSpPr/>
            <p:nvPr/>
          </p:nvCxnSpPr>
          <p:spPr>
            <a:xfrm flipV="1">
              <a:off x="4283607" y="2039865"/>
              <a:ext cx="288392" cy="345490"/>
            </a:xfrm>
            <a:prstGeom prst="line">
              <a:avLst/>
            </a:prstGeom>
            <a:noFill/>
            <a:ln w="9525" cap="flat" cmpd="sng" algn="ctr">
              <a:solidFill>
                <a:srgbClr val="010000"/>
              </a:solidFill>
              <a:prstDash val="solid"/>
            </a:ln>
            <a:effectLst/>
          </p:spPr>
        </p:cxnSp>
        <p:sp>
          <p:nvSpPr>
            <p:cNvPr id="192" name="TextBox 191"/>
            <p:cNvSpPr txBox="1"/>
            <p:nvPr/>
          </p:nvSpPr>
          <p:spPr>
            <a:xfrm>
              <a:off x="5851905" y="2554103"/>
              <a:ext cx="1066884"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pool tower</a:t>
              </a:r>
            </a:p>
          </p:txBody>
        </p:sp>
        <p:cxnSp>
          <p:nvCxnSpPr>
            <p:cNvPr id="193" name="Straight Connector 192"/>
            <p:cNvCxnSpPr/>
            <p:nvPr/>
          </p:nvCxnSpPr>
          <p:spPr>
            <a:xfrm flipH="1" flipV="1">
              <a:off x="6515100" y="2852738"/>
              <a:ext cx="141436" cy="395460"/>
            </a:xfrm>
            <a:prstGeom prst="line">
              <a:avLst/>
            </a:prstGeom>
            <a:noFill/>
            <a:ln w="9525" cap="flat" cmpd="sng" algn="ctr">
              <a:solidFill>
                <a:srgbClr val="010000"/>
              </a:solidFill>
              <a:prstDash val="solid"/>
            </a:ln>
            <a:effectLst/>
          </p:spPr>
        </p:cxnSp>
        <p:sp>
          <p:nvSpPr>
            <p:cNvPr id="194" name="TextBox 193"/>
            <p:cNvSpPr txBox="1"/>
            <p:nvPr/>
          </p:nvSpPr>
          <p:spPr>
            <a:xfrm>
              <a:off x="7804714" y="3403520"/>
              <a:ext cx="1066884"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spring tower</a:t>
              </a:r>
            </a:p>
          </p:txBody>
        </p:sp>
        <p:cxnSp>
          <p:nvCxnSpPr>
            <p:cNvPr id="195" name="Straight Connector 194"/>
            <p:cNvCxnSpPr/>
            <p:nvPr/>
          </p:nvCxnSpPr>
          <p:spPr>
            <a:xfrm flipH="1" flipV="1">
              <a:off x="8467909" y="3702155"/>
              <a:ext cx="141436" cy="395460"/>
            </a:xfrm>
            <a:prstGeom prst="line">
              <a:avLst/>
            </a:prstGeom>
            <a:noFill/>
            <a:ln w="9525" cap="flat" cmpd="sng" algn="ctr">
              <a:solidFill>
                <a:srgbClr val="010000"/>
              </a:solidFill>
              <a:prstDash val="solid"/>
            </a:ln>
            <a:effectLst/>
          </p:spPr>
        </p:cxnSp>
        <p:sp>
          <p:nvSpPr>
            <p:cNvPr id="196" name="TextBox 195"/>
            <p:cNvSpPr txBox="1"/>
            <p:nvPr/>
          </p:nvSpPr>
          <p:spPr>
            <a:xfrm>
              <a:off x="3431261" y="5454009"/>
              <a:ext cx="1390650"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Warren’s shaft</a:t>
              </a:r>
            </a:p>
          </p:txBody>
        </p:sp>
        <p:cxnSp>
          <p:nvCxnSpPr>
            <p:cNvPr id="197" name="Straight Connector 196"/>
            <p:cNvCxnSpPr/>
            <p:nvPr/>
          </p:nvCxnSpPr>
          <p:spPr>
            <a:xfrm flipV="1">
              <a:off x="4513613" y="5088523"/>
              <a:ext cx="288392" cy="345490"/>
            </a:xfrm>
            <a:prstGeom prst="line">
              <a:avLst/>
            </a:prstGeom>
            <a:noFill/>
            <a:ln w="9525" cap="flat" cmpd="sng" algn="ctr">
              <a:solidFill>
                <a:srgbClr val="010000"/>
              </a:solidFill>
              <a:prstDash val="solid"/>
            </a:ln>
            <a:effectLst/>
          </p:spPr>
        </p:cxnSp>
        <p:sp>
          <p:nvSpPr>
            <p:cNvPr id="198" name="TextBox 197"/>
            <p:cNvSpPr txBox="1"/>
            <p:nvPr/>
          </p:nvSpPr>
          <p:spPr>
            <a:xfrm>
              <a:off x="6881469" y="4239113"/>
              <a:ext cx="784225"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rock-cut pool</a:t>
              </a:r>
            </a:p>
          </p:txBody>
        </p:sp>
        <p:sp>
          <p:nvSpPr>
            <p:cNvPr id="199" name="TextBox 198"/>
            <p:cNvSpPr txBox="1"/>
            <p:nvPr/>
          </p:nvSpPr>
          <p:spPr>
            <a:xfrm>
              <a:off x="3431261" y="4140063"/>
              <a:ext cx="1004774"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later cutting</a:t>
              </a:r>
            </a:p>
          </p:txBody>
        </p:sp>
        <p:cxnSp>
          <p:nvCxnSpPr>
            <p:cNvPr id="200" name="Straight Connector 199"/>
            <p:cNvCxnSpPr/>
            <p:nvPr/>
          </p:nvCxnSpPr>
          <p:spPr>
            <a:xfrm flipV="1">
              <a:off x="4127737" y="3774577"/>
              <a:ext cx="288392" cy="345490"/>
            </a:xfrm>
            <a:prstGeom prst="line">
              <a:avLst/>
            </a:prstGeom>
            <a:noFill/>
            <a:ln w="9525" cap="flat" cmpd="sng" algn="ctr">
              <a:solidFill>
                <a:srgbClr val="010000"/>
              </a:solidFill>
              <a:prstDash val="solid"/>
            </a:ln>
            <a:effectLst/>
          </p:spPr>
        </p:cxnSp>
        <p:sp>
          <p:nvSpPr>
            <p:cNvPr id="201" name="TextBox 200"/>
            <p:cNvSpPr txBox="1"/>
            <p:nvPr/>
          </p:nvSpPr>
          <p:spPr>
            <a:xfrm>
              <a:off x="1624233" y="3776947"/>
              <a:ext cx="1583424"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horizontal tunnel</a:t>
              </a:r>
            </a:p>
          </p:txBody>
        </p:sp>
        <p:cxnSp>
          <p:nvCxnSpPr>
            <p:cNvPr id="202" name="Straight Connector 201"/>
            <p:cNvCxnSpPr/>
            <p:nvPr/>
          </p:nvCxnSpPr>
          <p:spPr>
            <a:xfrm flipV="1">
              <a:off x="2706585" y="3365898"/>
              <a:ext cx="144196" cy="391053"/>
            </a:xfrm>
            <a:prstGeom prst="line">
              <a:avLst/>
            </a:prstGeom>
            <a:noFill/>
            <a:ln w="9525" cap="flat" cmpd="sng" algn="ctr">
              <a:solidFill>
                <a:srgbClr val="010000"/>
              </a:solidFill>
              <a:prstDash val="solid"/>
            </a:ln>
            <a:effectLst/>
          </p:spPr>
        </p:cxnSp>
        <p:sp>
          <p:nvSpPr>
            <p:cNvPr id="203" name="TextBox 202"/>
            <p:cNvSpPr txBox="1"/>
            <p:nvPr/>
          </p:nvSpPr>
          <p:spPr>
            <a:xfrm>
              <a:off x="1025295" y="1916754"/>
              <a:ext cx="1390650"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inclined tunnel</a:t>
              </a:r>
            </a:p>
          </p:txBody>
        </p:sp>
        <p:cxnSp>
          <p:nvCxnSpPr>
            <p:cNvPr id="204" name="Straight Connector 203"/>
            <p:cNvCxnSpPr/>
            <p:nvPr/>
          </p:nvCxnSpPr>
          <p:spPr>
            <a:xfrm flipV="1">
              <a:off x="1012909" y="2162976"/>
              <a:ext cx="288392" cy="568297"/>
            </a:xfrm>
            <a:prstGeom prst="line">
              <a:avLst/>
            </a:prstGeom>
            <a:noFill/>
            <a:ln w="9525" cap="flat" cmpd="sng" algn="ctr">
              <a:solidFill>
                <a:srgbClr val="010000"/>
              </a:solidFill>
              <a:prstDash val="solid"/>
            </a:ln>
            <a:effectLst/>
          </p:spPr>
        </p:cxnSp>
        <p:sp>
          <p:nvSpPr>
            <p:cNvPr id="205" name="TextBox 204"/>
            <p:cNvSpPr txBox="1"/>
            <p:nvPr/>
          </p:nvSpPr>
          <p:spPr>
            <a:xfrm>
              <a:off x="7655719" y="5360188"/>
              <a:ext cx="716076"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tunnel</a:t>
              </a:r>
            </a:p>
          </p:txBody>
        </p:sp>
        <p:cxnSp>
          <p:nvCxnSpPr>
            <p:cNvPr id="206" name="Straight Connector 205"/>
            <p:cNvCxnSpPr>
              <a:stCxn id="205" idx="0"/>
            </p:cNvCxnSpPr>
            <p:nvPr/>
          </p:nvCxnSpPr>
          <p:spPr>
            <a:xfrm flipV="1">
              <a:off x="8013757" y="4910138"/>
              <a:ext cx="158693" cy="450050"/>
            </a:xfrm>
            <a:prstGeom prst="line">
              <a:avLst/>
            </a:prstGeom>
            <a:noFill/>
            <a:ln w="9525" cap="flat" cmpd="sng" algn="ctr">
              <a:solidFill>
                <a:srgbClr val="010000"/>
              </a:solidFill>
              <a:prstDash val="solid"/>
            </a:ln>
            <a:effectLst/>
          </p:spPr>
        </p:cxnSp>
        <p:sp>
          <p:nvSpPr>
            <p:cNvPr id="207" name="TextBox 206"/>
            <p:cNvSpPr txBox="1"/>
            <p:nvPr/>
          </p:nvSpPr>
          <p:spPr>
            <a:xfrm>
              <a:off x="8346360" y="5483298"/>
              <a:ext cx="716076"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spring</a:t>
              </a:r>
            </a:p>
          </p:txBody>
        </p:sp>
        <p:cxnSp>
          <p:nvCxnSpPr>
            <p:cNvPr id="208" name="Straight Connector 207"/>
            <p:cNvCxnSpPr/>
            <p:nvPr/>
          </p:nvCxnSpPr>
          <p:spPr>
            <a:xfrm flipH="1" flipV="1">
              <a:off x="8395336" y="4966336"/>
              <a:ext cx="115252" cy="516962"/>
            </a:xfrm>
            <a:prstGeom prst="line">
              <a:avLst/>
            </a:prstGeom>
            <a:noFill/>
            <a:ln w="9525" cap="flat" cmpd="sng" algn="ctr">
              <a:solidFill>
                <a:srgbClr val="010000"/>
              </a:solidFill>
              <a:prstDash val="solid"/>
            </a:ln>
            <a:effectLst/>
          </p:spPr>
        </p:cxnSp>
        <p:sp>
          <p:nvSpPr>
            <p:cNvPr id="209" name="Freeform 208"/>
            <p:cNvSpPr/>
            <p:nvPr/>
          </p:nvSpPr>
          <p:spPr>
            <a:xfrm>
              <a:off x="221456" y="2253068"/>
              <a:ext cx="664369" cy="20222"/>
            </a:xfrm>
            <a:custGeom>
              <a:avLst/>
              <a:gdLst>
                <a:gd name="connsiteX0" fmla="*/ 0 w 547688"/>
                <a:gd name="connsiteY0" fmla="*/ 0 h 371475"/>
                <a:gd name="connsiteX1" fmla="*/ 50006 w 547688"/>
                <a:gd name="connsiteY1" fmla="*/ 76200 h 371475"/>
                <a:gd name="connsiteX2" fmla="*/ 257175 w 547688"/>
                <a:gd name="connsiteY2" fmla="*/ 161925 h 371475"/>
                <a:gd name="connsiteX3" fmla="*/ 423863 w 547688"/>
                <a:gd name="connsiteY3" fmla="*/ 252412 h 371475"/>
                <a:gd name="connsiteX4" fmla="*/ 547688 w 547688"/>
                <a:gd name="connsiteY4" fmla="*/ 371475 h 371475"/>
                <a:gd name="connsiteX0" fmla="*/ 0 w 533400"/>
                <a:gd name="connsiteY0" fmla="*/ 0 h 390525"/>
                <a:gd name="connsiteX1" fmla="*/ 50006 w 533400"/>
                <a:gd name="connsiteY1" fmla="*/ 76200 h 390525"/>
                <a:gd name="connsiteX2" fmla="*/ 257175 w 533400"/>
                <a:gd name="connsiteY2" fmla="*/ 161925 h 390525"/>
                <a:gd name="connsiteX3" fmla="*/ 423863 w 533400"/>
                <a:gd name="connsiteY3" fmla="*/ 252412 h 390525"/>
                <a:gd name="connsiteX4" fmla="*/ 533400 w 533400"/>
                <a:gd name="connsiteY4" fmla="*/ 390525 h 390525"/>
                <a:gd name="connsiteX0" fmla="*/ 0 w 533400"/>
                <a:gd name="connsiteY0" fmla="*/ 0 h 390525"/>
                <a:gd name="connsiteX1" fmla="*/ 50006 w 533400"/>
                <a:gd name="connsiteY1" fmla="*/ 76200 h 390525"/>
                <a:gd name="connsiteX2" fmla="*/ 257175 w 533400"/>
                <a:gd name="connsiteY2" fmla="*/ 161925 h 390525"/>
                <a:gd name="connsiteX3" fmla="*/ 423863 w 533400"/>
                <a:gd name="connsiteY3" fmla="*/ 252412 h 390525"/>
                <a:gd name="connsiteX4" fmla="*/ 533400 w 533400"/>
                <a:gd name="connsiteY4" fmla="*/ 390525 h 390525"/>
                <a:gd name="connsiteX0" fmla="*/ 0 w 533400"/>
                <a:gd name="connsiteY0" fmla="*/ 0 h 390525"/>
                <a:gd name="connsiteX1" fmla="*/ 57150 w 533400"/>
                <a:gd name="connsiteY1" fmla="*/ 59532 h 390525"/>
                <a:gd name="connsiteX2" fmla="*/ 257175 w 533400"/>
                <a:gd name="connsiteY2" fmla="*/ 161925 h 390525"/>
                <a:gd name="connsiteX3" fmla="*/ 423863 w 533400"/>
                <a:gd name="connsiteY3" fmla="*/ 252412 h 390525"/>
                <a:gd name="connsiteX4" fmla="*/ 533400 w 533400"/>
                <a:gd name="connsiteY4" fmla="*/ 390525 h 390525"/>
                <a:gd name="connsiteX0" fmla="*/ 0 w 533400"/>
                <a:gd name="connsiteY0" fmla="*/ 0 h 390525"/>
                <a:gd name="connsiteX1" fmla="*/ 57150 w 533400"/>
                <a:gd name="connsiteY1" fmla="*/ 59532 h 390525"/>
                <a:gd name="connsiteX2" fmla="*/ 257175 w 533400"/>
                <a:gd name="connsiteY2" fmla="*/ 161925 h 390525"/>
                <a:gd name="connsiteX3" fmla="*/ 423863 w 533400"/>
                <a:gd name="connsiteY3" fmla="*/ 252412 h 390525"/>
                <a:gd name="connsiteX4" fmla="*/ 533400 w 533400"/>
                <a:gd name="connsiteY4" fmla="*/ 390525 h 390525"/>
                <a:gd name="connsiteX0" fmla="*/ 0 w 607219"/>
                <a:gd name="connsiteY0" fmla="*/ 0 h 371475"/>
                <a:gd name="connsiteX1" fmla="*/ 130969 w 607219"/>
                <a:gd name="connsiteY1" fmla="*/ 40482 h 371475"/>
                <a:gd name="connsiteX2" fmla="*/ 330994 w 607219"/>
                <a:gd name="connsiteY2" fmla="*/ 142875 h 371475"/>
                <a:gd name="connsiteX3" fmla="*/ 497682 w 607219"/>
                <a:gd name="connsiteY3" fmla="*/ 233362 h 371475"/>
                <a:gd name="connsiteX4" fmla="*/ 607219 w 607219"/>
                <a:gd name="connsiteY4" fmla="*/ 371475 h 371475"/>
                <a:gd name="connsiteX0" fmla="*/ 0 w 673894"/>
                <a:gd name="connsiteY0" fmla="*/ 3192 h 240602"/>
                <a:gd name="connsiteX1" fmla="*/ 130969 w 673894"/>
                <a:gd name="connsiteY1" fmla="*/ 43674 h 240602"/>
                <a:gd name="connsiteX2" fmla="*/ 330994 w 673894"/>
                <a:gd name="connsiteY2" fmla="*/ 146067 h 240602"/>
                <a:gd name="connsiteX3" fmla="*/ 497682 w 673894"/>
                <a:gd name="connsiteY3" fmla="*/ 236554 h 240602"/>
                <a:gd name="connsiteX4" fmla="*/ 673894 w 673894"/>
                <a:gd name="connsiteY4" fmla="*/ 5573 h 240602"/>
                <a:gd name="connsiteX0" fmla="*/ 0 w 673894"/>
                <a:gd name="connsiteY0" fmla="*/ 0 h 142875"/>
                <a:gd name="connsiteX1" fmla="*/ 130969 w 673894"/>
                <a:gd name="connsiteY1" fmla="*/ 40482 h 142875"/>
                <a:gd name="connsiteX2" fmla="*/ 330994 w 673894"/>
                <a:gd name="connsiteY2" fmla="*/ 142875 h 142875"/>
                <a:gd name="connsiteX3" fmla="*/ 673894 w 673894"/>
                <a:gd name="connsiteY3" fmla="*/ 2381 h 142875"/>
                <a:gd name="connsiteX0" fmla="*/ 0 w 673894"/>
                <a:gd name="connsiteY0" fmla="*/ 0 h 142875"/>
                <a:gd name="connsiteX1" fmla="*/ 330994 w 673894"/>
                <a:gd name="connsiteY1" fmla="*/ 142875 h 142875"/>
                <a:gd name="connsiteX2" fmla="*/ 673894 w 673894"/>
                <a:gd name="connsiteY2" fmla="*/ 2381 h 142875"/>
                <a:gd name="connsiteX0" fmla="*/ 0 w 673894"/>
                <a:gd name="connsiteY0" fmla="*/ 17187 h 28247"/>
                <a:gd name="connsiteX1" fmla="*/ 345282 w 673894"/>
                <a:gd name="connsiteY1" fmla="*/ 518 h 28247"/>
                <a:gd name="connsiteX2" fmla="*/ 673894 w 673894"/>
                <a:gd name="connsiteY2" fmla="*/ 19568 h 28247"/>
                <a:gd name="connsiteX0" fmla="*/ 0 w 673894"/>
                <a:gd name="connsiteY0" fmla="*/ 17841 h 20222"/>
                <a:gd name="connsiteX1" fmla="*/ 345282 w 673894"/>
                <a:gd name="connsiteY1" fmla="*/ 1172 h 20222"/>
                <a:gd name="connsiteX2" fmla="*/ 673894 w 673894"/>
                <a:gd name="connsiteY2" fmla="*/ 20222 h 20222"/>
                <a:gd name="connsiteX0" fmla="*/ 0 w 664369"/>
                <a:gd name="connsiteY0" fmla="*/ 13079 h 20222"/>
                <a:gd name="connsiteX1" fmla="*/ 335757 w 664369"/>
                <a:gd name="connsiteY1" fmla="*/ 1172 h 20222"/>
                <a:gd name="connsiteX2" fmla="*/ 664369 w 664369"/>
                <a:gd name="connsiteY2" fmla="*/ 20222 h 20222"/>
              </a:gdLst>
              <a:ahLst/>
              <a:cxnLst>
                <a:cxn ang="0">
                  <a:pos x="connsiteX0" y="connsiteY0"/>
                </a:cxn>
                <a:cxn ang="0">
                  <a:pos x="connsiteX1" y="connsiteY1"/>
                </a:cxn>
                <a:cxn ang="0">
                  <a:pos x="connsiteX2" y="connsiteY2"/>
                </a:cxn>
              </a:cxnLst>
              <a:rect l="l" t="t" r="r" b="b"/>
              <a:pathLst>
                <a:path w="664369" h="20222">
                  <a:moveTo>
                    <a:pt x="0" y="13079"/>
                  </a:moveTo>
                  <a:lnTo>
                    <a:pt x="335757" y="1172"/>
                  </a:lnTo>
                  <a:cubicBezTo>
                    <a:pt x="426244" y="-5178"/>
                    <a:pt x="583407" y="16154"/>
                    <a:pt x="664369" y="20222"/>
                  </a:cubicBezTo>
                </a:path>
              </a:pathLst>
            </a:custGeom>
            <a:no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24"/>
            <a:ext cx="9139242" cy="684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Diagram of water system in the City of David</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42361511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Warren's Shaft, tb n031200 sr"/>
          <p:cNvPicPr preferRelativeResize="0">
            <a:picLocks noChangeAspect="1" noChangeArrowheads="1"/>
          </p:cNvPicPr>
          <p:nvPr>
            <p:custDataLst>
              <p:tags r:id="rId1"/>
            </p:custDataLst>
          </p:nvPr>
        </p:nvPicPr>
        <p:blipFill>
          <a:blip r:embed="rId4"/>
          <a:srcRect/>
          <a:stretch>
            <a:fillRect/>
          </a:stretch>
        </p:blipFill>
        <p:spPr bwMode="auto">
          <a:xfrm>
            <a:off x="60325" y="45244"/>
            <a:ext cx="9023350" cy="6767513"/>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Stepped tunnel in Warren’s Shaft</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16146680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27" descr="Warren's Shaft2, tb n012801 sr"/>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brightnessContrast bright="10000"/>
                    </a14:imgEffect>
                  </a14:imgLayer>
                </a14:imgProps>
              </a:ext>
            </a:extLst>
          </a:blip>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Tunnel in Warren’s Shaft</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26826897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Horizontal tunnel in Warren’s Shaft</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pic>
        <p:nvPicPr>
          <p:cNvPr id="6" name="Picture 5" descr="Warren's Shaft tunnel, tb1107056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4945143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027" descr="Warren's Shaft entrance to tunnel to Pool Tower2, tb n012801 sr"/>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brightnessContrast bright="30000"/>
                    </a14:imgEffect>
                  </a14:imgLayer>
                </a14:imgProps>
              </a:ext>
            </a:extLst>
          </a:blip>
          <a:srcRect/>
          <a:stretch>
            <a:fillRect/>
          </a:stretch>
        </p:blipFill>
        <p:spPr bwMode="auto">
          <a:xfrm>
            <a:off x="2012950" y="15875"/>
            <a:ext cx="5118100" cy="682625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Tunnel in Warren’s Shaft leading to the Pool Tower</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3213831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British Museum-pcb\Assyria\Nimrud, Ashurnasirpal II shoots bow at enemy town, adr180519445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411" b="1"/>
          <a:stretch/>
        </p:blipFill>
        <p:spPr bwMode="auto">
          <a:xfrm>
            <a:off x="750262" y="0"/>
            <a:ext cx="7643477" cy="669094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king shooting his bow at an enemy town, from Nimrud, 9th century BC</a:t>
            </a:r>
          </a:p>
        </p:txBody>
      </p:sp>
      <p:sp>
        <p:nvSpPr>
          <p:cNvPr id="3" name="Text Placeholder 2"/>
          <p:cNvSpPr>
            <a:spLocks noGrp="1"/>
          </p:cNvSpPr>
          <p:nvPr>
            <p:ph type="body" sz="quarter" idx="12"/>
          </p:nvPr>
        </p:nvSpPr>
        <p:spPr/>
        <p:txBody>
          <a:bodyPr/>
          <a:lstStyle/>
          <a:p>
            <a:r>
              <a:rPr lang="en-US" dirty="0"/>
              <a:t>5:2</a:t>
            </a:r>
          </a:p>
        </p:txBody>
      </p:sp>
      <p:sp>
        <p:nvSpPr>
          <p:cNvPr id="4" name="Title 3"/>
          <p:cNvSpPr>
            <a:spLocks noGrp="1"/>
          </p:cNvSpPr>
          <p:nvPr>
            <p:ph type="title"/>
          </p:nvPr>
        </p:nvSpPr>
        <p:spPr/>
        <p:txBody>
          <a:bodyPr/>
          <a:lstStyle/>
          <a:p>
            <a:r>
              <a:rPr lang="en-US" dirty="0"/>
              <a:t>When Saul was king over us, you were the one who led Israel out and back</a:t>
            </a:r>
          </a:p>
        </p:txBody>
      </p:sp>
    </p:spTree>
    <p:extLst>
      <p:ext uri="{BB962C8B-B14F-4D97-AF65-F5344CB8AC3E}">
        <p14:creationId xmlns:p14="http://schemas.microsoft.com/office/powerpoint/2010/main" val="40645630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Warren's Shaft2"/>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saturation sat="90000"/>
                    </a14:imgEffect>
                    <a14:imgEffect>
                      <a14:brightnessContrast bright="30000"/>
                    </a14:imgEffect>
                  </a14:imgLayer>
                </a14:imgProps>
              </a:ext>
            </a:extLst>
          </a:blip>
          <a:srcRect/>
          <a:stretch>
            <a:fillRect/>
          </a:stretch>
        </p:blipFill>
        <p:spPr bwMode="auto">
          <a:xfrm>
            <a:off x="-23019" y="-17463"/>
            <a:ext cx="9190038" cy="689292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Top of vertical shaft in Warren’s Shaft system</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312985520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027" descr="Warren's shaft view from top, tb n051501"/>
          <p:cNvPicPr preferRelativeResize="0">
            <a:picLocks noChangeAspect="1" noChangeArrowheads="1"/>
          </p:cNvPicPr>
          <p:nvPr>
            <p:custDataLst>
              <p:tags r:id="rId1"/>
            </p:custDataLst>
          </p:nvPr>
        </p:nvPicPr>
        <p:blipFill>
          <a:blip r:embed="rId4"/>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Vertical shaft in Warren’s Shaft system (from the top)</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142633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arren's Shaft view up from bottom, tb n100599 sr"/>
          <p:cNvPicPr preferRelativeResize="0">
            <a:picLocks noChangeAspect="1" noChangeArrowheads="1"/>
          </p:cNvPicPr>
          <p:nvPr>
            <p:custDataLst>
              <p:tags r:id="rId1"/>
            </p:custDataLst>
          </p:nvPr>
        </p:nvPicPr>
        <p:blipFill rotWithShape="1">
          <a:blip r:embed="rId4"/>
          <a:srcRect t="581"/>
          <a:stretch/>
        </p:blipFill>
        <p:spPr bwMode="auto">
          <a:xfrm>
            <a:off x="0" y="16329"/>
            <a:ext cx="9144000" cy="6818136"/>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Vertical shaft in Warren’s Shaft system (from the bottom)</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36046028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Tunnel to the Pool Tower in Warren’s Shaft system</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pic>
        <p:nvPicPr>
          <p:cNvPr id="5" name="Picture 4" descr="Warren's Shaft cave in tunnel to Pool Tower, tb11070560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4257159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Pool Tower (from the east)</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pic>
        <p:nvPicPr>
          <p:cNvPr id="5" name="Picture 4" descr="Pool Tower from east, tb110705606-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2544847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Pool near Gihon Spring from above"/>
          <p:cNvPicPr preferRelativeResize="0">
            <a:picLocks noChangeAspect="1" noChangeArrowheads="1"/>
          </p:cNvPicPr>
          <p:nvPr>
            <p:custDataLst>
              <p:tags r:id="rId1"/>
            </p:custDataLst>
          </p:nvPr>
        </p:nvPicPr>
        <p:blipFill>
          <a:blip r:embed="rId4"/>
          <a:srcRect/>
          <a:stretch>
            <a:fillRect/>
          </a:stretch>
        </p:blipFill>
        <p:spPr bwMode="auto">
          <a:xfrm>
            <a:off x="-265" y="-396"/>
            <a:ext cx="9144530" cy="6858793"/>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Middle Bronze pool near the Gihon Spring (from above)</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9614475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Middle Bronze pool near the Gihon Spring (from above)</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pic>
        <p:nvPicPr>
          <p:cNvPr id="5" name="Picture 4" descr="Middle Bronze pool near Gihon Spring excavations, tb11070565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6065743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Spring Tower south wall"/>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South wall of the Spring Tower</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264672437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ring Tower from north, tb02220446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Spring Tower (from the north)</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11370163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pring Tower north wall, tb02230457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North wall of the Spring Tower</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14603089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Shepherd with sheep at Gezer</a:t>
            </a:r>
          </a:p>
        </p:txBody>
      </p:sp>
      <p:sp>
        <p:nvSpPr>
          <p:cNvPr id="3" name="Text Placeholder 2"/>
          <p:cNvSpPr>
            <a:spLocks noGrp="1"/>
          </p:cNvSpPr>
          <p:nvPr>
            <p:ph type="body" sz="quarter" idx="12"/>
          </p:nvPr>
        </p:nvSpPr>
        <p:spPr/>
        <p:txBody>
          <a:bodyPr/>
          <a:lstStyle/>
          <a:p>
            <a:r>
              <a:rPr lang="is-IS" dirty="0"/>
              <a:t>5:2</a:t>
            </a:r>
            <a:endParaRPr lang="en-US" dirty="0"/>
          </a:p>
        </p:txBody>
      </p:sp>
      <p:sp>
        <p:nvSpPr>
          <p:cNvPr id="4" name="Title 3"/>
          <p:cNvSpPr>
            <a:spLocks noGrp="1"/>
          </p:cNvSpPr>
          <p:nvPr>
            <p:ph type="title"/>
          </p:nvPr>
        </p:nvSpPr>
        <p:spPr/>
        <p:txBody>
          <a:bodyPr/>
          <a:lstStyle/>
          <a:p>
            <a:r>
              <a:rPr lang="en-US" dirty="0"/>
              <a:t>Yahweh said to you, “You shall be shepherd of my people Israel”</a:t>
            </a:r>
          </a:p>
        </p:txBody>
      </p:sp>
      <p:pic>
        <p:nvPicPr>
          <p:cNvPr id="5" name="Picture 4" descr="Shepherd and sheep at Gezer, tb051808059-001.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38013790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ihon Spring from Tomb of Pharaoh's Daughter, adr080718291.jpg">
            <a:extLst>
              <a:ext uri="{FF2B5EF4-FFF2-40B4-BE49-F238E27FC236}">
                <a16:creationId xmlns:a16="http://schemas.microsoft.com/office/drawing/2014/main" id="{403CB57E-6B32-4DEA-A086-1DE40CC2B1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
        <p:nvSpPr>
          <p:cNvPr id="2" name="Text Placeholder 1"/>
          <p:cNvSpPr>
            <a:spLocks noGrp="1"/>
          </p:cNvSpPr>
          <p:nvPr>
            <p:ph type="body" sz="quarter" idx="10"/>
          </p:nvPr>
        </p:nvSpPr>
        <p:spPr/>
        <p:txBody>
          <a:bodyPr/>
          <a:lstStyle/>
          <a:p>
            <a:r>
              <a:rPr lang="en-US" dirty="0"/>
              <a:t>Gihon Spring area (from the northeast)</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21368598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Gihon Spring area (from the northeast)</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pic>
        <p:nvPicPr>
          <p:cNvPr id="5" name="Picture 4" descr="Gihon Spring from Tomb of Pharaoh's Daughter, adr08071829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
        <p:nvSpPr>
          <p:cNvPr id="13" name="Line 9"/>
          <p:cNvSpPr>
            <a:spLocks noChangeShapeType="1"/>
          </p:cNvSpPr>
          <p:nvPr/>
        </p:nvSpPr>
        <p:spPr bwMode="auto">
          <a:xfrm>
            <a:off x="4877013" y="3083823"/>
            <a:ext cx="0" cy="542114"/>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Text Box 16"/>
          <p:cNvSpPr txBox="1">
            <a:spLocks noChangeArrowheads="1"/>
          </p:cNvSpPr>
          <p:nvPr/>
        </p:nvSpPr>
        <p:spPr bwMode="auto">
          <a:xfrm>
            <a:off x="4532682" y="2568241"/>
            <a:ext cx="251703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Gihon Spring entrance</a:t>
            </a:r>
          </a:p>
        </p:txBody>
      </p:sp>
      <p:sp>
        <p:nvSpPr>
          <p:cNvPr id="15" name="Line 9"/>
          <p:cNvSpPr>
            <a:spLocks noChangeShapeType="1"/>
          </p:cNvSpPr>
          <p:nvPr/>
        </p:nvSpPr>
        <p:spPr bwMode="auto">
          <a:xfrm>
            <a:off x="1867112" y="1394722"/>
            <a:ext cx="37887" cy="43809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Text Box 16"/>
          <p:cNvSpPr txBox="1">
            <a:spLocks noChangeArrowheads="1"/>
          </p:cNvSpPr>
          <p:nvPr/>
        </p:nvSpPr>
        <p:spPr bwMode="auto">
          <a:xfrm>
            <a:off x="1066800" y="1013722"/>
            <a:ext cx="27656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E – fortification line </a:t>
            </a:r>
          </a:p>
        </p:txBody>
      </p:sp>
      <p:sp>
        <p:nvSpPr>
          <p:cNvPr id="17" name="Line 9"/>
          <p:cNvSpPr>
            <a:spLocks noChangeShapeType="1"/>
          </p:cNvSpPr>
          <p:nvPr/>
        </p:nvSpPr>
        <p:spPr bwMode="auto">
          <a:xfrm flipV="1">
            <a:off x="8458200" y="537412"/>
            <a:ext cx="457200" cy="17151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Text Box 16"/>
          <p:cNvSpPr txBox="1">
            <a:spLocks noChangeArrowheads="1"/>
          </p:cNvSpPr>
          <p:nvPr/>
        </p:nvSpPr>
        <p:spPr bwMode="auto">
          <a:xfrm>
            <a:off x="7620000" y="480322"/>
            <a:ext cx="89139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G</a:t>
            </a:r>
          </a:p>
        </p:txBody>
      </p:sp>
      <p:sp>
        <p:nvSpPr>
          <p:cNvPr id="19" name="Text Box 16"/>
          <p:cNvSpPr txBox="1">
            <a:spLocks noChangeArrowheads="1"/>
          </p:cNvSpPr>
          <p:nvPr/>
        </p:nvSpPr>
        <p:spPr bwMode="auto">
          <a:xfrm>
            <a:off x="7078583" y="4880812"/>
            <a:ext cx="154003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Kidron Valley</a:t>
            </a:r>
          </a:p>
        </p:txBody>
      </p:sp>
      <p:sp>
        <p:nvSpPr>
          <p:cNvPr id="20" name="Line 9"/>
          <p:cNvSpPr>
            <a:spLocks noChangeShapeType="1"/>
          </p:cNvSpPr>
          <p:nvPr/>
        </p:nvSpPr>
        <p:spPr bwMode="auto">
          <a:xfrm>
            <a:off x="533400" y="937522"/>
            <a:ext cx="380999"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1" name="Text Box 16"/>
          <p:cNvSpPr txBox="1">
            <a:spLocks noChangeArrowheads="1"/>
          </p:cNvSpPr>
          <p:nvPr/>
        </p:nvSpPr>
        <p:spPr bwMode="auto">
          <a:xfrm>
            <a:off x="206988" y="632722"/>
            <a:ext cx="140307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Siloam Pool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2" name="Line 9"/>
          <p:cNvSpPr>
            <a:spLocks noChangeShapeType="1"/>
          </p:cNvSpPr>
          <p:nvPr/>
        </p:nvSpPr>
        <p:spPr bwMode="auto">
          <a:xfrm flipV="1">
            <a:off x="7848601" y="1470922"/>
            <a:ext cx="304799" cy="36189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3" name="Text Box 16"/>
          <p:cNvSpPr txBox="1">
            <a:spLocks noChangeArrowheads="1"/>
          </p:cNvSpPr>
          <p:nvPr/>
        </p:nvSpPr>
        <p:spPr bwMode="auto">
          <a:xfrm>
            <a:off x="6756742" y="1824998"/>
            <a:ext cx="197201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ancient city walls</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5" name="Text Box 16"/>
          <p:cNvSpPr txBox="1">
            <a:spLocks noChangeArrowheads="1"/>
          </p:cNvSpPr>
          <p:nvPr/>
        </p:nvSpPr>
        <p:spPr bwMode="auto">
          <a:xfrm>
            <a:off x="3007938" y="419967"/>
            <a:ext cx="299868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entrance to</a:t>
            </a:r>
            <a:r>
              <a:rPr kumimoji="0" lang="en-US" sz="2000" b="0" i="0" u="none" strike="noStrike" kern="0" cap="none" spc="0" normalizeH="0" noProof="0" dirty="0">
                <a:ln>
                  <a:noFill/>
                </a:ln>
                <a:solidFill>
                  <a:srgbClr val="FFFFFF"/>
                </a:solidFill>
                <a:effectLst>
                  <a:glow rad="76200">
                    <a:srgbClr val="000000">
                      <a:alpha val="60000"/>
                    </a:srgbClr>
                  </a:glow>
                </a:effectLst>
                <a:uLnTx/>
                <a:uFillTx/>
                <a:latin typeface="Calibri" pitchFamily="34" charset="0"/>
                <a:cs typeface="Calibri" pitchFamily="34" charset="0"/>
              </a:rPr>
              <a:t> Warren’s Shaft</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6" name="Oval 25"/>
          <p:cNvSpPr/>
          <p:nvPr/>
        </p:nvSpPr>
        <p:spPr>
          <a:xfrm>
            <a:off x="5715000" y="632722"/>
            <a:ext cx="1524000" cy="685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28" name="Text Box 16"/>
          <p:cNvSpPr txBox="1">
            <a:spLocks noChangeArrowheads="1"/>
          </p:cNvSpPr>
          <p:nvPr/>
        </p:nvSpPr>
        <p:spPr bwMode="auto">
          <a:xfrm>
            <a:off x="2685692" y="1824998"/>
            <a:ext cx="215796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of Pool Tower</a:t>
            </a:r>
          </a:p>
        </p:txBody>
      </p:sp>
      <p:sp>
        <p:nvSpPr>
          <p:cNvPr id="24" name="Line 9"/>
          <p:cNvSpPr>
            <a:spLocks noChangeShapeType="1"/>
          </p:cNvSpPr>
          <p:nvPr/>
        </p:nvSpPr>
        <p:spPr bwMode="auto">
          <a:xfrm flipV="1">
            <a:off x="4466436" y="3803427"/>
            <a:ext cx="749578" cy="22312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9" name="Line 9"/>
          <p:cNvSpPr>
            <a:spLocks noChangeShapeType="1"/>
          </p:cNvSpPr>
          <p:nvPr/>
        </p:nvSpPr>
        <p:spPr bwMode="auto">
          <a:xfrm>
            <a:off x="4276183" y="2259357"/>
            <a:ext cx="105318" cy="29747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7" name="Text Box 16">
            <a:extLst>
              <a:ext uri="{FF2B5EF4-FFF2-40B4-BE49-F238E27FC236}">
                <a16:creationId xmlns:a16="http://schemas.microsoft.com/office/drawing/2014/main" id="{0121DF1C-68E5-4926-A163-2412C603F10E}"/>
              </a:ext>
            </a:extLst>
          </p:cNvPr>
          <p:cNvSpPr txBox="1">
            <a:spLocks noChangeArrowheads="1"/>
          </p:cNvSpPr>
          <p:nvPr/>
        </p:nvSpPr>
        <p:spPr bwMode="auto">
          <a:xfrm>
            <a:off x="2112907" y="3989078"/>
            <a:ext cx="23535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of Spring Tower</a:t>
            </a:r>
          </a:p>
        </p:txBody>
      </p:sp>
      <p:sp>
        <p:nvSpPr>
          <p:cNvPr id="30" name="Text Box 16">
            <a:extLst>
              <a:ext uri="{FF2B5EF4-FFF2-40B4-BE49-F238E27FC236}">
                <a16:creationId xmlns:a16="http://schemas.microsoft.com/office/drawing/2014/main" id="{BD29379B-D3F2-494C-BDEF-F918D5E1FE5E}"/>
              </a:ext>
            </a:extLst>
          </p:cNvPr>
          <p:cNvSpPr txBox="1">
            <a:spLocks noChangeArrowheads="1"/>
          </p:cNvSpPr>
          <p:nvPr/>
        </p:nvSpPr>
        <p:spPr bwMode="auto">
          <a:xfrm>
            <a:off x="122393" y="5382101"/>
            <a:ext cx="274306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slope of Mount of Olives</a:t>
            </a:r>
          </a:p>
        </p:txBody>
      </p:sp>
    </p:spTree>
    <p:extLst>
      <p:ext uri="{BB962C8B-B14F-4D97-AF65-F5344CB8AC3E}">
        <p14:creationId xmlns:p14="http://schemas.microsoft.com/office/powerpoint/2010/main" val="2747773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Entrance to the Gihon Spring</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pic>
        <p:nvPicPr>
          <p:cNvPr id="6" name="Picture 5" descr="Gihon Spring entrance, adr08071826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74373380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ihon Spring, Virgin's Fountain, mat12310.jpg"/>
          <p:cNvPicPr>
            <a:picLocks noChangeAspect="1"/>
          </p:cNvPicPr>
          <p:nvPr/>
        </p:nvPicPr>
        <p:blipFill rotWithShape="1">
          <a:blip r:embed="rId3">
            <a:extLst>
              <a:ext uri="{28A0092B-C50C-407E-A947-70E740481C1C}">
                <a14:useLocalDpi xmlns:a14="http://schemas.microsoft.com/office/drawing/2010/main" val="0"/>
              </a:ext>
            </a:extLst>
          </a:blip>
          <a:srcRect b="12553"/>
          <a:stretch/>
        </p:blipFill>
        <p:spPr>
          <a:xfrm>
            <a:off x="1752622" y="-1"/>
            <a:ext cx="5638757" cy="6858001"/>
          </a:xfrm>
          <a:prstGeom prst="rect">
            <a:avLst/>
          </a:prstGeom>
        </p:spPr>
      </p:pic>
      <p:sp>
        <p:nvSpPr>
          <p:cNvPr id="2" name="Text Placeholder 1"/>
          <p:cNvSpPr>
            <a:spLocks noGrp="1"/>
          </p:cNvSpPr>
          <p:nvPr>
            <p:ph type="body" sz="quarter" idx="10"/>
          </p:nvPr>
        </p:nvSpPr>
        <p:spPr/>
        <p:txBody>
          <a:bodyPr/>
          <a:lstStyle/>
          <a:p>
            <a:r>
              <a:rPr lang="en-US" dirty="0"/>
              <a:t>Entrance to the Gihon Spring, circa 1910</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12316659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Gihon Spring steps and Siloam Channel entrance"/>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Steps leading to the Gihon Spring, with an entrance to the Siloam Channel</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3553088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Gihon Spring"/>
          <p:cNvPicPr preferRelativeResize="0">
            <a:picLocks noChangeAspect="1" noChangeArrowheads="1"/>
          </p:cNvPicPr>
          <p:nvPr>
            <p:custDataLst>
              <p:tags r:id="rId1"/>
            </p:custDataLst>
          </p:nvPr>
        </p:nvPicPr>
        <p:blipFill>
          <a:blip r:embed="rId4"/>
          <a:srcRect/>
          <a:stretch>
            <a:fillRect/>
          </a:stretch>
        </p:blipFill>
        <p:spPr bwMode="auto">
          <a:xfrm>
            <a:off x="1996281" y="-3969"/>
            <a:ext cx="5151438" cy="6865938"/>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Gihon Spring</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121354592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Siloam Channel</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pic>
        <p:nvPicPr>
          <p:cNvPr id="6" name="Picture 5" descr="Siloam Channel, tb11070559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495452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iloam Channel, tb12301198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4570" y="0"/>
            <a:ext cx="4594860" cy="6858000"/>
          </a:xfrm>
          <a:prstGeom prst="rect">
            <a:avLst/>
          </a:prstGeom>
        </p:spPr>
      </p:pic>
      <p:sp>
        <p:nvSpPr>
          <p:cNvPr id="2" name="Text Placeholder 1"/>
          <p:cNvSpPr>
            <a:spLocks noGrp="1"/>
          </p:cNvSpPr>
          <p:nvPr>
            <p:ph type="body" sz="quarter" idx="10"/>
          </p:nvPr>
        </p:nvSpPr>
        <p:spPr/>
        <p:txBody>
          <a:bodyPr/>
          <a:lstStyle/>
          <a:p>
            <a:r>
              <a:rPr lang="en-US" dirty="0"/>
              <a:t>Siloam Channel</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104834206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Siloam Channel outlet"/>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Southern exit of the Siloam Channel, before excavation</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100317342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Southern exit of the Siloam Channel, after excavation</a:t>
            </a:r>
          </a:p>
        </p:txBody>
      </p:sp>
      <p:sp>
        <p:nvSpPr>
          <p:cNvPr id="3" name="Text Placeholder 2"/>
          <p:cNvSpPr>
            <a:spLocks noGrp="1"/>
          </p:cNvSpPr>
          <p:nvPr>
            <p:ph type="body" sz="quarter" idx="12"/>
          </p:nvPr>
        </p:nvSpPr>
        <p:spPr/>
        <p:txBody>
          <a:bodyPr/>
          <a:lstStyle/>
          <a:p>
            <a:r>
              <a:rPr lang="en-US" dirty="0"/>
              <a:t>5:8</a:t>
            </a:r>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pic>
        <p:nvPicPr>
          <p:cNvPr id="6" name="Picture 5" descr="Siloam Channel southern exit near Pool of Siloam, tb031305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874191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Shepherd with sheep near </a:t>
            </a:r>
            <a:r>
              <a:rPr lang="en-US" dirty="0" err="1"/>
              <a:t>Taybeh</a:t>
            </a:r>
            <a:endParaRPr lang="en-US" dirty="0"/>
          </a:p>
        </p:txBody>
      </p:sp>
      <p:sp>
        <p:nvSpPr>
          <p:cNvPr id="3" name="Text Placeholder 2"/>
          <p:cNvSpPr>
            <a:spLocks noGrp="1"/>
          </p:cNvSpPr>
          <p:nvPr>
            <p:ph type="body" sz="quarter" idx="12"/>
          </p:nvPr>
        </p:nvSpPr>
        <p:spPr/>
        <p:txBody>
          <a:bodyPr/>
          <a:lstStyle/>
          <a:p>
            <a:r>
              <a:rPr lang="is-IS" dirty="0"/>
              <a:t>5:2</a:t>
            </a:r>
            <a:endParaRPr lang="en-US" dirty="0"/>
          </a:p>
        </p:txBody>
      </p:sp>
      <p:sp>
        <p:nvSpPr>
          <p:cNvPr id="4" name="Title 3"/>
          <p:cNvSpPr>
            <a:spLocks noGrp="1"/>
          </p:cNvSpPr>
          <p:nvPr>
            <p:ph type="title"/>
          </p:nvPr>
        </p:nvSpPr>
        <p:spPr/>
        <p:txBody>
          <a:bodyPr/>
          <a:lstStyle/>
          <a:p>
            <a:r>
              <a:rPr lang="en-US" dirty="0"/>
              <a:t>Yahweh said to you, “You shall be shepherd of my people Israel”</a:t>
            </a:r>
          </a:p>
        </p:txBody>
      </p:sp>
      <p:pic>
        <p:nvPicPr>
          <p:cNvPr id="6" name="Picture 5" descr="Shepherd and sheep near Taiyibeh, cd080416111.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55967570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39210947-1D53-4E40-A2A3-027A7F3DFFC5}"/>
              </a:ext>
            </a:extLst>
          </p:cNvPr>
          <p:cNvPicPr>
            <a:picLocks noChangeAspect="1"/>
          </p:cNvPicPr>
          <p:nvPr/>
        </p:nvPicPr>
        <p:blipFill rotWithShape="1">
          <a:blip r:embed="rId3">
            <a:extLst>
              <a:ext uri="{28A0092B-C50C-407E-A947-70E740481C1C}">
                <a14:useLocalDpi xmlns:a14="http://schemas.microsoft.com/office/drawing/2010/main" val="0"/>
              </a:ext>
            </a:extLst>
          </a:blip>
          <a:srcRect t="3890" b="-1"/>
          <a:stretch/>
        </p:blipFill>
        <p:spPr>
          <a:xfrm>
            <a:off x="0" y="0"/>
            <a:ext cx="9144000" cy="65913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a:t>
            </a:r>
          </a:p>
        </p:txBody>
      </p:sp>
      <p:sp>
        <p:nvSpPr>
          <p:cNvPr id="3" name="Text Placeholder 2"/>
          <p:cNvSpPr>
            <a:spLocks noGrp="1"/>
          </p:cNvSpPr>
          <p:nvPr>
            <p:ph type="body" sz="quarter" idx="12"/>
          </p:nvPr>
        </p:nvSpPr>
        <p:spPr/>
        <p:txBody>
          <a:bodyPr/>
          <a:lstStyle/>
          <a:p>
            <a:r>
              <a:rPr lang="fi-FI" dirty="0"/>
              <a:t>5:8</a:t>
            </a:r>
            <a:endParaRPr lang="en-US" dirty="0"/>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Tree>
    <p:extLst>
      <p:ext uri="{BB962C8B-B14F-4D97-AF65-F5344CB8AC3E}">
        <p14:creationId xmlns:p14="http://schemas.microsoft.com/office/powerpoint/2010/main" val="269069157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FC8A36D0-0F2D-467C-AE9F-776D6A0D30B7}"/>
              </a:ext>
            </a:extLst>
          </p:cNvPr>
          <p:cNvPicPr>
            <a:picLocks noChangeAspect="1"/>
          </p:cNvPicPr>
          <p:nvPr/>
        </p:nvPicPr>
        <p:blipFill rotWithShape="1">
          <a:blip r:embed="rId3">
            <a:extLst>
              <a:ext uri="{28A0092B-C50C-407E-A947-70E740481C1C}">
                <a14:useLocalDpi xmlns:a14="http://schemas.microsoft.com/office/drawing/2010/main" val="0"/>
              </a:ext>
            </a:extLst>
          </a:blip>
          <a:srcRect t="3890" b="-1"/>
          <a:stretch/>
        </p:blipFill>
        <p:spPr>
          <a:xfrm>
            <a:off x="0" y="0"/>
            <a:ext cx="9144000" cy="65913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a:t>
            </a:r>
          </a:p>
        </p:txBody>
      </p:sp>
      <p:sp>
        <p:nvSpPr>
          <p:cNvPr id="3" name="Text Placeholder 2"/>
          <p:cNvSpPr>
            <a:spLocks noGrp="1"/>
          </p:cNvSpPr>
          <p:nvPr>
            <p:ph type="body" sz="quarter" idx="12"/>
          </p:nvPr>
        </p:nvSpPr>
        <p:spPr/>
        <p:txBody>
          <a:bodyPr/>
          <a:lstStyle/>
          <a:p>
            <a:r>
              <a:rPr lang="fi-FI" dirty="0"/>
              <a:t>5:8</a:t>
            </a:r>
            <a:endParaRPr lang="en-US" dirty="0"/>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
        <p:nvSpPr>
          <p:cNvPr id="15" name="Text Box 16"/>
          <p:cNvSpPr txBox="1">
            <a:spLocks noChangeArrowheads="1"/>
          </p:cNvSpPr>
          <p:nvPr/>
        </p:nvSpPr>
        <p:spPr bwMode="auto">
          <a:xfrm>
            <a:off x="6062505" y="5524500"/>
            <a:ext cx="2328185" cy="369332"/>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Siloam</a:t>
            </a:r>
            <a:r>
              <a:rPr lang="en-US" kern="0" dirty="0">
                <a:solidFill>
                  <a:srgbClr val="FFFFFF"/>
                </a:solidFill>
                <a:effectLst>
                  <a:glow rad="76200">
                    <a:srgbClr val="000000">
                      <a:alpha val="60000"/>
                    </a:srgbClr>
                  </a:glow>
                </a:effectLst>
                <a:latin typeface="Calibri" pitchFamily="34" charset="0"/>
                <a:cs typeface="Calibri" pitchFamily="34" charset="0"/>
              </a:rPr>
              <a:t> channel outlet</a:t>
            </a:r>
            <a:endPar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4" name="Text Box 16"/>
          <p:cNvSpPr txBox="1">
            <a:spLocks noChangeArrowheads="1"/>
          </p:cNvSpPr>
          <p:nvPr/>
        </p:nvSpPr>
        <p:spPr bwMode="auto">
          <a:xfrm>
            <a:off x="6458562" y="4945380"/>
            <a:ext cx="1630863" cy="369332"/>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kern="0" noProof="0" dirty="0">
                <a:solidFill>
                  <a:srgbClr val="FFFFFF"/>
                </a:solidFill>
                <a:effectLst>
                  <a:glow rad="76200">
                    <a:srgbClr val="000000">
                      <a:alpha val="60000"/>
                    </a:srgbClr>
                  </a:glow>
                </a:effectLst>
                <a:latin typeface="Calibri" pitchFamily="34" charset="0"/>
                <a:cs typeface="Calibri" pitchFamily="34" charset="0"/>
              </a:rPr>
              <a:t>Siloam Channel</a:t>
            </a:r>
            <a:endPar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2" name="Text Box 1030"/>
          <p:cNvSpPr txBox="1">
            <a:spLocks noChangeArrowheads="1"/>
          </p:cNvSpPr>
          <p:nvPr/>
        </p:nvSpPr>
        <p:spPr bwMode="auto">
          <a:xfrm>
            <a:off x="7015005" y="4122420"/>
            <a:ext cx="1465440" cy="70788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Spring and </a:t>
            </a:r>
          </a:p>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Pool Towers </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3" name="Text Box 1030"/>
          <p:cNvSpPr txBox="1">
            <a:spLocks noChangeArrowheads="1"/>
          </p:cNvSpPr>
          <p:nvPr/>
        </p:nvSpPr>
        <p:spPr bwMode="auto">
          <a:xfrm>
            <a:off x="6443505" y="3295590"/>
            <a:ext cx="892742"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Area G</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5" name="Text Box 1030"/>
          <p:cNvSpPr txBox="1">
            <a:spLocks noChangeArrowheads="1"/>
          </p:cNvSpPr>
          <p:nvPr/>
        </p:nvSpPr>
        <p:spPr bwMode="auto">
          <a:xfrm>
            <a:off x="4943295" y="3868677"/>
            <a:ext cx="796632" cy="1015663"/>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City </a:t>
            </a:r>
          </a:p>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of David</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16" name="Straight Arrow Connector 15"/>
          <p:cNvCxnSpPr/>
          <p:nvPr/>
        </p:nvCxnSpPr>
        <p:spPr>
          <a:xfrm flipH="1" flipV="1">
            <a:off x="5866927" y="5394067"/>
            <a:ext cx="271778" cy="260866"/>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19" name="Straight Arrow Connector 18"/>
          <p:cNvCxnSpPr/>
          <p:nvPr/>
        </p:nvCxnSpPr>
        <p:spPr>
          <a:xfrm flipH="1" flipV="1">
            <a:off x="6519705" y="4197350"/>
            <a:ext cx="457200" cy="10987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0" name="Freeform 9"/>
          <p:cNvSpPr/>
          <p:nvPr/>
        </p:nvSpPr>
        <p:spPr>
          <a:xfrm>
            <a:off x="5791200" y="4197350"/>
            <a:ext cx="584200" cy="1117600"/>
          </a:xfrm>
          <a:custGeom>
            <a:avLst/>
            <a:gdLst>
              <a:gd name="connsiteX0" fmla="*/ 520700 w 520700"/>
              <a:gd name="connsiteY0" fmla="*/ 0 h 1181100"/>
              <a:gd name="connsiteX1" fmla="*/ 215900 w 520700"/>
              <a:gd name="connsiteY1" fmla="*/ 349250 h 1181100"/>
              <a:gd name="connsiteX2" fmla="*/ 196850 w 520700"/>
              <a:gd name="connsiteY2" fmla="*/ 774700 h 1181100"/>
              <a:gd name="connsiteX3" fmla="*/ 0 w 520700"/>
              <a:gd name="connsiteY3" fmla="*/ 1181100 h 1181100"/>
              <a:gd name="connsiteX0" fmla="*/ 520700 w 520700"/>
              <a:gd name="connsiteY0" fmla="*/ 0 h 1181100"/>
              <a:gd name="connsiteX1" fmla="*/ 215900 w 520700"/>
              <a:gd name="connsiteY1" fmla="*/ 349250 h 1181100"/>
              <a:gd name="connsiteX2" fmla="*/ 196850 w 520700"/>
              <a:gd name="connsiteY2" fmla="*/ 774700 h 1181100"/>
              <a:gd name="connsiteX3" fmla="*/ 0 w 520700"/>
              <a:gd name="connsiteY3" fmla="*/ 1181100 h 1181100"/>
              <a:gd name="connsiteX0" fmla="*/ 520700 w 520700"/>
              <a:gd name="connsiteY0" fmla="*/ 0 h 1181100"/>
              <a:gd name="connsiteX1" fmla="*/ 215900 w 520700"/>
              <a:gd name="connsiteY1" fmla="*/ 349250 h 1181100"/>
              <a:gd name="connsiteX2" fmla="*/ 196850 w 520700"/>
              <a:gd name="connsiteY2" fmla="*/ 774700 h 1181100"/>
              <a:gd name="connsiteX3" fmla="*/ 0 w 520700"/>
              <a:gd name="connsiteY3" fmla="*/ 1181100 h 1181100"/>
              <a:gd name="connsiteX0" fmla="*/ 520700 w 520700"/>
              <a:gd name="connsiteY0" fmla="*/ 0 h 1181100"/>
              <a:gd name="connsiteX1" fmla="*/ 215900 w 520700"/>
              <a:gd name="connsiteY1" fmla="*/ 349250 h 1181100"/>
              <a:gd name="connsiteX2" fmla="*/ 196850 w 520700"/>
              <a:gd name="connsiteY2" fmla="*/ 774700 h 1181100"/>
              <a:gd name="connsiteX3" fmla="*/ 0 w 520700"/>
              <a:gd name="connsiteY3" fmla="*/ 1181100 h 1181100"/>
              <a:gd name="connsiteX0" fmla="*/ 520700 w 520700"/>
              <a:gd name="connsiteY0" fmla="*/ 0 h 1181100"/>
              <a:gd name="connsiteX1" fmla="*/ 292100 w 520700"/>
              <a:gd name="connsiteY1" fmla="*/ 393700 h 1181100"/>
              <a:gd name="connsiteX2" fmla="*/ 196850 w 520700"/>
              <a:gd name="connsiteY2" fmla="*/ 774700 h 1181100"/>
              <a:gd name="connsiteX3" fmla="*/ 0 w 520700"/>
              <a:gd name="connsiteY3" fmla="*/ 1181100 h 1181100"/>
              <a:gd name="connsiteX0" fmla="*/ 520700 w 520700"/>
              <a:gd name="connsiteY0" fmla="*/ 0 h 1181100"/>
              <a:gd name="connsiteX1" fmla="*/ 304800 w 520700"/>
              <a:gd name="connsiteY1" fmla="*/ 381000 h 1181100"/>
              <a:gd name="connsiteX2" fmla="*/ 196850 w 520700"/>
              <a:gd name="connsiteY2" fmla="*/ 774700 h 1181100"/>
              <a:gd name="connsiteX3" fmla="*/ 0 w 520700"/>
              <a:gd name="connsiteY3" fmla="*/ 1181100 h 1181100"/>
              <a:gd name="connsiteX0" fmla="*/ 584200 w 584200"/>
              <a:gd name="connsiteY0" fmla="*/ 0 h 1117600"/>
              <a:gd name="connsiteX1" fmla="*/ 304800 w 584200"/>
              <a:gd name="connsiteY1" fmla="*/ 317500 h 1117600"/>
              <a:gd name="connsiteX2" fmla="*/ 196850 w 584200"/>
              <a:gd name="connsiteY2" fmla="*/ 711200 h 1117600"/>
              <a:gd name="connsiteX3" fmla="*/ 0 w 584200"/>
              <a:gd name="connsiteY3" fmla="*/ 1117600 h 1117600"/>
              <a:gd name="connsiteX0" fmla="*/ 584200 w 584200"/>
              <a:gd name="connsiteY0" fmla="*/ 0 h 1117600"/>
              <a:gd name="connsiteX1" fmla="*/ 311150 w 584200"/>
              <a:gd name="connsiteY1" fmla="*/ 355600 h 1117600"/>
              <a:gd name="connsiteX2" fmla="*/ 196850 w 584200"/>
              <a:gd name="connsiteY2" fmla="*/ 711200 h 1117600"/>
              <a:gd name="connsiteX3" fmla="*/ 0 w 584200"/>
              <a:gd name="connsiteY3" fmla="*/ 1117600 h 1117600"/>
              <a:gd name="connsiteX0" fmla="*/ 584200 w 584200"/>
              <a:gd name="connsiteY0" fmla="*/ 0 h 1117600"/>
              <a:gd name="connsiteX1" fmla="*/ 311150 w 584200"/>
              <a:gd name="connsiteY1" fmla="*/ 355600 h 1117600"/>
              <a:gd name="connsiteX2" fmla="*/ 196850 w 584200"/>
              <a:gd name="connsiteY2" fmla="*/ 711200 h 1117600"/>
              <a:gd name="connsiteX3" fmla="*/ 0 w 584200"/>
              <a:gd name="connsiteY3" fmla="*/ 1117600 h 1117600"/>
            </a:gdLst>
            <a:ahLst/>
            <a:cxnLst>
              <a:cxn ang="0">
                <a:pos x="connsiteX0" y="connsiteY0"/>
              </a:cxn>
              <a:cxn ang="0">
                <a:pos x="connsiteX1" y="connsiteY1"/>
              </a:cxn>
              <a:cxn ang="0">
                <a:pos x="connsiteX2" y="connsiteY2"/>
              </a:cxn>
              <a:cxn ang="0">
                <a:pos x="connsiteX3" y="connsiteY3"/>
              </a:cxn>
            </a:cxnLst>
            <a:rect l="l" t="t" r="r" b="b"/>
            <a:pathLst>
              <a:path w="584200" h="1117600">
                <a:moveTo>
                  <a:pt x="584200" y="0"/>
                </a:moveTo>
                <a:cubicBezTo>
                  <a:pt x="482600" y="116417"/>
                  <a:pt x="375708" y="237067"/>
                  <a:pt x="311150" y="355600"/>
                </a:cubicBezTo>
                <a:cubicBezTo>
                  <a:pt x="246592" y="474133"/>
                  <a:pt x="267758" y="596900"/>
                  <a:pt x="196850" y="711200"/>
                </a:cubicBezTo>
                <a:cubicBezTo>
                  <a:pt x="124534" y="827770"/>
                  <a:pt x="65617" y="982133"/>
                  <a:pt x="0" y="1117600"/>
                </a:cubicBezTo>
              </a:path>
            </a:pathLst>
          </a:custGeom>
          <a:noFill/>
          <a:ln cap="rnd">
            <a:solidFill>
              <a:srgbClr val="2DC8FF"/>
            </a:solidFill>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5967414" y="3875825"/>
            <a:ext cx="438150" cy="272312"/>
          </a:xfrm>
          <a:custGeom>
            <a:avLst/>
            <a:gdLst>
              <a:gd name="connsiteX0" fmla="*/ 0 w 357187"/>
              <a:gd name="connsiteY0" fmla="*/ 109537 h 271462"/>
              <a:gd name="connsiteX1" fmla="*/ 85725 w 357187"/>
              <a:gd name="connsiteY1" fmla="*/ 0 h 271462"/>
              <a:gd name="connsiteX2" fmla="*/ 138112 w 357187"/>
              <a:gd name="connsiteY2" fmla="*/ 171450 h 271462"/>
              <a:gd name="connsiteX3" fmla="*/ 357187 w 357187"/>
              <a:gd name="connsiteY3" fmla="*/ 271462 h 271462"/>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438150"/>
              <a:gd name="connsiteY0" fmla="*/ 110414 h 286626"/>
              <a:gd name="connsiteX1" fmla="*/ 85725 w 438150"/>
              <a:gd name="connsiteY1" fmla="*/ 877 h 286626"/>
              <a:gd name="connsiteX2" fmla="*/ 138112 w 438150"/>
              <a:gd name="connsiteY2" fmla="*/ 172327 h 286626"/>
              <a:gd name="connsiteX3" fmla="*/ 438150 w 438150"/>
              <a:gd name="connsiteY3" fmla="*/ 286626 h 286626"/>
              <a:gd name="connsiteX0" fmla="*/ 0 w 438150"/>
              <a:gd name="connsiteY0" fmla="*/ 111178 h 287390"/>
              <a:gd name="connsiteX1" fmla="*/ 85725 w 438150"/>
              <a:gd name="connsiteY1" fmla="*/ 1641 h 287390"/>
              <a:gd name="connsiteX2" fmla="*/ 238125 w 438150"/>
              <a:gd name="connsiteY2" fmla="*/ 199285 h 287390"/>
              <a:gd name="connsiteX3" fmla="*/ 438150 w 438150"/>
              <a:gd name="connsiteY3" fmla="*/ 287390 h 287390"/>
              <a:gd name="connsiteX0" fmla="*/ 0 w 438150"/>
              <a:gd name="connsiteY0" fmla="*/ 104162 h 280374"/>
              <a:gd name="connsiteX1" fmla="*/ 85725 w 438150"/>
              <a:gd name="connsiteY1" fmla="*/ 1768 h 280374"/>
              <a:gd name="connsiteX2" fmla="*/ 238125 w 438150"/>
              <a:gd name="connsiteY2" fmla="*/ 192269 h 280374"/>
              <a:gd name="connsiteX3" fmla="*/ 438150 w 438150"/>
              <a:gd name="connsiteY3" fmla="*/ 280374 h 280374"/>
              <a:gd name="connsiteX0" fmla="*/ 0 w 438150"/>
              <a:gd name="connsiteY0" fmla="*/ 102787 h 278999"/>
              <a:gd name="connsiteX1" fmla="*/ 85725 w 438150"/>
              <a:gd name="connsiteY1" fmla="*/ 393 h 278999"/>
              <a:gd name="connsiteX2" fmla="*/ 133349 w 438150"/>
              <a:gd name="connsiteY2" fmla="*/ 140887 h 278999"/>
              <a:gd name="connsiteX3" fmla="*/ 238125 w 438150"/>
              <a:gd name="connsiteY3" fmla="*/ 190894 h 278999"/>
              <a:gd name="connsiteX4" fmla="*/ 438150 w 438150"/>
              <a:gd name="connsiteY4" fmla="*/ 278999 h 278999"/>
              <a:gd name="connsiteX0" fmla="*/ 0 w 438150"/>
              <a:gd name="connsiteY0" fmla="*/ 95683 h 271895"/>
              <a:gd name="connsiteX1" fmla="*/ 83344 w 438150"/>
              <a:gd name="connsiteY1" fmla="*/ 433 h 271895"/>
              <a:gd name="connsiteX2" fmla="*/ 133349 w 438150"/>
              <a:gd name="connsiteY2" fmla="*/ 133783 h 271895"/>
              <a:gd name="connsiteX3" fmla="*/ 238125 w 438150"/>
              <a:gd name="connsiteY3" fmla="*/ 183790 h 271895"/>
              <a:gd name="connsiteX4" fmla="*/ 438150 w 438150"/>
              <a:gd name="connsiteY4" fmla="*/ 271895 h 271895"/>
              <a:gd name="connsiteX0" fmla="*/ 0 w 438150"/>
              <a:gd name="connsiteY0" fmla="*/ 96100 h 272312"/>
              <a:gd name="connsiteX1" fmla="*/ 83344 w 438150"/>
              <a:gd name="connsiteY1" fmla="*/ 850 h 272312"/>
              <a:gd name="connsiteX2" fmla="*/ 133349 w 438150"/>
              <a:gd name="connsiteY2" fmla="*/ 134200 h 272312"/>
              <a:gd name="connsiteX3" fmla="*/ 238125 w 438150"/>
              <a:gd name="connsiteY3" fmla="*/ 184207 h 272312"/>
              <a:gd name="connsiteX4" fmla="*/ 438150 w 438150"/>
              <a:gd name="connsiteY4" fmla="*/ 272312 h 272312"/>
              <a:gd name="connsiteX0" fmla="*/ 0 w 438150"/>
              <a:gd name="connsiteY0" fmla="*/ 96100 h 272312"/>
              <a:gd name="connsiteX1" fmla="*/ 83344 w 438150"/>
              <a:gd name="connsiteY1" fmla="*/ 850 h 272312"/>
              <a:gd name="connsiteX2" fmla="*/ 133349 w 438150"/>
              <a:gd name="connsiteY2" fmla="*/ 134200 h 272312"/>
              <a:gd name="connsiteX3" fmla="*/ 238125 w 438150"/>
              <a:gd name="connsiteY3" fmla="*/ 184207 h 272312"/>
              <a:gd name="connsiteX4" fmla="*/ 438150 w 438150"/>
              <a:gd name="connsiteY4" fmla="*/ 272312 h 27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272312">
                <a:moveTo>
                  <a:pt x="0" y="96100"/>
                </a:moveTo>
                <a:cubicBezTo>
                  <a:pt x="28575" y="59588"/>
                  <a:pt x="43097" y="-8366"/>
                  <a:pt x="83344" y="850"/>
                </a:cubicBezTo>
                <a:cubicBezTo>
                  <a:pt x="122153" y="9737"/>
                  <a:pt x="107949" y="102450"/>
                  <a:pt x="133349" y="134200"/>
                </a:cubicBezTo>
                <a:cubicBezTo>
                  <a:pt x="158749" y="165950"/>
                  <a:pt x="187325" y="161188"/>
                  <a:pt x="238125" y="184207"/>
                </a:cubicBezTo>
                <a:cubicBezTo>
                  <a:pt x="288925" y="207226"/>
                  <a:pt x="343694" y="267550"/>
                  <a:pt x="438150" y="272312"/>
                </a:cubicBezTo>
              </a:path>
            </a:pathLst>
          </a:custGeom>
          <a:noFill/>
          <a:ln cap="rnd">
            <a:solidFill>
              <a:srgbClr val="2DC8FF"/>
            </a:solidFill>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Box 1030"/>
          <p:cNvSpPr txBox="1">
            <a:spLocks noChangeArrowheads="1"/>
          </p:cNvSpPr>
          <p:nvPr/>
        </p:nvSpPr>
        <p:spPr bwMode="auto">
          <a:xfrm>
            <a:off x="6847273" y="3619500"/>
            <a:ext cx="174278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Warren’s Shaft</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26" name="Straight Arrow Connector 25"/>
          <p:cNvCxnSpPr>
            <a:stCxn id="25" idx="1"/>
          </p:cNvCxnSpPr>
          <p:nvPr/>
        </p:nvCxnSpPr>
        <p:spPr>
          <a:xfrm flipH="1">
            <a:off x="6189030" y="3819555"/>
            <a:ext cx="658243" cy="19242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28" name="Straight Arrow Connector 27"/>
          <p:cNvCxnSpPr/>
          <p:nvPr/>
        </p:nvCxnSpPr>
        <p:spPr>
          <a:xfrm flipH="1" flipV="1">
            <a:off x="6062505" y="4860786"/>
            <a:ext cx="431142" cy="254349"/>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9" name="Freeform 8"/>
          <p:cNvSpPr/>
          <p:nvPr/>
        </p:nvSpPr>
        <p:spPr>
          <a:xfrm>
            <a:off x="4743285" y="3305818"/>
            <a:ext cx="1519374" cy="2002819"/>
          </a:xfrm>
          <a:custGeom>
            <a:avLst/>
            <a:gdLst>
              <a:gd name="connsiteX0" fmla="*/ 1577340 w 1577340"/>
              <a:gd name="connsiteY0" fmla="*/ 7620 h 1623060"/>
              <a:gd name="connsiteX1" fmla="*/ 830580 w 1577340"/>
              <a:gd name="connsiteY1" fmla="*/ 15240 h 1623060"/>
              <a:gd name="connsiteX2" fmla="*/ 0 w 1577340"/>
              <a:gd name="connsiteY2" fmla="*/ 952500 h 1623060"/>
              <a:gd name="connsiteX3" fmla="*/ 670560 w 1577340"/>
              <a:gd name="connsiteY3" fmla="*/ 1623060 h 1623060"/>
              <a:gd name="connsiteX4" fmla="*/ 1181100 w 1577340"/>
              <a:gd name="connsiteY4" fmla="*/ 762000 h 1623060"/>
              <a:gd name="connsiteX5" fmla="*/ 1516380 w 1577340"/>
              <a:gd name="connsiteY5" fmla="*/ 0 h 1623060"/>
              <a:gd name="connsiteX6" fmla="*/ 1493520 w 1577340"/>
              <a:gd name="connsiteY6" fmla="*/ 15240 h 1623060"/>
              <a:gd name="connsiteX7" fmla="*/ 1463040 w 1577340"/>
              <a:gd name="connsiteY7" fmla="*/ 0 h 1623060"/>
              <a:gd name="connsiteX8" fmla="*/ 1577340 w 1577340"/>
              <a:gd name="connsiteY8" fmla="*/ 7620 h 1623060"/>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516380 w 1577340"/>
              <a:gd name="connsiteY5" fmla="*/ 0 h 1880235"/>
              <a:gd name="connsiteX6" fmla="*/ 1493520 w 1577340"/>
              <a:gd name="connsiteY6" fmla="*/ 15240 h 1880235"/>
              <a:gd name="connsiteX7" fmla="*/ 1463040 w 1577340"/>
              <a:gd name="connsiteY7" fmla="*/ 0 h 1880235"/>
              <a:gd name="connsiteX8" fmla="*/ 1577340 w 1577340"/>
              <a:gd name="connsiteY8" fmla="*/ 7620 h 1880235"/>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516380 w 1577340"/>
              <a:gd name="connsiteY5" fmla="*/ 0 h 1880235"/>
              <a:gd name="connsiteX6" fmla="*/ 1463040 w 1577340"/>
              <a:gd name="connsiteY6" fmla="*/ 0 h 1880235"/>
              <a:gd name="connsiteX7" fmla="*/ 1577340 w 1577340"/>
              <a:gd name="connsiteY7" fmla="*/ 7620 h 1880235"/>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463040 w 1577340"/>
              <a:gd name="connsiteY5" fmla="*/ 0 h 1880235"/>
              <a:gd name="connsiteX6" fmla="*/ 1577340 w 1577340"/>
              <a:gd name="connsiteY6" fmla="*/ 7620 h 188023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81100 w 1577340"/>
              <a:gd name="connsiteY4" fmla="*/ 754380 h 1872615"/>
              <a:gd name="connsiteX5" fmla="*/ 1577340 w 1577340"/>
              <a:gd name="connsiteY5" fmla="*/ 0 h 187261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90625 w 1577340"/>
              <a:gd name="connsiteY4" fmla="*/ 582930 h 1872615"/>
              <a:gd name="connsiteX5" fmla="*/ 1577340 w 1577340"/>
              <a:gd name="connsiteY5" fmla="*/ 0 h 187261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90625 w 1577340"/>
              <a:gd name="connsiteY4" fmla="*/ 582930 h 1872615"/>
              <a:gd name="connsiteX5" fmla="*/ 1577340 w 1577340"/>
              <a:gd name="connsiteY5" fmla="*/ 0 h 1872615"/>
              <a:gd name="connsiteX0" fmla="*/ 1577340 w 1577340"/>
              <a:gd name="connsiteY0" fmla="*/ 0 h 1880578"/>
              <a:gd name="connsiteX1" fmla="*/ 830580 w 1577340"/>
              <a:gd name="connsiteY1" fmla="*/ 7620 h 1880578"/>
              <a:gd name="connsiteX2" fmla="*/ 0 w 1577340"/>
              <a:gd name="connsiteY2" fmla="*/ 944880 h 1880578"/>
              <a:gd name="connsiteX3" fmla="*/ 708660 w 1577340"/>
              <a:gd name="connsiteY3" fmla="*/ 1872615 h 1880578"/>
              <a:gd name="connsiteX4" fmla="*/ 1190625 w 1577340"/>
              <a:gd name="connsiteY4" fmla="*/ 582930 h 1880578"/>
              <a:gd name="connsiteX5" fmla="*/ 1577340 w 1577340"/>
              <a:gd name="connsiteY5" fmla="*/ 0 h 1880578"/>
              <a:gd name="connsiteX0" fmla="*/ 1424940 w 1424940"/>
              <a:gd name="connsiteY0" fmla="*/ 0 h 1880578"/>
              <a:gd name="connsiteX1" fmla="*/ 678180 w 1424940"/>
              <a:gd name="connsiteY1" fmla="*/ 7620 h 1880578"/>
              <a:gd name="connsiteX2" fmla="*/ 0 w 1424940"/>
              <a:gd name="connsiteY2" fmla="*/ 944880 h 1880578"/>
              <a:gd name="connsiteX3" fmla="*/ 556260 w 1424940"/>
              <a:gd name="connsiteY3" fmla="*/ 1872615 h 1880578"/>
              <a:gd name="connsiteX4" fmla="*/ 1038225 w 1424940"/>
              <a:gd name="connsiteY4" fmla="*/ 582930 h 1880578"/>
              <a:gd name="connsiteX5" fmla="*/ 1424940 w 1424940"/>
              <a:gd name="connsiteY5" fmla="*/ 0 h 1880578"/>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168205 w 1434270"/>
              <a:gd name="connsiteY4" fmla="*/ 805180 h 1880772"/>
              <a:gd name="connsiteX5" fmla="*/ 1434270 w 1434270"/>
              <a:gd name="connsiteY5" fmla="*/ 0 h 1880772"/>
              <a:gd name="connsiteX0" fmla="*/ 1466020 w 1466020"/>
              <a:gd name="connsiteY0" fmla="*/ 81280 h 1873152"/>
              <a:gd name="connsiteX1" fmla="*/ 687510 w 1466020"/>
              <a:gd name="connsiteY1" fmla="*/ 0 h 1873152"/>
              <a:gd name="connsiteX2" fmla="*/ 9330 w 1466020"/>
              <a:gd name="connsiteY2" fmla="*/ 937260 h 1873152"/>
              <a:gd name="connsiteX3" fmla="*/ 565590 w 1466020"/>
              <a:gd name="connsiteY3" fmla="*/ 1864995 h 1873152"/>
              <a:gd name="connsiteX4" fmla="*/ 1168205 w 1466020"/>
              <a:gd name="connsiteY4" fmla="*/ 797560 h 1873152"/>
              <a:gd name="connsiteX5" fmla="*/ 1466020 w 1466020"/>
              <a:gd name="connsiteY5" fmla="*/ 81280 h 1873152"/>
              <a:gd name="connsiteX0" fmla="*/ 1523170 w 1523170"/>
              <a:gd name="connsiteY0" fmla="*/ 87630 h 1873152"/>
              <a:gd name="connsiteX1" fmla="*/ 687510 w 1523170"/>
              <a:gd name="connsiteY1" fmla="*/ 0 h 1873152"/>
              <a:gd name="connsiteX2" fmla="*/ 9330 w 1523170"/>
              <a:gd name="connsiteY2" fmla="*/ 937260 h 1873152"/>
              <a:gd name="connsiteX3" fmla="*/ 565590 w 1523170"/>
              <a:gd name="connsiteY3" fmla="*/ 1864995 h 1873152"/>
              <a:gd name="connsiteX4" fmla="*/ 1168205 w 1523170"/>
              <a:gd name="connsiteY4" fmla="*/ 797560 h 1873152"/>
              <a:gd name="connsiteX5" fmla="*/ 1523170 w 1523170"/>
              <a:gd name="connsiteY5" fmla="*/ 87630 h 1873152"/>
              <a:gd name="connsiteX0" fmla="*/ 1523170 w 1523170"/>
              <a:gd name="connsiteY0" fmla="*/ 106901 h 1892423"/>
              <a:gd name="connsiteX1" fmla="*/ 687510 w 1523170"/>
              <a:gd name="connsiteY1" fmla="*/ 19271 h 1892423"/>
              <a:gd name="connsiteX2" fmla="*/ 9330 w 1523170"/>
              <a:gd name="connsiteY2" fmla="*/ 956531 h 1892423"/>
              <a:gd name="connsiteX3" fmla="*/ 565590 w 1523170"/>
              <a:gd name="connsiteY3" fmla="*/ 1884266 h 1892423"/>
              <a:gd name="connsiteX4" fmla="*/ 1168205 w 1523170"/>
              <a:gd name="connsiteY4" fmla="*/ 816831 h 1892423"/>
              <a:gd name="connsiteX5" fmla="*/ 1523170 w 1523170"/>
              <a:gd name="connsiteY5" fmla="*/ 106901 h 1892423"/>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2337 w 1522337"/>
              <a:gd name="connsiteY0" fmla="*/ 134612 h 2001890"/>
              <a:gd name="connsiteX1" fmla="*/ 686677 w 1522337"/>
              <a:gd name="connsiteY1" fmla="*/ 46982 h 2001890"/>
              <a:gd name="connsiteX2" fmla="*/ 8497 w 1522337"/>
              <a:gd name="connsiteY2" fmla="*/ 984242 h 2001890"/>
              <a:gd name="connsiteX3" fmla="*/ 602857 w 1522337"/>
              <a:gd name="connsiteY3" fmla="*/ 1994527 h 2001890"/>
              <a:gd name="connsiteX4" fmla="*/ 1167372 w 1522337"/>
              <a:gd name="connsiteY4" fmla="*/ 844542 h 2001890"/>
              <a:gd name="connsiteX5" fmla="*/ 1522337 w 1522337"/>
              <a:gd name="connsiteY5" fmla="*/ 134612 h 2001890"/>
              <a:gd name="connsiteX0" fmla="*/ 1478876 w 1478876"/>
              <a:gd name="connsiteY0" fmla="*/ 134612 h 2004113"/>
              <a:gd name="connsiteX1" fmla="*/ 643216 w 1478876"/>
              <a:gd name="connsiteY1" fmla="*/ 46982 h 2004113"/>
              <a:gd name="connsiteX2" fmla="*/ 9486 w 1478876"/>
              <a:gd name="connsiteY2" fmla="*/ 1181092 h 2004113"/>
              <a:gd name="connsiteX3" fmla="*/ 559396 w 1478876"/>
              <a:gd name="connsiteY3" fmla="*/ 1994527 h 2004113"/>
              <a:gd name="connsiteX4" fmla="*/ 1123911 w 1478876"/>
              <a:gd name="connsiteY4" fmla="*/ 844542 h 2004113"/>
              <a:gd name="connsiteX5" fmla="*/ 1478876 w 1478876"/>
              <a:gd name="connsiteY5" fmla="*/ 134612 h 2004113"/>
              <a:gd name="connsiteX0" fmla="*/ 1503684 w 1503684"/>
              <a:gd name="connsiteY0" fmla="*/ 134612 h 2002893"/>
              <a:gd name="connsiteX1" fmla="*/ 668024 w 1503684"/>
              <a:gd name="connsiteY1" fmla="*/ 46982 h 2002893"/>
              <a:gd name="connsiteX2" fmla="*/ 8894 w 1503684"/>
              <a:gd name="connsiteY2" fmla="*/ 1085842 h 2002893"/>
              <a:gd name="connsiteX3" fmla="*/ 584204 w 1503684"/>
              <a:gd name="connsiteY3" fmla="*/ 1994527 h 2002893"/>
              <a:gd name="connsiteX4" fmla="*/ 1148719 w 1503684"/>
              <a:gd name="connsiteY4" fmla="*/ 844542 h 2002893"/>
              <a:gd name="connsiteX5" fmla="*/ 1503684 w 1503684"/>
              <a:gd name="connsiteY5" fmla="*/ 134612 h 2002893"/>
              <a:gd name="connsiteX0" fmla="*/ 1503684 w 1503684"/>
              <a:gd name="connsiteY0" fmla="*/ 134612 h 2002893"/>
              <a:gd name="connsiteX1" fmla="*/ 668024 w 1503684"/>
              <a:gd name="connsiteY1" fmla="*/ 46982 h 2002893"/>
              <a:gd name="connsiteX2" fmla="*/ 8894 w 1503684"/>
              <a:gd name="connsiteY2" fmla="*/ 1085842 h 2002893"/>
              <a:gd name="connsiteX3" fmla="*/ 584204 w 1503684"/>
              <a:gd name="connsiteY3" fmla="*/ 1994527 h 2002893"/>
              <a:gd name="connsiteX4" fmla="*/ 1148719 w 1503684"/>
              <a:gd name="connsiteY4" fmla="*/ 844542 h 2002893"/>
              <a:gd name="connsiteX5" fmla="*/ 1503684 w 1503684"/>
              <a:gd name="connsiteY5" fmla="*/ 134612 h 2002893"/>
              <a:gd name="connsiteX0" fmla="*/ 1510196 w 1510196"/>
              <a:gd name="connsiteY0" fmla="*/ 134612 h 2002819"/>
              <a:gd name="connsiteX1" fmla="*/ 674536 w 1510196"/>
              <a:gd name="connsiteY1" fmla="*/ 46982 h 2002819"/>
              <a:gd name="connsiteX2" fmla="*/ 15406 w 1510196"/>
              <a:gd name="connsiteY2" fmla="*/ 1085842 h 2002819"/>
              <a:gd name="connsiteX3" fmla="*/ 590716 w 1510196"/>
              <a:gd name="connsiteY3" fmla="*/ 1994527 h 2002819"/>
              <a:gd name="connsiteX4" fmla="*/ 1155231 w 1510196"/>
              <a:gd name="connsiteY4" fmla="*/ 844542 h 2002819"/>
              <a:gd name="connsiteX5" fmla="*/ 1510196 w 1510196"/>
              <a:gd name="connsiteY5" fmla="*/ 134612 h 2002819"/>
              <a:gd name="connsiteX0" fmla="*/ 1510196 w 1516632"/>
              <a:gd name="connsiteY0" fmla="*/ 134612 h 2002819"/>
              <a:gd name="connsiteX1" fmla="*/ 674536 w 1516632"/>
              <a:gd name="connsiteY1" fmla="*/ 46982 h 2002819"/>
              <a:gd name="connsiteX2" fmla="*/ 15406 w 1516632"/>
              <a:gd name="connsiteY2" fmla="*/ 1085842 h 2002819"/>
              <a:gd name="connsiteX3" fmla="*/ 590716 w 1516632"/>
              <a:gd name="connsiteY3" fmla="*/ 1994527 h 2002819"/>
              <a:gd name="connsiteX4" fmla="*/ 1155231 w 1516632"/>
              <a:gd name="connsiteY4" fmla="*/ 844542 h 2002819"/>
              <a:gd name="connsiteX5" fmla="*/ 1510196 w 1516632"/>
              <a:gd name="connsiteY5" fmla="*/ 134612 h 2002819"/>
              <a:gd name="connsiteX0" fmla="*/ 1510196 w 1519374"/>
              <a:gd name="connsiteY0" fmla="*/ 134612 h 2002819"/>
              <a:gd name="connsiteX1" fmla="*/ 674536 w 1519374"/>
              <a:gd name="connsiteY1" fmla="*/ 46982 h 2002819"/>
              <a:gd name="connsiteX2" fmla="*/ 15406 w 1519374"/>
              <a:gd name="connsiteY2" fmla="*/ 1085842 h 2002819"/>
              <a:gd name="connsiteX3" fmla="*/ 590716 w 1519374"/>
              <a:gd name="connsiteY3" fmla="*/ 1994527 h 2002819"/>
              <a:gd name="connsiteX4" fmla="*/ 1255243 w 1519374"/>
              <a:gd name="connsiteY4" fmla="*/ 820729 h 2002819"/>
              <a:gd name="connsiteX5" fmla="*/ 1510196 w 1519374"/>
              <a:gd name="connsiteY5" fmla="*/ 134612 h 200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9374" h="2002819">
                <a:moveTo>
                  <a:pt x="1510196" y="134612"/>
                </a:moveTo>
                <a:cubicBezTo>
                  <a:pt x="1396743" y="-59698"/>
                  <a:pt x="819739" y="-8"/>
                  <a:pt x="674536" y="46982"/>
                </a:cubicBezTo>
                <a:cubicBezTo>
                  <a:pt x="410376" y="245102"/>
                  <a:pt x="173974" y="552254"/>
                  <a:pt x="15406" y="1085842"/>
                </a:cubicBezTo>
                <a:cubicBezTo>
                  <a:pt x="-80131" y="1407328"/>
                  <a:pt x="287821" y="2085332"/>
                  <a:pt x="590716" y="1994527"/>
                </a:cubicBezTo>
                <a:cubicBezTo>
                  <a:pt x="1224446" y="1802757"/>
                  <a:pt x="1094588" y="1250624"/>
                  <a:pt x="1255243" y="820729"/>
                </a:cubicBezTo>
                <a:cubicBezTo>
                  <a:pt x="1373565" y="584086"/>
                  <a:pt x="1563324" y="199805"/>
                  <a:pt x="1510196" y="134612"/>
                </a:cubicBezTo>
                <a:close/>
              </a:path>
            </a:pathLst>
          </a:custGeom>
          <a:noFill/>
          <a:ln cap="rnd">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p:cNvCxnSpPr/>
          <p:nvPr/>
        </p:nvCxnSpPr>
        <p:spPr>
          <a:xfrm flipH="1">
            <a:off x="5986305" y="3543300"/>
            <a:ext cx="457200" cy="1524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2939986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Jerusalem in the late Iron Age, circa 700 BC</a:t>
            </a:r>
          </a:p>
        </p:txBody>
      </p:sp>
      <p:sp>
        <p:nvSpPr>
          <p:cNvPr id="3" name="Text Placeholder 2"/>
          <p:cNvSpPr>
            <a:spLocks noGrp="1"/>
          </p:cNvSpPr>
          <p:nvPr>
            <p:ph type="body" sz="quarter" idx="12"/>
          </p:nvPr>
        </p:nvSpPr>
        <p:spPr/>
        <p:txBody>
          <a:bodyPr/>
          <a:lstStyle/>
          <a:p>
            <a:r>
              <a:rPr lang="fi-FI" dirty="0"/>
              <a:t>5:8</a:t>
            </a:r>
            <a:endParaRPr lang="en-US" dirty="0"/>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pic>
        <p:nvPicPr>
          <p:cNvPr id="6" name="Picture 2" descr="C:\Users\Kris\Documents\Bolen\04 0Adds 2012\Israel2016\03 Jerusalem\Ariel Center Ben Zvi Model\Jerusalem model, City of David and Temple Mount, tb060216511.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806899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Israel2016\03 Jerusalem\Ariel Center Ben Zvi Model\Jerusalem model, City of David and Temple Mount, tb060216511.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Jerusalem in the late Iron Age, circa 700 BC</a:t>
            </a:r>
          </a:p>
        </p:txBody>
      </p:sp>
      <p:sp>
        <p:nvSpPr>
          <p:cNvPr id="3" name="Text Placeholder 2"/>
          <p:cNvSpPr>
            <a:spLocks noGrp="1"/>
          </p:cNvSpPr>
          <p:nvPr>
            <p:ph type="body" sz="quarter" idx="12"/>
          </p:nvPr>
        </p:nvSpPr>
        <p:spPr/>
        <p:txBody>
          <a:bodyPr/>
          <a:lstStyle/>
          <a:p>
            <a:r>
              <a:rPr lang="fi-FI" dirty="0"/>
              <a:t>5:8</a:t>
            </a:r>
            <a:endParaRPr lang="en-US" dirty="0"/>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sp>
        <p:nvSpPr>
          <p:cNvPr id="9" name="Text Box 1030"/>
          <p:cNvSpPr txBox="1">
            <a:spLocks noChangeArrowheads="1"/>
          </p:cNvSpPr>
          <p:nvPr/>
        </p:nvSpPr>
        <p:spPr bwMode="auto">
          <a:xfrm>
            <a:off x="6945118" y="3643279"/>
            <a:ext cx="1524426"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Gihon Spring</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cxnSp>
        <p:nvCxnSpPr>
          <p:cNvPr id="19" name="Straight Arrow Connector 18"/>
          <p:cNvCxnSpPr/>
          <p:nvPr/>
        </p:nvCxnSpPr>
        <p:spPr>
          <a:xfrm flipH="1">
            <a:off x="6587068" y="669447"/>
            <a:ext cx="1032932" cy="346553"/>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21" name="Text Box 1030"/>
          <p:cNvSpPr txBox="1">
            <a:spLocks noChangeArrowheads="1"/>
          </p:cNvSpPr>
          <p:nvPr/>
        </p:nvSpPr>
        <p:spPr bwMode="auto">
          <a:xfrm>
            <a:off x="7620000" y="469392"/>
            <a:ext cx="96337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Temple</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cxnSp>
        <p:nvCxnSpPr>
          <p:cNvPr id="16" name="Straight Arrow Connector 15"/>
          <p:cNvCxnSpPr>
            <a:stCxn id="9" idx="1"/>
          </p:cNvCxnSpPr>
          <p:nvPr/>
        </p:nvCxnSpPr>
        <p:spPr>
          <a:xfrm flipH="1" flipV="1">
            <a:off x="6594688" y="3685032"/>
            <a:ext cx="350430" cy="158302"/>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24" name="Text Box 1030"/>
          <p:cNvSpPr txBox="1">
            <a:spLocks noChangeArrowheads="1"/>
          </p:cNvSpPr>
          <p:nvPr/>
        </p:nvSpPr>
        <p:spPr bwMode="auto">
          <a:xfrm>
            <a:off x="5570122" y="5802764"/>
            <a:ext cx="111280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En-rogel </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cxnSp>
        <p:nvCxnSpPr>
          <p:cNvPr id="25" name="Straight Arrow Connector 24"/>
          <p:cNvCxnSpPr/>
          <p:nvPr/>
        </p:nvCxnSpPr>
        <p:spPr>
          <a:xfrm flipH="1">
            <a:off x="5301174" y="6119248"/>
            <a:ext cx="325022" cy="22860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29" name="Text Box 1030"/>
          <p:cNvSpPr txBox="1">
            <a:spLocks noChangeArrowheads="1"/>
          </p:cNvSpPr>
          <p:nvPr/>
        </p:nvSpPr>
        <p:spPr bwMode="auto">
          <a:xfrm>
            <a:off x="5729392" y="4724305"/>
            <a:ext cx="1791551"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2DC8FF"/>
                </a:solidFill>
                <a:effectLst>
                  <a:glow rad="76200">
                    <a:srgbClr val="000000">
                      <a:alpha val="60000"/>
                    </a:srgbClr>
                  </a:glow>
                </a:effectLst>
                <a:latin typeface="Calibri" pitchFamily="34" charset="0"/>
                <a:cs typeface="Calibri" pitchFamily="34" charset="0"/>
              </a:rPr>
              <a:t>Siloam Channel</a:t>
            </a:r>
          </a:p>
        </p:txBody>
      </p:sp>
      <p:sp>
        <p:nvSpPr>
          <p:cNvPr id="30" name="Text Box 1030"/>
          <p:cNvSpPr txBox="1">
            <a:spLocks noChangeArrowheads="1"/>
          </p:cNvSpPr>
          <p:nvPr/>
        </p:nvSpPr>
        <p:spPr bwMode="auto">
          <a:xfrm>
            <a:off x="7143149" y="2688142"/>
            <a:ext cx="1523174" cy="70788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Spring and </a:t>
            </a:r>
          </a:p>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Pool Towers </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32" name="Text Box 1030"/>
          <p:cNvSpPr txBox="1">
            <a:spLocks noChangeArrowheads="1"/>
          </p:cNvSpPr>
          <p:nvPr/>
        </p:nvSpPr>
        <p:spPr bwMode="auto">
          <a:xfrm>
            <a:off x="6651058" y="2209292"/>
            <a:ext cx="892742"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Area G</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cxnSp>
        <p:nvCxnSpPr>
          <p:cNvPr id="33" name="Straight Arrow Connector 32"/>
          <p:cNvCxnSpPr/>
          <p:nvPr/>
        </p:nvCxnSpPr>
        <p:spPr>
          <a:xfrm flipH="1">
            <a:off x="6167968" y="2457002"/>
            <a:ext cx="457200" cy="15240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36" name="Text Box 1030"/>
          <p:cNvSpPr txBox="1">
            <a:spLocks noChangeArrowheads="1"/>
          </p:cNvSpPr>
          <p:nvPr/>
        </p:nvSpPr>
        <p:spPr bwMode="auto">
          <a:xfrm>
            <a:off x="4391660" y="3182209"/>
            <a:ext cx="856174"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Area E</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cxnSp>
        <p:nvCxnSpPr>
          <p:cNvPr id="37" name="Straight Arrow Connector 36"/>
          <p:cNvCxnSpPr/>
          <p:nvPr/>
        </p:nvCxnSpPr>
        <p:spPr>
          <a:xfrm>
            <a:off x="4925060" y="3563209"/>
            <a:ext cx="533400" cy="32391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23" name="Straight Arrow Connector 22"/>
          <p:cNvCxnSpPr/>
          <p:nvPr/>
        </p:nvCxnSpPr>
        <p:spPr>
          <a:xfrm flipH="1">
            <a:off x="6594688" y="3230404"/>
            <a:ext cx="548461" cy="289242"/>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4" name="Freeform 13"/>
          <p:cNvSpPr/>
          <p:nvPr/>
        </p:nvSpPr>
        <p:spPr>
          <a:xfrm>
            <a:off x="4610100" y="3665220"/>
            <a:ext cx="1920240" cy="1889760"/>
          </a:xfrm>
          <a:custGeom>
            <a:avLst/>
            <a:gdLst>
              <a:gd name="connsiteX0" fmla="*/ 1920240 w 1920240"/>
              <a:gd name="connsiteY0" fmla="*/ 0 h 1889760"/>
              <a:gd name="connsiteX1" fmla="*/ 1394460 w 1920240"/>
              <a:gd name="connsiteY1" fmla="*/ 708660 h 1889760"/>
              <a:gd name="connsiteX2" fmla="*/ 952500 w 1920240"/>
              <a:gd name="connsiteY2" fmla="*/ 1394460 h 1889760"/>
              <a:gd name="connsiteX3" fmla="*/ 0 w 1920240"/>
              <a:gd name="connsiteY3" fmla="*/ 1889760 h 1889760"/>
              <a:gd name="connsiteX0" fmla="*/ 1920240 w 1920240"/>
              <a:gd name="connsiteY0" fmla="*/ 0 h 1889760"/>
              <a:gd name="connsiteX1" fmla="*/ 1394460 w 1920240"/>
              <a:gd name="connsiteY1" fmla="*/ 708660 h 1889760"/>
              <a:gd name="connsiteX2" fmla="*/ 952500 w 1920240"/>
              <a:gd name="connsiteY2" fmla="*/ 1394460 h 1889760"/>
              <a:gd name="connsiteX3" fmla="*/ 0 w 1920240"/>
              <a:gd name="connsiteY3" fmla="*/ 1889760 h 1889760"/>
              <a:gd name="connsiteX0" fmla="*/ 1920240 w 1920240"/>
              <a:gd name="connsiteY0" fmla="*/ 0 h 1889760"/>
              <a:gd name="connsiteX1" fmla="*/ 1394460 w 1920240"/>
              <a:gd name="connsiteY1" fmla="*/ 708660 h 1889760"/>
              <a:gd name="connsiteX2" fmla="*/ 922020 w 1920240"/>
              <a:gd name="connsiteY2" fmla="*/ 1356360 h 1889760"/>
              <a:gd name="connsiteX3" fmla="*/ 0 w 1920240"/>
              <a:gd name="connsiteY3" fmla="*/ 1889760 h 1889760"/>
              <a:gd name="connsiteX0" fmla="*/ 1920240 w 1920240"/>
              <a:gd name="connsiteY0" fmla="*/ 0 h 1889760"/>
              <a:gd name="connsiteX1" fmla="*/ 1394460 w 1920240"/>
              <a:gd name="connsiteY1" fmla="*/ 708660 h 1889760"/>
              <a:gd name="connsiteX2" fmla="*/ 922020 w 1920240"/>
              <a:gd name="connsiteY2" fmla="*/ 1356360 h 1889760"/>
              <a:gd name="connsiteX3" fmla="*/ 0 w 1920240"/>
              <a:gd name="connsiteY3" fmla="*/ 1889760 h 1889760"/>
            </a:gdLst>
            <a:ahLst/>
            <a:cxnLst>
              <a:cxn ang="0">
                <a:pos x="connsiteX0" y="connsiteY0"/>
              </a:cxn>
              <a:cxn ang="0">
                <a:pos x="connsiteX1" y="connsiteY1"/>
              </a:cxn>
              <a:cxn ang="0">
                <a:pos x="connsiteX2" y="connsiteY2"/>
              </a:cxn>
              <a:cxn ang="0">
                <a:pos x="connsiteX3" y="connsiteY3"/>
              </a:cxn>
            </a:cxnLst>
            <a:rect l="l" t="t" r="r" b="b"/>
            <a:pathLst>
              <a:path w="1920240" h="1889760">
                <a:moveTo>
                  <a:pt x="1920240" y="0"/>
                </a:moveTo>
                <a:lnTo>
                  <a:pt x="1394460" y="708660"/>
                </a:lnTo>
                <a:cubicBezTo>
                  <a:pt x="1228090" y="934720"/>
                  <a:pt x="1154430" y="1159510"/>
                  <a:pt x="922020" y="1356360"/>
                </a:cubicBezTo>
                <a:cubicBezTo>
                  <a:pt x="689610" y="1553210"/>
                  <a:pt x="317500" y="1724660"/>
                  <a:pt x="0" y="1889760"/>
                </a:cubicBezTo>
              </a:path>
            </a:pathLst>
          </a:custGeom>
          <a:noFill/>
          <a:ln w="22225" cap="flat" cmpd="sng" algn="ctr">
            <a:solidFill>
              <a:srgbClr val="2DC8FF"/>
            </a:solidFill>
            <a:prstDash val="dash"/>
            <a:round/>
            <a:headEnd type="none" w="med" len="med"/>
            <a:tailEnd type="triangle" w="med" len="med"/>
          </a:ln>
          <a:effectLst>
            <a:glow rad="50800">
              <a:srgbClr val="000000">
                <a:alpha val="60000"/>
              </a:srgbClr>
            </a:glow>
            <a:outerShdw blurRad="40000" dist="23000" dir="5400000" rotWithShape="0">
              <a:srgbClr val="000000">
                <a:alpha val="35000"/>
              </a:srgbClr>
            </a:outerShdw>
          </a:effectLst>
        </p:spPr>
        <p:txBody>
          <a:bodyPr rtlCol="0" anchor="ctr"/>
          <a:lstStyle/>
          <a:p>
            <a:pPr algn="ctr"/>
            <a:endParaRPr lang="en-US"/>
          </a:p>
        </p:txBody>
      </p:sp>
    </p:spTree>
    <p:extLst>
      <p:ext uri="{BB962C8B-B14F-4D97-AF65-F5344CB8AC3E}">
        <p14:creationId xmlns:p14="http://schemas.microsoft.com/office/powerpoint/2010/main" val="304718030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Jerusalem in the late Iron Age, circa 700 BC</a:t>
            </a:r>
          </a:p>
        </p:txBody>
      </p:sp>
      <p:sp>
        <p:nvSpPr>
          <p:cNvPr id="3" name="Text Placeholder 2"/>
          <p:cNvSpPr>
            <a:spLocks noGrp="1"/>
          </p:cNvSpPr>
          <p:nvPr>
            <p:ph type="body" sz="quarter" idx="12"/>
          </p:nvPr>
        </p:nvSpPr>
        <p:spPr/>
        <p:txBody>
          <a:bodyPr/>
          <a:lstStyle/>
          <a:p>
            <a:r>
              <a:rPr lang="fi-FI" dirty="0"/>
              <a:t>5:8</a:t>
            </a:r>
            <a:endParaRPr lang="en-US" dirty="0"/>
          </a:p>
        </p:txBody>
      </p:sp>
      <p:sp>
        <p:nvSpPr>
          <p:cNvPr id="4" name="Title 3"/>
          <p:cNvSpPr>
            <a:spLocks noGrp="1"/>
          </p:cNvSpPr>
          <p:nvPr>
            <p:ph type="title"/>
          </p:nvPr>
        </p:nvSpPr>
        <p:spPr/>
        <p:txBody>
          <a:bodyPr/>
          <a:lstStyle/>
          <a:p>
            <a:r>
              <a:rPr lang="en-US" dirty="0"/>
              <a:t>Now David said, “Whoever would strike the Jebusites, let him get up the water shaft”</a:t>
            </a:r>
          </a:p>
        </p:txBody>
      </p:sp>
      <p:pic>
        <p:nvPicPr>
          <p:cNvPr id="6" name="Picture 2" descr="C:\Users\Kris\Documents\Bolen\04 0Adds 2012\Israel2016\03 Jerusalem\Ariel Center Ben Zvi Model\Jerusalem model, City of David and Temple Mount, tb060216511.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030"/>
          <p:cNvSpPr txBox="1">
            <a:spLocks noChangeArrowheads="1"/>
          </p:cNvSpPr>
          <p:nvPr/>
        </p:nvSpPr>
        <p:spPr bwMode="auto">
          <a:xfrm rot="18928217">
            <a:off x="3907032" y="3298321"/>
            <a:ext cx="2295821"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Jebus / City of David</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8" name="Text Box 1030"/>
          <p:cNvSpPr txBox="1">
            <a:spLocks noChangeArrowheads="1"/>
          </p:cNvSpPr>
          <p:nvPr/>
        </p:nvSpPr>
        <p:spPr bwMode="auto">
          <a:xfrm>
            <a:off x="1082402" y="1496532"/>
            <a:ext cx="1965598"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Addition in the days of Hezekiah</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9" name="Text Box 1030"/>
          <p:cNvSpPr txBox="1">
            <a:spLocks noChangeArrowheads="1"/>
          </p:cNvSpPr>
          <p:nvPr/>
        </p:nvSpPr>
        <p:spPr bwMode="auto">
          <a:xfrm>
            <a:off x="7217978" y="555123"/>
            <a:ext cx="1461565"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Addition by Solomon</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cxnSp>
        <p:nvCxnSpPr>
          <p:cNvPr id="10" name="Straight Arrow Connector 9"/>
          <p:cNvCxnSpPr/>
          <p:nvPr/>
        </p:nvCxnSpPr>
        <p:spPr>
          <a:xfrm flipH="1">
            <a:off x="6915828" y="1263009"/>
            <a:ext cx="516466" cy="611161"/>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55684672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08433uJerusalem from south Kidron Valley, mat08433">
            <a:extLst>
              <a:ext uri="{FF2B5EF4-FFF2-40B4-BE49-F238E27FC236}">
                <a16:creationId xmlns:a16="http://schemas.microsoft.com/office/drawing/2014/main" id="{1DE8F3A1-F0F6-4DB5-A58D-7D9DC92011C8}"/>
              </a:ext>
            </a:extLst>
          </p:cNvPr>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588" y="4763"/>
            <a:ext cx="9140825"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Jerusalem (from the south)</a:t>
            </a:r>
          </a:p>
        </p:txBody>
      </p:sp>
      <p:sp>
        <p:nvSpPr>
          <p:cNvPr id="3" name="Text Placeholder 2"/>
          <p:cNvSpPr>
            <a:spLocks noGrp="1"/>
          </p:cNvSpPr>
          <p:nvPr>
            <p:ph type="body" sz="quarter" idx="12"/>
          </p:nvPr>
        </p:nvSpPr>
        <p:spPr/>
        <p:txBody>
          <a:bodyPr/>
          <a:lstStyle/>
          <a:p>
            <a:r>
              <a:rPr lang="fi-FI" dirty="0"/>
              <a:t>5:9</a:t>
            </a:r>
            <a:endParaRPr lang="en-US" dirty="0"/>
          </a:p>
        </p:txBody>
      </p:sp>
      <p:sp>
        <p:nvSpPr>
          <p:cNvPr id="4" name="Title 3"/>
          <p:cNvSpPr>
            <a:spLocks noGrp="1"/>
          </p:cNvSpPr>
          <p:nvPr>
            <p:ph type="title"/>
          </p:nvPr>
        </p:nvSpPr>
        <p:spPr/>
        <p:txBody>
          <a:bodyPr/>
          <a:lstStyle/>
          <a:p>
            <a:r>
              <a:rPr lang="en-US" dirty="0"/>
              <a:t>So David lived in the stronghold, and he called it the city of David</a:t>
            </a:r>
          </a:p>
        </p:txBody>
      </p:sp>
    </p:spTree>
    <p:extLst>
      <p:ext uri="{BB962C8B-B14F-4D97-AF65-F5344CB8AC3E}">
        <p14:creationId xmlns:p14="http://schemas.microsoft.com/office/powerpoint/2010/main" val="130130249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08433uJerusalem from south Kidron Valley, mat08433"/>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588" y="4763"/>
            <a:ext cx="9140825"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Jerusalem (from the south)</a:t>
            </a:r>
          </a:p>
        </p:txBody>
      </p:sp>
      <p:sp>
        <p:nvSpPr>
          <p:cNvPr id="3" name="Text Placeholder 2"/>
          <p:cNvSpPr>
            <a:spLocks noGrp="1"/>
          </p:cNvSpPr>
          <p:nvPr>
            <p:ph type="body" sz="quarter" idx="12"/>
          </p:nvPr>
        </p:nvSpPr>
        <p:spPr/>
        <p:txBody>
          <a:bodyPr/>
          <a:lstStyle/>
          <a:p>
            <a:r>
              <a:rPr lang="fi-FI" dirty="0"/>
              <a:t>5:9</a:t>
            </a:r>
            <a:endParaRPr lang="en-US" dirty="0"/>
          </a:p>
        </p:txBody>
      </p:sp>
      <p:sp>
        <p:nvSpPr>
          <p:cNvPr id="4" name="Title 3"/>
          <p:cNvSpPr>
            <a:spLocks noGrp="1"/>
          </p:cNvSpPr>
          <p:nvPr>
            <p:ph type="title"/>
          </p:nvPr>
        </p:nvSpPr>
        <p:spPr/>
        <p:txBody>
          <a:bodyPr/>
          <a:lstStyle/>
          <a:p>
            <a:r>
              <a:rPr lang="en-US" dirty="0"/>
              <a:t>So David lived in the stronghold, and he called it the city of David</a:t>
            </a:r>
          </a:p>
        </p:txBody>
      </p:sp>
      <p:sp>
        <p:nvSpPr>
          <p:cNvPr id="8" name="Text Box 11"/>
          <p:cNvSpPr txBox="1">
            <a:spLocks noChangeArrowheads="1"/>
          </p:cNvSpPr>
          <p:nvPr/>
        </p:nvSpPr>
        <p:spPr bwMode="auto">
          <a:xfrm>
            <a:off x="358140" y="3076545"/>
            <a:ext cx="1737360" cy="400110"/>
          </a:xfrm>
          <a:prstGeom prst="rect">
            <a:avLst/>
          </a:prstGeom>
          <a:noFill/>
          <a:ln w="9525">
            <a:noFill/>
            <a:miter lim="800000"/>
            <a:headEnd/>
            <a:tailEnd/>
          </a:ln>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sz="2000" kern="0">
                <a:solidFill>
                  <a:srgbClr val="FEFF00"/>
                </a:solidFill>
                <a:effectLst>
                  <a:glow rad="76200">
                    <a:srgbClr val="000000">
                      <a:alpha val="60000"/>
                    </a:srgbClr>
                  </a:glow>
                </a:effectLst>
                <a:latin typeface="Calibri" pitchFamily="34" charset="0"/>
                <a:cs typeface="Calibri" pitchFamily="34" charset="0"/>
              </a:defRPr>
            </a:lvl1pPr>
          </a:lstStyle>
          <a:p>
            <a:r>
              <a:rPr lang="en-US" dirty="0"/>
              <a:t>Hinnom Valley</a:t>
            </a:r>
          </a:p>
        </p:txBody>
      </p:sp>
      <p:sp>
        <p:nvSpPr>
          <p:cNvPr id="9" name="Line 9"/>
          <p:cNvSpPr>
            <a:spLocks noChangeShapeType="1"/>
          </p:cNvSpPr>
          <p:nvPr/>
        </p:nvSpPr>
        <p:spPr bwMode="auto">
          <a:xfrm flipH="1">
            <a:off x="1226820" y="3474720"/>
            <a:ext cx="0" cy="35814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0" name="Text Box 11"/>
          <p:cNvSpPr txBox="1">
            <a:spLocks noChangeArrowheads="1"/>
          </p:cNvSpPr>
          <p:nvPr/>
        </p:nvSpPr>
        <p:spPr bwMode="auto">
          <a:xfrm>
            <a:off x="3657600" y="2819400"/>
            <a:ext cx="1981200" cy="400110"/>
          </a:xfrm>
          <a:prstGeom prst="rect">
            <a:avLst/>
          </a:prstGeom>
          <a:noFill/>
          <a:ln w="9525">
            <a:noFill/>
            <a:miter lim="800000"/>
            <a:headEnd/>
            <a:tailEnd/>
          </a:ln>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sz="2000" kern="0">
                <a:solidFill>
                  <a:srgbClr val="FEFF00"/>
                </a:solidFill>
                <a:effectLst>
                  <a:glow rad="76200">
                    <a:srgbClr val="000000">
                      <a:alpha val="60000"/>
                    </a:srgbClr>
                  </a:glow>
                </a:effectLst>
                <a:latin typeface="Calibri" pitchFamily="34" charset="0"/>
                <a:cs typeface="Calibri" pitchFamily="34" charset="0"/>
              </a:defRPr>
            </a:lvl1pPr>
          </a:lstStyle>
          <a:p>
            <a:r>
              <a:rPr lang="en-US" dirty="0"/>
              <a:t>Jebus</a:t>
            </a:r>
          </a:p>
        </p:txBody>
      </p:sp>
      <p:sp>
        <p:nvSpPr>
          <p:cNvPr id="11" name="Text Box 11"/>
          <p:cNvSpPr txBox="1">
            <a:spLocks noChangeArrowheads="1"/>
          </p:cNvSpPr>
          <p:nvPr/>
        </p:nvSpPr>
        <p:spPr bwMode="auto">
          <a:xfrm>
            <a:off x="6553200" y="3352800"/>
            <a:ext cx="2471032" cy="400110"/>
          </a:xfrm>
          <a:prstGeom prst="rect">
            <a:avLst/>
          </a:prstGeom>
          <a:noFill/>
          <a:ln w="9525">
            <a:noFill/>
            <a:miter lim="800000"/>
            <a:headEnd/>
            <a:tailEnd/>
          </a:ln>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sz="2000" kern="0">
                <a:solidFill>
                  <a:srgbClr val="FEFF00"/>
                </a:solidFill>
                <a:effectLst>
                  <a:glow rad="76200">
                    <a:srgbClr val="000000">
                      <a:alpha val="60000"/>
                    </a:srgbClr>
                  </a:glow>
                </a:effectLst>
                <a:latin typeface="Calibri" pitchFamily="34" charset="0"/>
                <a:cs typeface="Calibri" pitchFamily="34" charset="0"/>
              </a:defRPr>
            </a:lvl1pPr>
          </a:lstStyle>
          <a:p>
            <a:r>
              <a:rPr lang="en-US" dirty="0"/>
              <a:t>Kidron Valley</a:t>
            </a:r>
          </a:p>
        </p:txBody>
      </p:sp>
      <p:sp>
        <p:nvSpPr>
          <p:cNvPr id="12" name="Line 9"/>
          <p:cNvSpPr>
            <a:spLocks noChangeShapeType="1"/>
          </p:cNvSpPr>
          <p:nvPr/>
        </p:nvSpPr>
        <p:spPr bwMode="auto">
          <a:xfrm>
            <a:off x="7772400" y="3733800"/>
            <a:ext cx="76200" cy="13716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3" name="Line 9"/>
          <p:cNvSpPr>
            <a:spLocks noChangeShapeType="1"/>
          </p:cNvSpPr>
          <p:nvPr/>
        </p:nvSpPr>
        <p:spPr bwMode="auto">
          <a:xfrm flipH="1" flipV="1">
            <a:off x="6400800" y="3352800"/>
            <a:ext cx="609600" cy="1524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4" name="Text Box 11"/>
          <p:cNvSpPr txBox="1">
            <a:spLocks noChangeArrowheads="1"/>
          </p:cNvSpPr>
          <p:nvPr/>
        </p:nvSpPr>
        <p:spPr bwMode="auto">
          <a:xfrm>
            <a:off x="5257800" y="2514600"/>
            <a:ext cx="2471032" cy="400110"/>
          </a:xfrm>
          <a:prstGeom prst="rect">
            <a:avLst/>
          </a:prstGeom>
          <a:noFill/>
          <a:ln w="9525">
            <a:noFill/>
            <a:miter lim="800000"/>
            <a:headEnd/>
            <a:tailEnd/>
          </a:ln>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sz="2000" kern="0">
                <a:solidFill>
                  <a:srgbClr val="FEFF00"/>
                </a:solidFill>
                <a:effectLst>
                  <a:glow rad="76200">
                    <a:srgbClr val="000000">
                      <a:alpha val="60000"/>
                    </a:srgbClr>
                  </a:glow>
                </a:effectLst>
                <a:latin typeface="Calibri" pitchFamily="34" charset="0"/>
                <a:cs typeface="Calibri" pitchFamily="34" charset="0"/>
              </a:defRPr>
            </a:lvl1pPr>
          </a:lstStyle>
          <a:p>
            <a:r>
              <a:rPr lang="en-US" dirty="0"/>
              <a:t>Gihon spring</a:t>
            </a:r>
          </a:p>
        </p:txBody>
      </p:sp>
      <p:sp>
        <p:nvSpPr>
          <p:cNvPr id="15" name="Line 9"/>
          <p:cNvSpPr>
            <a:spLocks noChangeShapeType="1"/>
          </p:cNvSpPr>
          <p:nvPr/>
        </p:nvSpPr>
        <p:spPr bwMode="auto">
          <a:xfrm flipH="1">
            <a:off x="5867400" y="2895600"/>
            <a:ext cx="152400" cy="533400"/>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6" name="Freeform 15"/>
          <p:cNvSpPr/>
          <p:nvPr/>
        </p:nvSpPr>
        <p:spPr>
          <a:xfrm>
            <a:off x="4133048" y="2609851"/>
            <a:ext cx="1364106" cy="1062982"/>
          </a:xfrm>
          <a:custGeom>
            <a:avLst/>
            <a:gdLst>
              <a:gd name="connsiteX0" fmla="*/ 657225 w 1447800"/>
              <a:gd name="connsiteY0" fmla="*/ 0 h 809625"/>
              <a:gd name="connsiteX1" fmla="*/ 0 w 1447800"/>
              <a:gd name="connsiteY1" fmla="*/ 266700 h 809625"/>
              <a:gd name="connsiteX2" fmla="*/ 76200 w 1447800"/>
              <a:gd name="connsiteY2" fmla="*/ 809625 h 809625"/>
              <a:gd name="connsiteX3" fmla="*/ 819150 w 1447800"/>
              <a:gd name="connsiteY3" fmla="*/ 533400 h 809625"/>
              <a:gd name="connsiteX4" fmla="*/ 809625 w 1447800"/>
              <a:gd name="connsiteY4" fmla="*/ 304800 h 809625"/>
              <a:gd name="connsiteX5" fmla="*/ 1447800 w 1447800"/>
              <a:gd name="connsiteY5" fmla="*/ 47625 h 809625"/>
              <a:gd name="connsiteX6" fmla="*/ 657225 w 1447800"/>
              <a:gd name="connsiteY6" fmla="*/ 0 h 809625"/>
              <a:gd name="connsiteX0" fmla="*/ 657225 w 1447800"/>
              <a:gd name="connsiteY0" fmla="*/ 0 h 809625"/>
              <a:gd name="connsiteX1" fmla="*/ 0 w 1447800"/>
              <a:gd name="connsiteY1" fmla="*/ 266700 h 809625"/>
              <a:gd name="connsiteX2" fmla="*/ 76200 w 1447800"/>
              <a:gd name="connsiteY2" fmla="*/ 809625 h 809625"/>
              <a:gd name="connsiteX3" fmla="*/ 819150 w 1447800"/>
              <a:gd name="connsiteY3" fmla="*/ 533400 h 809625"/>
              <a:gd name="connsiteX4" fmla="*/ 809625 w 1447800"/>
              <a:gd name="connsiteY4" fmla="*/ 304800 h 809625"/>
              <a:gd name="connsiteX5" fmla="*/ 1447800 w 1447800"/>
              <a:gd name="connsiteY5" fmla="*/ 47625 h 809625"/>
              <a:gd name="connsiteX6" fmla="*/ 657225 w 1447800"/>
              <a:gd name="connsiteY6" fmla="*/ 0 h 809625"/>
              <a:gd name="connsiteX0" fmla="*/ 711682 w 1502257"/>
              <a:gd name="connsiteY0" fmla="*/ 0 h 815135"/>
              <a:gd name="connsiteX1" fmla="*/ 54457 w 1502257"/>
              <a:gd name="connsiteY1" fmla="*/ 266700 h 815135"/>
              <a:gd name="connsiteX2" fmla="*/ 130657 w 1502257"/>
              <a:gd name="connsiteY2" fmla="*/ 809625 h 815135"/>
              <a:gd name="connsiteX3" fmla="*/ 873607 w 1502257"/>
              <a:gd name="connsiteY3" fmla="*/ 533400 h 815135"/>
              <a:gd name="connsiteX4" fmla="*/ 864082 w 1502257"/>
              <a:gd name="connsiteY4" fmla="*/ 304800 h 815135"/>
              <a:gd name="connsiteX5" fmla="*/ 1502257 w 1502257"/>
              <a:gd name="connsiteY5" fmla="*/ 47625 h 815135"/>
              <a:gd name="connsiteX6" fmla="*/ 711682 w 1502257"/>
              <a:gd name="connsiteY6" fmla="*/ 0 h 815135"/>
              <a:gd name="connsiteX0" fmla="*/ 711682 w 1502257"/>
              <a:gd name="connsiteY0" fmla="*/ 0 h 816742"/>
              <a:gd name="connsiteX1" fmla="*/ 54457 w 1502257"/>
              <a:gd name="connsiteY1" fmla="*/ 266700 h 816742"/>
              <a:gd name="connsiteX2" fmla="*/ 130657 w 1502257"/>
              <a:gd name="connsiteY2" fmla="*/ 809625 h 816742"/>
              <a:gd name="connsiteX3" fmla="*/ 873607 w 1502257"/>
              <a:gd name="connsiteY3" fmla="*/ 533400 h 816742"/>
              <a:gd name="connsiteX4" fmla="*/ 864082 w 1502257"/>
              <a:gd name="connsiteY4" fmla="*/ 304800 h 816742"/>
              <a:gd name="connsiteX5" fmla="*/ 1502257 w 1502257"/>
              <a:gd name="connsiteY5" fmla="*/ 47625 h 816742"/>
              <a:gd name="connsiteX6" fmla="*/ 711682 w 1502257"/>
              <a:gd name="connsiteY6" fmla="*/ 0 h 816742"/>
              <a:gd name="connsiteX0" fmla="*/ 711682 w 1502962"/>
              <a:gd name="connsiteY0" fmla="*/ 0 h 816742"/>
              <a:gd name="connsiteX1" fmla="*/ 54457 w 1502962"/>
              <a:gd name="connsiteY1" fmla="*/ 266700 h 816742"/>
              <a:gd name="connsiteX2" fmla="*/ 130657 w 1502962"/>
              <a:gd name="connsiteY2" fmla="*/ 809625 h 816742"/>
              <a:gd name="connsiteX3" fmla="*/ 873607 w 1502962"/>
              <a:gd name="connsiteY3" fmla="*/ 533400 h 816742"/>
              <a:gd name="connsiteX4" fmla="*/ 864082 w 1502962"/>
              <a:gd name="connsiteY4" fmla="*/ 304800 h 816742"/>
              <a:gd name="connsiteX5" fmla="*/ 1502257 w 1502962"/>
              <a:gd name="connsiteY5" fmla="*/ 47625 h 816742"/>
              <a:gd name="connsiteX6" fmla="*/ 711682 w 1502962"/>
              <a:gd name="connsiteY6" fmla="*/ 0 h 816742"/>
              <a:gd name="connsiteX0" fmla="*/ 711682 w 1417489"/>
              <a:gd name="connsiteY0" fmla="*/ 0 h 816742"/>
              <a:gd name="connsiteX1" fmla="*/ 54457 w 1417489"/>
              <a:gd name="connsiteY1" fmla="*/ 266700 h 816742"/>
              <a:gd name="connsiteX2" fmla="*/ 130657 w 1417489"/>
              <a:gd name="connsiteY2" fmla="*/ 809625 h 816742"/>
              <a:gd name="connsiteX3" fmla="*/ 873607 w 1417489"/>
              <a:gd name="connsiteY3" fmla="*/ 533400 h 816742"/>
              <a:gd name="connsiteX4" fmla="*/ 864082 w 1417489"/>
              <a:gd name="connsiteY4" fmla="*/ 304800 h 816742"/>
              <a:gd name="connsiteX5" fmla="*/ 1416532 w 1417489"/>
              <a:gd name="connsiteY5" fmla="*/ 0 h 816742"/>
              <a:gd name="connsiteX6" fmla="*/ 711682 w 1417489"/>
              <a:gd name="connsiteY6" fmla="*/ 0 h 816742"/>
              <a:gd name="connsiteX0" fmla="*/ 711682 w 1417489"/>
              <a:gd name="connsiteY0" fmla="*/ 0 h 816742"/>
              <a:gd name="connsiteX1" fmla="*/ 54457 w 1417489"/>
              <a:gd name="connsiteY1" fmla="*/ 266700 h 816742"/>
              <a:gd name="connsiteX2" fmla="*/ 130657 w 1417489"/>
              <a:gd name="connsiteY2" fmla="*/ 809625 h 816742"/>
              <a:gd name="connsiteX3" fmla="*/ 873607 w 1417489"/>
              <a:gd name="connsiteY3" fmla="*/ 533400 h 816742"/>
              <a:gd name="connsiteX4" fmla="*/ 864082 w 1417489"/>
              <a:gd name="connsiteY4" fmla="*/ 304800 h 816742"/>
              <a:gd name="connsiteX5" fmla="*/ 1416532 w 1417489"/>
              <a:gd name="connsiteY5" fmla="*/ 0 h 816742"/>
              <a:gd name="connsiteX6" fmla="*/ 711682 w 1417489"/>
              <a:gd name="connsiteY6" fmla="*/ 0 h 816742"/>
              <a:gd name="connsiteX0" fmla="*/ 711682 w 1417489"/>
              <a:gd name="connsiteY0" fmla="*/ 0 h 816742"/>
              <a:gd name="connsiteX1" fmla="*/ 54457 w 1417489"/>
              <a:gd name="connsiteY1" fmla="*/ 266700 h 816742"/>
              <a:gd name="connsiteX2" fmla="*/ 130657 w 1417489"/>
              <a:gd name="connsiteY2" fmla="*/ 809625 h 816742"/>
              <a:gd name="connsiteX3" fmla="*/ 873607 w 1417489"/>
              <a:gd name="connsiteY3" fmla="*/ 533400 h 816742"/>
              <a:gd name="connsiteX4" fmla="*/ 864082 w 1417489"/>
              <a:gd name="connsiteY4" fmla="*/ 304800 h 816742"/>
              <a:gd name="connsiteX5" fmla="*/ 1416532 w 1417489"/>
              <a:gd name="connsiteY5" fmla="*/ 0 h 816742"/>
              <a:gd name="connsiteX6" fmla="*/ 711682 w 1417489"/>
              <a:gd name="connsiteY6" fmla="*/ 0 h 816742"/>
              <a:gd name="connsiteX0" fmla="*/ 657696 w 1363503"/>
              <a:gd name="connsiteY0" fmla="*/ 0 h 818888"/>
              <a:gd name="connsiteX1" fmla="*/ 89371 w 1363503"/>
              <a:gd name="connsiteY1" fmla="*/ 219075 h 818888"/>
              <a:gd name="connsiteX2" fmla="*/ 76671 w 1363503"/>
              <a:gd name="connsiteY2" fmla="*/ 809625 h 818888"/>
              <a:gd name="connsiteX3" fmla="*/ 819621 w 1363503"/>
              <a:gd name="connsiteY3" fmla="*/ 533400 h 818888"/>
              <a:gd name="connsiteX4" fmla="*/ 810096 w 1363503"/>
              <a:gd name="connsiteY4" fmla="*/ 304800 h 818888"/>
              <a:gd name="connsiteX5" fmla="*/ 1362546 w 1363503"/>
              <a:gd name="connsiteY5" fmla="*/ 0 h 818888"/>
              <a:gd name="connsiteX6" fmla="*/ 657696 w 1363503"/>
              <a:gd name="connsiteY6" fmla="*/ 0 h 818888"/>
              <a:gd name="connsiteX0" fmla="*/ 673238 w 1379045"/>
              <a:gd name="connsiteY0" fmla="*/ 0 h 818888"/>
              <a:gd name="connsiteX1" fmla="*/ 104913 w 1379045"/>
              <a:gd name="connsiteY1" fmla="*/ 219075 h 818888"/>
              <a:gd name="connsiteX2" fmla="*/ 92213 w 1379045"/>
              <a:gd name="connsiteY2" fmla="*/ 809625 h 818888"/>
              <a:gd name="connsiteX3" fmla="*/ 835163 w 1379045"/>
              <a:gd name="connsiteY3" fmla="*/ 533400 h 818888"/>
              <a:gd name="connsiteX4" fmla="*/ 825638 w 1379045"/>
              <a:gd name="connsiteY4" fmla="*/ 304800 h 818888"/>
              <a:gd name="connsiteX5" fmla="*/ 1378088 w 1379045"/>
              <a:gd name="connsiteY5" fmla="*/ 0 h 818888"/>
              <a:gd name="connsiteX6" fmla="*/ 673238 w 1379045"/>
              <a:gd name="connsiteY6" fmla="*/ 0 h 818888"/>
              <a:gd name="connsiteX0" fmla="*/ 653694 w 1359501"/>
              <a:gd name="connsiteY0" fmla="*/ 0 h 685218"/>
              <a:gd name="connsiteX1" fmla="*/ 85369 w 1359501"/>
              <a:gd name="connsiteY1" fmla="*/ 219075 h 685218"/>
              <a:gd name="connsiteX2" fmla="*/ 79019 w 1359501"/>
              <a:gd name="connsiteY2" fmla="*/ 673100 h 685218"/>
              <a:gd name="connsiteX3" fmla="*/ 815619 w 1359501"/>
              <a:gd name="connsiteY3" fmla="*/ 533400 h 685218"/>
              <a:gd name="connsiteX4" fmla="*/ 806094 w 1359501"/>
              <a:gd name="connsiteY4" fmla="*/ 304800 h 685218"/>
              <a:gd name="connsiteX5" fmla="*/ 1358544 w 1359501"/>
              <a:gd name="connsiteY5" fmla="*/ 0 h 685218"/>
              <a:gd name="connsiteX6" fmla="*/ 653694 w 1359501"/>
              <a:gd name="connsiteY6" fmla="*/ 0 h 685218"/>
              <a:gd name="connsiteX0" fmla="*/ 649654 w 1355481"/>
              <a:gd name="connsiteY0" fmla="*/ 0 h 688350"/>
              <a:gd name="connsiteX1" fmla="*/ 81329 w 1355481"/>
              <a:gd name="connsiteY1" fmla="*/ 219075 h 688350"/>
              <a:gd name="connsiteX2" fmla="*/ 74979 w 1355481"/>
              <a:gd name="connsiteY2" fmla="*/ 673100 h 688350"/>
              <a:gd name="connsiteX3" fmla="*/ 751254 w 1355481"/>
              <a:gd name="connsiteY3" fmla="*/ 555625 h 688350"/>
              <a:gd name="connsiteX4" fmla="*/ 802054 w 1355481"/>
              <a:gd name="connsiteY4" fmla="*/ 304800 h 688350"/>
              <a:gd name="connsiteX5" fmla="*/ 1354504 w 1355481"/>
              <a:gd name="connsiteY5" fmla="*/ 0 h 688350"/>
              <a:gd name="connsiteX6" fmla="*/ 649654 w 1355481"/>
              <a:gd name="connsiteY6" fmla="*/ 0 h 688350"/>
              <a:gd name="connsiteX0" fmla="*/ 638943 w 1344770"/>
              <a:gd name="connsiteY0" fmla="*/ 0 h 687758"/>
              <a:gd name="connsiteX1" fmla="*/ 92843 w 1344770"/>
              <a:gd name="connsiteY1" fmla="*/ 228600 h 687758"/>
              <a:gd name="connsiteX2" fmla="*/ 64268 w 1344770"/>
              <a:gd name="connsiteY2" fmla="*/ 673100 h 687758"/>
              <a:gd name="connsiteX3" fmla="*/ 740543 w 1344770"/>
              <a:gd name="connsiteY3" fmla="*/ 555625 h 687758"/>
              <a:gd name="connsiteX4" fmla="*/ 791343 w 1344770"/>
              <a:gd name="connsiteY4" fmla="*/ 304800 h 687758"/>
              <a:gd name="connsiteX5" fmla="*/ 1343793 w 1344770"/>
              <a:gd name="connsiteY5" fmla="*/ 0 h 687758"/>
              <a:gd name="connsiteX6" fmla="*/ 638943 w 1344770"/>
              <a:gd name="connsiteY6" fmla="*/ 0 h 687758"/>
              <a:gd name="connsiteX0" fmla="*/ 661722 w 1367549"/>
              <a:gd name="connsiteY0" fmla="*/ 0 h 863308"/>
              <a:gd name="connsiteX1" fmla="*/ 115622 w 1367549"/>
              <a:gd name="connsiteY1" fmla="*/ 228600 h 863308"/>
              <a:gd name="connsiteX2" fmla="*/ 87047 w 1367549"/>
              <a:gd name="connsiteY2" fmla="*/ 673100 h 863308"/>
              <a:gd name="connsiteX3" fmla="*/ 1080822 w 1367549"/>
              <a:gd name="connsiteY3" fmla="*/ 847725 h 863308"/>
              <a:gd name="connsiteX4" fmla="*/ 814122 w 1367549"/>
              <a:gd name="connsiteY4" fmla="*/ 304800 h 863308"/>
              <a:gd name="connsiteX5" fmla="*/ 1366572 w 1367549"/>
              <a:gd name="connsiteY5" fmla="*/ 0 h 863308"/>
              <a:gd name="connsiteX6" fmla="*/ 661722 w 1367549"/>
              <a:gd name="connsiteY6" fmla="*/ 0 h 863308"/>
              <a:gd name="connsiteX0" fmla="*/ 585381 w 1291208"/>
              <a:gd name="connsiteY0" fmla="*/ 0 h 938385"/>
              <a:gd name="connsiteX1" fmla="*/ 39281 w 1291208"/>
              <a:gd name="connsiteY1" fmla="*/ 228600 h 938385"/>
              <a:gd name="connsiteX2" fmla="*/ 150406 w 1291208"/>
              <a:gd name="connsiteY2" fmla="*/ 876300 h 938385"/>
              <a:gd name="connsiteX3" fmla="*/ 1004481 w 1291208"/>
              <a:gd name="connsiteY3" fmla="*/ 847725 h 938385"/>
              <a:gd name="connsiteX4" fmla="*/ 737781 w 1291208"/>
              <a:gd name="connsiteY4" fmla="*/ 304800 h 938385"/>
              <a:gd name="connsiteX5" fmla="*/ 1290231 w 1291208"/>
              <a:gd name="connsiteY5" fmla="*/ 0 h 938385"/>
              <a:gd name="connsiteX6" fmla="*/ 585381 w 1291208"/>
              <a:gd name="connsiteY6" fmla="*/ 0 h 938385"/>
              <a:gd name="connsiteX0" fmla="*/ 659251 w 1365078"/>
              <a:gd name="connsiteY0" fmla="*/ 0 h 935702"/>
              <a:gd name="connsiteX1" fmla="*/ 24251 w 1365078"/>
              <a:gd name="connsiteY1" fmla="*/ 266700 h 935702"/>
              <a:gd name="connsiteX2" fmla="*/ 224276 w 1365078"/>
              <a:gd name="connsiteY2" fmla="*/ 876300 h 935702"/>
              <a:gd name="connsiteX3" fmla="*/ 1078351 w 1365078"/>
              <a:gd name="connsiteY3" fmla="*/ 847725 h 935702"/>
              <a:gd name="connsiteX4" fmla="*/ 811651 w 1365078"/>
              <a:gd name="connsiteY4" fmla="*/ 304800 h 935702"/>
              <a:gd name="connsiteX5" fmla="*/ 1364101 w 1365078"/>
              <a:gd name="connsiteY5" fmla="*/ 0 h 935702"/>
              <a:gd name="connsiteX6" fmla="*/ 659251 w 1365078"/>
              <a:gd name="connsiteY6" fmla="*/ 0 h 935702"/>
              <a:gd name="connsiteX0" fmla="*/ 659251 w 1365329"/>
              <a:gd name="connsiteY0" fmla="*/ 0 h 935702"/>
              <a:gd name="connsiteX1" fmla="*/ 24251 w 1365329"/>
              <a:gd name="connsiteY1" fmla="*/ 266700 h 935702"/>
              <a:gd name="connsiteX2" fmla="*/ 224276 w 1365329"/>
              <a:gd name="connsiteY2" fmla="*/ 876300 h 935702"/>
              <a:gd name="connsiteX3" fmla="*/ 1078351 w 1365329"/>
              <a:gd name="connsiteY3" fmla="*/ 847725 h 935702"/>
              <a:gd name="connsiteX4" fmla="*/ 913251 w 1365329"/>
              <a:gd name="connsiteY4" fmla="*/ 304800 h 935702"/>
              <a:gd name="connsiteX5" fmla="*/ 1364101 w 1365329"/>
              <a:gd name="connsiteY5" fmla="*/ 0 h 935702"/>
              <a:gd name="connsiteX6" fmla="*/ 659251 w 1365329"/>
              <a:gd name="connsiteY6" fmla="*/ 0 h 935702"/>
              <a:gd name="connsiteX0" fmla="*/ 659251 w 1365329"/>
              <a:gd name="connsiteY0" fmla="*/ 0 h 972720"/>
              <a:gd name="connsiteX1" fmla="*/ 24251 w 1365329"/>
              <a:gd name="connsiteY1" fmla="*/ 266700 h 972720"/>
              <a:gd name="connsiteX2" fmla="*/ 224276 w 1365329"/>
              <a:gd name="connsiteY2" fmla="*/ 876300 h 972720"/>
              <a:gd name="connsiteX3" fmla="*/ 1078351 w 1365329"/>
              <a:gd name="connsiteY3" fmla="*/ 847725 h 972720"/>
              <a:gd name="connsiteX4" fmla="*/ 913251 w 1365329"/>
              <a:gd name="connsiteY4" fmla="*/ 304800 h 972720"/>
              <a:gd name="connsiteX5" fmla="*/ 1364101 w 1365329"/>
              <a:gd name="connsiteY5" fmla="*/ 0 h 972720"/>
              <a:gd name="connsiteX6" fmla="*/ 659251 w 1365329"/>
              <a:gd name="connsiteY6" fmla="*/ 0 h 972720"/>
              <a:gd name="connsiteX0" fmla="*/ 658028 w 1364106"/>
              <a:gd name="connsiteY0" fmla="*/ 0 h 1062982"/>
              <a:gd name="connsiteX1" fmla="*/ 23028 w 1364106"/>
              <a:gd name="connsiteY1" fmla="*/ 266700 h 1062982"/>
              <a:gd name="connsiteX2" fmla="*/ 223053 w 1364106"/>
              <a:gd name="connsiteY2" fmla="*/ 876300 h 1062982"/>
              <a:gd name="connsiteX3" fmla="*/ 1013628 w 1364106"/>
              <a:gd name="connsiteY3" fmla="*/ 974725 h 1062982"/>
              <a:gd name="connsiteX4" fmla="*/ 912028 w 1364106"/>
              <a:gd name="connsiteY4" fmla="*/ 304800 h 1062982"/>
              <a:gd name="connsiteX5" fmla="*/ 1362878 w 1364106"/>
              <a:gd name="connsiteY5" fmla="*/ 0 h 1062982"/>
              <a:gd name="connsiteX6" fmla="*/ 658028 w 1364106"/>
              <a:gd name="connsiteY6" fmla="*/ 0 h 106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106" h="1062982">
                <a:moveTo>
                  <a:pt x="658028" y="0"/>
                </a:moveTo>
                <a:cubicBezTo>
                  <a:pt x="431016" y="44450"/>
                  <a:pt x="95524" y="120650"/>
                  <a:pt x="23028" y="266700"/>
                </a:cubicBezTo>
                <a:cubicBezTo>
                  <a:pt x="-49468" y="412750"/>
                  <a:pt x="57953" y="758296"/>
                  <a:pt x="223053" y="876300"/>
                </a:cubicBezTo>
                <a:cubicBezTo>
                  <a:pt x="388153" y="994304"/>
                  <a:pt x="746399" y="1171575"/>
                  <a:pt x="1013628" y="974725"/>
                </a:cubicBezTo>
                <a:cubicBezTo>
                  <a:pt x="1280857" y="777875"/>
                  <a:pt x="811486" y="397404"/>
                  <a:pt x="912028" y="304800"/>
                </a:cubicBezTo>
                <a:cubicBezTo>
                  <a:pt x="1012570" y="212196"/>
                  <a:pt x="1388278" y="117475"/>
                  <a:pt x="1362878" y="0"/>
                </a:cubicBezTo>
                <a:lnTo>
                  <a:pt x="658028" y="0"/>
                </a:lnTo>
                <a:close/>
              </a:path>
            </a:pathLst>
          </a:custGeom>
          <a:noFill/>
          <a:ln w="22225" cap="flat" cmpd="sng" algn="ctr">
            <a:solidFill>
              <a:srgbClr val="FEFF00"/>
            </a:solidFill>
            <a:prstDash val="sysDash"/>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pitchFamily="34" charset="0"/>
            </a:endParaRPr>
          </a:p>
        </p:txBody>
      </p:sp>
    </p:spTree>
    <p:extLst>
      <p:ext uri="{BB962C8B-B14F-4D97-AF65-F5344CB8AC3E}">
        <p14:creationId xmlns:p14="http://schemas.microsoft.com/office/powerpoint/2010/main" val="408178253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1670808-C1B8-4748-A934-6D413F7343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City of David (from the northeast)</a:t>
            </a:r>
          </a:p>
        </p:txBody>
      </p:sp>
      <p:sp>
        <p:nvSpPr>
          <p:cNvPr id="3" name="Text Placeholder 2"/>
          <p:cNvSpPr>
            <a:spLocks noGrp="1"/>
          </p:cNvSpPr>
          <p:nvPr>
            <p:ph type="body" sz="quarter" idx="12"/>
          </p:nvPr>
        </p:nvSpPr>
        <p:spPr/>
        <p:txBody>
          <a:bodyPr/>
          <a:lstStyle/>
          <a:p>
            <a:r>
              <a:rPr lang="en-US" dirty="0"/>
              <a:t>5:9</a:t>
            </a:r>
          </a:p>
        </p:txBody>
      </p:sp>
      <p:sp>
        <p:nvSpPr>
          <p:cNvPr id="4" name="Title 3"/>
          <p:cNvSpPr>
            <a:spLocks noGrp="1"/>
          </p:cNvSpPr>
          <p:nvPr>
            <p:ph type="title"/>
          </p:nvPr>
        </p:nvSpPr>
        <p:spPr/>
        <p:txBody>
          <a:bodyPr/>
          <a:lstStyle/>
          <a:p>
            <a:r>
              <a:rPr lang="en-US" dirty="0"/>
              <a:t>And David built all around, from the </a:t>
            </a:r>
            <a:r>
              <a:rPr lang="en-US" dirty="0" err="1"/>
              <a:t>Millo</a:t>
            </a:r>
            <a:r>
              <a:rPr lang="en-US" dirty="0"/>
              <a:t> inward</a:t>
            </a:r>
          </a:p>
        </p:txBody>
      </p:sp>
    </p:spTree>
    <p:extLst>
      <p:ext uri="{BB962C8B-B14F-4D97-AF65-F5344CB8AC3E}">
        <p14:creationId xmlns:p14="http://schemas.microsoft.com/office/powerpoint/2010/main" val="62645806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ity of David Middle Bronze and Iron walls from east, tb021504853.jpg"/>
          <p:cNvPicPr>
            <a:picLocks noChangeAspect="1"/>
          </p:cNvPicPr>
          <p:nvPr/>
        </p:nvPicPr>
        <p:blipFill>
          <a:blip r:embed="rId3">
            <a:extLst>
              <a:ext uri="{BEBA8EAE-BF5A-486C-A8C5-ECC9F3942E4B}">
                <a14:imgProps xmlns:a14="http://schemas.microsoft.com/office/drawing/2010/main">
                  <a14:imgLayer r:embed="rId4">
                    <a14:imgEffect>
                      <a14:saturation sat="13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Middle Bronze and Iron Age walls on the eastern slope of the City of David (from the east)</a:t>
            </a:r>
          </a:p>
        </p:txBody>
      </p:sp>
      <p:sp>
        <p:nvSpPr>
          <p:cNvPr id="3" name="Text Placeholder 2"/>
          <p:cNvSpPr>
            <a:spLocks noGrp="1"/>
          </p:cNvSpPr>
          <p:nvPr>
            <p:ph type="body" sz="quarter" idx="12"/>
          </p:nvPr>
        </p:nvSpPr>
        <p:spPr/>
        <p:txBody>
          <a:bodyPr/>
          <a:lstStyle/>
          <a:p>
            <a:r>
              <a:rPr lang="en-US" dirty="0"/>
              <a:t>5:9</a:t>
            </a:r>
          </a:p>
        </p:txBody>
      </p:sp>
      <p:sp>
        <p:nvSpPr>
          <p:cNvPr id="4" name="Title 3"/>
          <p:cNvSpPr>
            <a:spLocks noGrp="1"/>
          </p:cNvSpPr>
          <p:nvPr>
            <p:ph type="title"/>
          </p:nvPr>
        </p:nvSpPr>
        <p:spPr/>
        <p:txBody>
          <a:bodyPr/>
          <a:lstStyle/>
          <a:p>
            <a:r>
              <a:rPr lang="en-US" dirty="0"/>
              <a:t>And David built all around, from the </a:t>
            </a:r>
            <a:r>
              <a:rPr lang="en-US" dirty="0" err="1"/>
              <a:t>Millo</a:t>
            </a:r>
            <a:r>
              <a:rPr lang="en-US" dirty="0"/>
              <a:t> inward</a:t>
            </a:r>
          </a:p>
        </p:txBody>
      </p:sp>
    </p:spTree>
    <p:extLst>
      <p:ext uri="{BB962C8B-B14F-4D97-AF65-F5344CB8AC3E}">
        <p14:creationId xmlns:p14="http://schemas.microsoft.com/office/powerpoint/2010/main" val="41034526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Pool Tower next to Gihon Spring, with reconstruction showing Spring Tower</a:t>
            </a:r>
          </a:p>
        </p:txBody>
      </p:sp>
      <p:sp>
        <p:nvSpPr>
          <p:cNvPr id="3" name="Text Placeholder 2"/>
          <p:cNvSpPr>
            <a:spLocks noGrp="1"/>
          </p:cNvSpPr>
          <p:nvPr>
            <p:ph type="body" sz="quarter" idx="12"/>
          </p:nvPr>
        </p:nvSpPr>
        <p:spPr/>
        <p:txBody>
          <a:bodyPr/>
          <a:lstStyle/>
          <a:p>
            <a:r>
              <a:rPr lang="en-US" dirty="0"/>
              <a:t>5:9</a:t>
            </a:r>
          </a:p>
        </p:txBody>
      </p:sp>
      <p:sp>
        <p:nvSpPr>
          <p:cNvPr id="4" name="Title 3"/>
          <p:cNvSpPr>
            <a:spLocks noGrp="1"/>
          </p:cNvSpPr>
          <p:nvPr>
            <p:ph type="title"/>
          </p:nvPr>
        </p:nvSpPr>
        <p:spPr/>
        <p:txBody>
          <a:bodyPr/>
          <a:lstStyle/>
          <a:p>
            <a:r>
              <a:rPr lang="en-US" dirty="0"/>
              <a:t>And David built all around, from the </a:t>
            </a:r>
            <a:r>
              <a:rPr lang="en-US" dirty="0" err="1"/>
              <a:t>Millo</a:t>
            </a:r>
            <a:r>
              <a:rPr lang="en-US" dirty="0"/>
              <a:t> inward</a:t>
            </a:r>
          </a:p>
        </p:txBody>
      </p:sp>
      <p:pic>
        <p:nvPicPr>
          <p:cNvPr id="7" name="Picture 6" descr="A fire place sitting in a living room with a stone fireplace&#10;&#10;Description automatically generated">
            <a:extLst>
              <a:ext uri="{FF2B5EF4-FFF2-40B4-BE49-F238E27FC236}">
                <a16:creationId xmlns:a16="http://schemas.microsoft.com/office/drawing/2014/main" id="{D8CFB54E-2F82-C445-B9B9-0102156DE8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9332"/>
            <a:ext cx="9144000" cy="6032500"/>
          </a:xfrm>
          <a:prstGeom prst="rect">
            <a:avLst/>
          </a:prstGeom>
        </p:spPr>
      </p:pic>
    </p:spTree>
    <p:extLst>
      <p:ext uri="{BB962C8B-B14F-4D97-AF65-F5344CB8AC3E}">
        <p14:creationId xmlns:p14="http://schemas.microsoft.com/office/powerpoint/2010/main" val="1754054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5 Hebron.jpg"/>
</p:tagLst>
</file>

<file path=ppt/tags/tag10.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zoom\City of David aerial from east2 closeup.jpg"/>
</p:tagLst>
</file>

<file path=ppt/tags/tag11.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Area G from east.jpg"/>
</p:tagLst>
</file>

<file path=ppt/tags/tag12.xml><?xml version="1.0" encoding="utf-8"?>
<p:tagLst xmlns:a="http://schemas.openxmlformats.org/drawingml/2006/main" xmlns:r="http://schemas.openxmlformats.org/officeDocument/2006/relationships" xmlns:p="http://schemas.openxmlformats.org/presentationml/2006/main">
  <p:tag name="PHOTO" val="TRUE"/>
  <p:tag name="FILENAME" val="D:\0 Adds\2 Jerus\City of David\sr\Area G , tb n012801 sr.jpg"/>
</p:tagLst>
</file>

<file path=ppt/tags/tag13.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Area G from north.jpg"/>
</p:tagLst>
</file>

<file path=ppt/tags/tag14.xml><?xml version="1.0" encoding="utf-8"?>
<p:tagLst xmlns:a="http://schemas.openxmlformats.org/drawingml/2006/main" xmlns:r="http://schemas.openxmlformats.org/officeDocument/2006/relationships" xmlns:p="http://schemas.openxmlformats.org/presentationml/2006/main">
  <p:tag name="PHOTO" val="TRUE"/>
  <p:tag name="FILENAME" val="D:\2 Jerusalem\City of David\Sr\Stepped Stone Structure crosssection, tb n123199 sr.jpg"/>
</p:tagLst>
</file>

<file path=ppt/tags/tag15.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Middle Bronze and Iron Age walls of Kenyon.jpg"/>
</p:tagLst>
</file>

<file path=ppt/tags/tag16.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Middle Bronze and Iron Age walls of Kenyon.jpg"/>
</p:tagLst>
</file>

<file path=ppt/tags/tag17.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Middle Bronze wall excavated by Kenyon.jpg"/>
</p:tagLst>
</file>

<file path=ppt/tags/tag18.xml><?xml version="1.0" encoding="utf-8"?>
<p:tagLst xmlns:a="http://schemas.openxmlformats.org/drawingml/2006/main" xmlns:r="http://schemas.openxmlformats.org/officeDocument/2006/relationships" xmlns:p="http://schemas.openxmlformats.org/presentationml/2006/main">
  <p:tag name="PHOTO" val="TRUE"/>
  <p:tag name="FILENAME" val="C:\WINDOWS\Desktop\0 Adds\031200 Jerusalem walk with FF\Sr\Topographical model, City of David from southeast, tb n031200 sr.jpg"/>
</p:tagLst>
</file>

<file path=ppt/tags/tag19.xml><?xml version="1.0" encoding="utf-8"?>
<p:tagLst xmlns:a="http://schemas.openxmlformats.org/drawingml/2006/main" xmlns:r="http://schemas.openxmlformats.org/officeDocument/2006/relationships" xmlns:p="http://schemas.openxmlformats.org/presentationml/2006/main">
  <p:tag name="PHOTO" val="TRUE"/>
  <p:tag name="FILENAME" val="C:\WINDOWS\Desktop\0 Adds\031200 Jerusalem walk with FF\Sr\Topographical model, City of David from southeast, tb n031200 sr.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5 Hebron.jpg"/>
</p:tagLst>
</file>

<file path=ppt/tags/tag20.xml><?xml version="1.0" encoding="utf-8"?>
<p:tagLst xmlns:a="http://schemas.openxmlformats.org/drawingml/2006/main" xmlns:r="http://schemas.openxmlformats.org/officeDocument/2006/relationships" xmlns:p="http://schemas.openxmlformats.org/presentationml/2006/main">
  <p:tag name="PHOTO" val="TRUE"/>
  <p:tag name="FILENAME" val="C:\WINDOWS\Desktop\0 Adds\031200 Jerusalem walk with FF\Sr\Warren's Shaft, tb n031200 sr.jpg"/>
</p:tagLst>
</file>

<file path=ppt/tags/tag21.xml><?xml version="1.0" encoding="utf-8"?>
<p:tagLst xmlns:a="http://schemas.openxmlformats.org/drawingml/2006/main" xmlns:r="http://schemas.openxmlformats.org/officeDocument/2006/relationships" xmlns:p="http://schemas.openxmlformats.org/presentationml/2006/main">
  <p:tag name="PHOTO" val="TRUE"/>
  <p:tag name="FILENAME" val="D:\0 Adds\2 Jerus\City of David\sr\Warren's Shaft2, tb n012801 sr.jpg"/>
</p:tagLst>
</file>

<file path=ppt/tags/tag22.xml><?xml version="1.0" encoding="utf-8"?>
<p:tagLst xmlns:a="http://schemas.openxmlformats.org/drawingml/2006/main" xmlns:r="http://schemas.openxmlformats.org/officeDocument/2006/relationships" xmlns:p="http://schemas.openxmlformats.org/presentationml/2006/main">
  <p:tag name="PHOTO" val="TRUE"/>
  <p:tag name="FILENAME" val="D:\0 Adds\2 Jerus\City of David\sr\Warren's Shaft entrance to tunnel to Pool Tower2, tb n012801 sr.jpg"/>
</p:tagLst>
</file>

<file path=ppt/tags/tag23.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Warren's Shaft2.jpg"/>
</p:tagLst>
</file>

<file path=ppt/tags/tag24.xml><?xml version="1.0" encoding="utf-8"?>
<p:tagLst xmlns:a="http://schemas.openxmlformats.org/drawingml/2006/main" xmlns:r="http://schemas.openxmlformats.org/officeDocument/2006/relationships" xmlns:p="http://schemas.openxmlformats.org/presentationml/2006/main">
  <p:tag name="PHOTO" val="TRUE"/>
  <p:tag name="FILENAME" val="D:\0 Adds\2 Jerus\051501 City of David\sr\Warren's shaft view from top, tb n051501.jpg"/>
</p:tagLst>
</file>

<file path=ppt/tags/tag25.xml><?xml version="1.0" encoding="utf-8"?>
<p:tagLst xmlns:a="http://schemas.openxmlformats.org/drawingml/2006/main" xmlns:r="http://schemas.openxmlformats.org/officeDocument/2006/relationships" xmlns:p="http://schemas.openxmlformats.org/presentationml/2006/main">
  <p:tag name="PHOTO" val="TRUE"/>
  <p:tag name="FILENAME" val="D:\2 Jerusalem\City of David\Sr\Warren's Shaft view up from bottom, tb n100599 sr.jpg"/>
</p:tagLst>
</file>

<file path=ppt/tags/tag26.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Pool near Gihon Spring from above.jpg"/>
</p:tagLst>
</file>

<file path=ppt/tags/tag27.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Spring Tower south wall.jpg"/>
</p:tagLst>
</file>

<file path=ppt/tags/tag28.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Gihon Spring steps and Siloam Channel entrance.jpg"/>
</p:tagLst>
</file>

<file path=ppt/tags/tag29.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Gihon Spring.jpg"/>
</p:tagLst>
</file>

<file path=ppt/tags/tag3.xml><?xml version="1.0" encoding="utf-8"?>
<p:tagLst xmlns:a="http://schemas.openxmlformats.org/drawingml/2006/main" xmlns:r="http://schemas.openxmlformats.org/officeDocument/2006/relationships" xmlns:p="http://schemas.openxmlformats.org/presentationml/2006/main">
  <p:tag name="FILENAME" val="D:\0Images\0Adds 2002\02 Samaria\Benjamin\sr\Sheepfold near Michmash, tb q020503.jpg"/>
  <p:tag name="PHOTO" val="TRUE"/>
</p:tagLst>
</file>

<file path=ppt/tags/tag30.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Siloam Channel outlet.jpg"/>
</p:tagLst>
</file>

<file path=ppt/tags/tag31.xml><?xml version="1.0" encoding="utf-8"?>
<p:tagLst xmlns:a="http://schemas.openxmlformats.org/drawingml/2006/main" xmlns:r="http://schemas.openxmlformats.org/officeDocument/2006/relationships" xmlns:p="http://schemas.openxmlformats.org/presentationml/2006/main">
  <p:tag name="PHOTO" val="TRUE"/>
  <p:tag name="FILENAME" val="D:\Luke\02 Jerusalem sr\City of David\08433uJerusalem from south Kidron Valley, mat08433.jpg"/>
</p:tagLst>
</file>

<file path=ppt/tags/tag32.xml><?xml version="1.0" encoding="utf-8"?>
<p:tagLst xmlns:a="http://schemas.openxmlformats.org/drawingml/2006/main" xmlns:r="http://schemas.openxmlformats.org/officeDocument/2006/relationships" xmlns:p="http://schemas.openxmlformats.org/presentationml/2006/main">
  <p:tag name="PHOTO" val="TRUE"/>
  <p:tag name="FILENAME" val="D:\Luke\02 Jerusalem sr\City of David\08433uJerusalem from south Kidron Valley, mat08433.jpg"/>
</p:tagLst>
</file>

<file path=ppt/tags/tag33.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59 Tyre.jpg"/>
</p:tagLst>
</file>

<file path=ppt/tags/tag34.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City of David aerial from east2.jpg"/>
</p:tagLst>
</file>

<file path=ppt/tags/tag35.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City of David aerial from east2.jpg"/>
</p:tagLst>
</file>

<file path=ppt/tags/tag36.xml><?xml version="1.0" encoding="utf-8"?>
<p:tagLst xmlns:a="http://schemas.openxmlformats.org/drawingml/2006/main" xmlns:r="http://schemas.openxmlformats.org/officeDocument/2006/relationships" xmlns:p="http://schemas.openxmlformats.org/presentationml/2006/main">
  <p:tag name="PHOTO" val="TRUE"/>
  <p:tag name="FILENAME" val="D:\0Images\0Adds 2002\04 Judah and the Dead Sea\Judean Hills\sr\Rephaim Valley from northwest.jpg"/>
</p:tagLst>
</file>

<file path=ppt/tags/tag37.xml><?xml version="1.0" encoding="utf-8"?>
<p:tagLst xmlns:a="http://schemas.openxmlformats.org/drawingml/2006/main" xmlns:r="http://schemas.openxmlformats.org/officeDocument/2006/relationships" xmlns:p="http://schemas.openxmlformats.org/presentationml/2006/main">
  <p:tag name="PHOTO" val="TRUE"/>
  <p:tag name="FILENAME" val="E:\0Projects\Bivin\Bivin sr\Jerusalem\Hebrew U Givat Ram campus view south, db6604101611.jpg"/>
</p:tagLst>
</file>

<file path=ppt/tags/tag38.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Central Benjamin Plateau aerial from south.jpg"/>
  <p:tag name="PHOTO" val="TRUE"/>
</p:tagLst>
</file>

<file path=ppt/tags/tag39.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Central Benjamin Plateau aerial from south.jpg"/>
  <p:tag name="PHOTO" val="TRUE"/>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City of David aerial from east2.jpg"/>
</p:tagLst>
</file>

<file path=ppt/tags/tag40.xml><?xml version="1.0" encoding="utf-8"?>
<p:tagLst xmlns:a="http://schemas.openxmlformats.org/drawingml/2006/main" xmlns:r="http://schemas.openxmlformats.org/officeDocument/2006/relationships" xmlns:p="http://schemas.openxmlformats.org/presentationml/2006/main">
  <p:tag name="FILENAME" val="E:\Todd Sites\0 Adds\2 Samaria\121501 Nebi Samwil\sr\Beth Horon Ridge from Nebi Samwil, tb n121501.jpg"/>
  <p:tag name="PHOTO" val="TRUE"/>
</p:tagLst>
</file>

<file path=ppt/tags/tag41.xml><?xml version="1.0" encoding="utf-8"?>
<p:tagLst xmlns:a="http://schemas.openxmlformats.org/drawingml/2006/main" xmlns:r="http://schemas.openxmlformats.org/officeDocument/2006/relationships" xmlns:p="http://schemas.openxmlformats.org/presentationml/2006/main">
  <p:tag name="FILENAME" val="E:\Todd Sites\0 Adds\2 Samaria\121501 Nebi Samwil\sr\Beth Horon Ridge from Nebi Samwil, tb n121501.jpg"/>
  <p:tag name="PHOTO" val="TRUE"/>
</p:tagLst>
</file>

<file path=ppt/tags/tag42.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Beth Horon ridge aerial from south.jpg"/>
  <p:tag name="PHOTO" val="TRUE"/>
</p:tagLst>
</file>

<file path=ppt/tags/tag43.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Beth Horon ridge aerial from south.jpg"/>
  <p:tag name="PHOTO" val="TRUE"/>
</p:tagLst>
</file>

<file path=ppt/tags/tag44.xml><?xml version="1.0" encoding="utf-8"?>
<p:tagLst xmlns:a="http://schemas.openxmlformats.org/drawingml/2006/main" xmlns:r="http://schemas.openxmlformats.org/officeDocument/2006/relationships" xmlns:p="http://schemas.openxmlformats.org/presentationml/2006/main">
  <p:tag name="PHOTO" val="TRUE"/>
  <p:tag name="FILENAME" val="D:\0Todd Sites new\2Samaria\Benjamin\fix\sr\Beth Horon ridge aerial from west, tb q010703102.jpg"/>
</p:tagLst>
</file>

<file path=ppt/tags/tag45.xml><?xml version="1.0" encoding="utf-8"?>
<p:tagLst xmlns:a="http://schemas.openxmlformats.org/drawingml/2006/main" xmlns:r="http://schemas.openxmlformats.org/officeDocument/2006/relationships" xmlns:p="http://schemas.openxmlformats.org/presentationml/2006/main">
  <p:tag name="PHOTO" val="TRUE"/>
  <p:tag name="FILENAME" val="D:\0Todd Sites new\2Samaria\Benjamin\fix\sr\Beth Horon ridge aerial from west, tb q010703102.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City of David aerial from east2.jpg"/>
</p:tagLst>
</file>

<file path=ppt/tags/tag6.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12 People\zzDone\sr\Sick and Disabled\06348u Group of handicapped beggars, mat06348.jpg"/>
</p:tagLst>
</file>

<file path=ppt/tags/tag7.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Jerusalem\Temple Mount and City of David aerial from east, tb q010703.jpg"/>
</p:tagLst>
</file>

<file path=ppt/tags/tag8.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Jerusalem\Temple Mount and City of David aerial from east, tb q010703.jpg"/>
</p:tagLst>
</file>

<file path=ppt/tags/tag9.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zoom\City of David aerial from east2 closeup.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2009</TotalTime>
  <Words>23400</Words>
  <Application>Microsoft Macintosh PowerPoint</Application>
  <PresentationFormat>On-screen Show (4:3)</PresentationFormat>
  <Paragraphs>1729</Paragraphs>
  <Slides>207</Slides>
  <Notes>207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207</vt:i4>
      </vt:variant>
    </vt:vector>
  </HeadingPairs>
  <TitlesOfParts>
    <vt:vector size="211" baseType="lpstr">
      <vt:lpstr>Arial</vt:lpstr>
      <vt:lpstr>Calibri</vt:lpstr>
      <vt:lpstr>Times New Roman</vt:lpstr>
      <vt:lpstr>PhotoCompanion</vt:lpstr>
      <vt:lpstr>2 Samuel 5</vt:lpstr>
      <vt:lpstr>Then all the tribes of Israel came to David at Hebron</vt:lpstr>
      <vt:lpstr>Then all the tribes of Israel came to David at Hebron</vt:lpstr>
      <vt:lpstr>Then all the tribes of Israel came to David at Hebron</vt:lpstr>
      <vt:lpstr>Then all the tribes of Israel came to David at Hebron</vt:lpstr>
      <vt:lpstr>And they said, “We are your bone and your flesh”</vt:lpstr>
      <vt:lpstr>When Saul was king over us, you were the one who led Israel out and back</vt:lpstr>
      <vt:lpstr>Yahweh said to you, “You shall be shepherd of my people Israel”</vt:lpstr>
      <vt:lpstr>Yahweh said to you, “You shall be shepherd of my people Israel”</vt:lpstr>
      <vt:lpstr>Yahweh said to you, “You shall be shepherd of my people Israel”</vt:lpstr>
      <vt:lpstr>Yahweh said to you, “You shall be shepherd of my people Israel”</vt:lpstr>
      <vt:lpstr>Yahweh said to you, “You shall be shepherd of my people Israel”</vt:lpstr>
      <vt:lpstr>Yahweh said to you, “You shall be shepherd of my people Israel”</vt:lpstr>
      <vt:lpstr>Yahweh said to you, “You shall be shepherd of my people Israel”</vt:lpstr>
      <vt:lpstr>Yahweh said to you, “You shall be shepherd of my people Israel”</vt:lpstr>
      <vt:lpstr>Yahweh said to you, “You shall be shepherd of my people Israel”</vt:lpstr>
      <vt:lpstr>Yahweh said to you, “You shall be shepherd of my people Israel”</vt:lpstr>
      <vt:lpstr>So all the elders of Israel came to the king at Hebron</vt:lpstr>
      <vt:lpstr>And King David made a covenant with them there before Yahweh</vt:lpstr>
      <vt:lpstr>And they anointed David king over Israel</vt:lpstr>
      <vt:lpstr>And they anointed David king over Israel</vt:lpstr>
      <vt:lpstr>And they anointed David king over Israel</vt:lpstr>
      <vt:lpstr>David was thirty years old when he began to reign, and he reigned forty years</vt:lpstr>
      <vt:lpstr>David was thirty years old when he began to reign, and he reigned forty years</vt:lpstr>
      <vt:lpstr>He reigned over Judah in Hebron seven years and six months</vt:lpstr>
      <vt:lpstr>And he reigned in Jerusalem for thirty-three years, over all Israel and Judah</vt:lpstr>
      <vt:lpstr>And he reigned in Jerusalem for thirty-three years, over all Israel and Judah</vt:lpstr>
      <vt:lpstr>The king and his men went up to Jerusalem against the Jebusites, the inhabitants of the land</vt:lpstr>
      <vt:lpstr>The king and his men went up to Jerusalem against the Jebusites, the inhabitants of the land</vt:lpstr>
      <vt:lpstr>The king and his men went up to Jerusalem against the Jebusites, the inhabitants of the land</vt:lpstr>
      <vt:lpstr>The king and his men went up to Jerusalem against the Jebusites, the inhabitants of the land</vt:lpstr>
      <vt:lpstr>The king and his men went up to Jerusalem against the Jebusites, the inhabitants of the land</vt:lpstr>
      <vt:lpstr>The king and his men went up to Jerusalem against the Jebusites, the inhabitants of the land</vt:lpstr>
      <vt:lpstr>The king and his men went up to Jerusalem against the Jebusites, the inhabitants of the land</vt:lpstr>
      <vt:lpstr>The Jebusites said, “You will not enter here, for the blind and the lame could ward you off”</vt:lpstr>
      <vt:lpstr>The Jebusites said, “You will not enter here, for the blind and the lame could ward you off”</vt:lpstr>
      <vt:lpstr>The Jebusites said, “You will not enter here, for the blind and the lame could ward you off”</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Nevertheless David took the stronghold of Zion, that is, the City of David</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Now David said, “Whoever would strike the Jebusites, let him get up the water shaft”</vt:lpstr>
      <vt:lpstr>So David lived in the stronghold, and he called it the city of David</vt:lpstr>
      <vt:lpstr>So David lived in the stronghold, and he called it the city of David</vt:lpstr>
      <vt:lpstr>And David built all around, from the Millo inward</vt:lpstr>
      <vt:lpstr>And David built all around, from the Millo inward</vt:lpstr>
      <vt:lpstr>And David built all around, from the Millo inward</vt:lpstr>
      <vt:lpstr>David became greater and greater, for Yahweh, the God of hosts, was with him</vt:lpstr>
      <vt:lpstr>David became greater and greater, for Yahweh, the God of hosts, was with him</vt:lpstr>
      <vt:lpstr>David became greater and greater, for Yahweh, the God of hosts, was with him</vt:lpstr>
      <vt:lpstr>Then Hiram, king of Tyre, sent messengers to David</vt:lpstr>
      <vt:lpstr>Then Hiram, king of Tyre, sent messengers to David</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He sent cedar trees, carpenters, and stone masons, and they built David a house</vt:lpstr>
      <vt:lpstr>Then David knew that Yahweh had established him as king over Israel</vt:lpstr>
      <vt:lpstr>Then David took more concubines and wives from Jerusalem, after he came from Hebron</vt:lpstr>
      <vt:lpstr>The sons born to David in Jerusalem were Shammua, Shobab, Nathan, Solomon</vt:lpstr>
      <vt:lpstr>The sons born to David in Jerusalem were . . . Ibhar, Elishua, Nepheg, Japhia</vt:lpstr>
      <vt:lpstr>The sons born to David in Jerusalem were . . . Elishama, Eliada, and Eliphelet</vt:lpstr>
      <vt:lpstr>When the Philistines heard that they had anointed David king over Israel</vt:lpstr>
      <vt:lpstr>Then all the Philistines went up to seek David</vt:lpstr>
      <vt:lpstr>Then all the Philistines went up to seek David</vt:lpstr>
      <vt:lpstr>Then all the Philistines went up to seek David</vt:lpstr>
      <vt:lpstr>Then all the Philistines went up to seek David</vt:lpstr>
      <vt:lpstr>Then all the Philistines went up to seek David</vt:lpstr>
      <vt:lpstr>Then all the Philistines went up to seek David</vt:lpstr>
      <vt:lpstr>Then all the Philistines went up to seek David</vt:lpstr>
      <vt:lpstr>Yahweh said, “By David my servant I will save my people Israel from the Philistines”</vt:lpstr>
      <vt:lpstr>But David heard of it and went down to the stronghold</vt:lpstr>
      <vt:lpstr>But David heard of it and went down to the stronghold</vt:lpstr>
      <vt:lpstr>But David heard of it and went down to the stronghold</vt:lpstr>
      <vt:lpstr>But David heard of it and went down to the stronghold</vt:lpstr>
      <vt:lpstr>But David heard of it and went down to the stronghold</vt:lpstr>
      <vt:lpstr>Now the Philistines had come and spread out in the Valley of Rephaim</vt:lpstr>
      <vt:lpstr>Now the Philistines had come and spread out in the Valley of Rephaim</vt:lpstr>
      <vt:lpstr>Now the Philistines had come and spread out in the Valley of Rephaim</vt:lpstr>
      <vt:lpstr>Now the Philistines had come and spread out in the Valley of Rephaim</vt:lpstr>
      <vt:lpstr>Now the Philistines had come and spread out in the Valley of Rephaim</vt:lpstr>
      <vt:lpstr>Now the Philistines had come and spread out in the Valley of Rephaim</vt:lpstr>
      <vt:lpstr>Now the Philistines had come and spread out in the Valley of Rephaim</vt:lpstr>
      <vt:lpstr>David asked Yahweh, “Shall I go up against the Philistines? Will you deliver them into my hand?”</vt:lpstr>
      <vt:lpstr>Yahweh replied, “Go up, for I will certainly deliver the Philistines into your hand”</vt:lpstr>
      <vt:lpstr>David came to Baal-perazim, and David struck them there . . . and called the place Baal-perazim</vt:lpstr>
      <vt:lpstr>David came to Baal-perazim, and David struck them there . . . and called the place Baal-perazim</vt:lpstr>
      <vt:lpstr>David came to Baal-perazim, and David struck them there . . . and called the place Baal-perazim</vt:lpstr>
      <vt:lpstr>And they left their idols there, so David and his men took them away</vt:lpstr>
      <vt:lpstr>And they left their idols there, so David and his men took them away</vt:lpstr>
      <vt:lpstr>And they left their idols there, so David and his men took them away</vt:lpstr>
      <vt:lpstr>And they left their idols there, so David and his men took them away</vt:lpstr>
      <vt:lpstr>And they left their idols there, so David and his men took them away</vt:lpstr>
      <vt:lpstr>And they left their idols there, so David and his men took them away</vt:lpstr>
      <vt:lpstr>And they left their idols there, so David and his men took them away</vt:lpstr>
      <vt:lpstr>Then the Philistines came up yet again and spread out in the Valley of Rephaim</vt:lpstr>
      <vt:lpstr>David inquired of Yahweh, who said, “Do not go up, go behind them opposite the poplar trees”</vt:lpstr>
      <vt:lpstr>David inquired of Yahweh, who said, “Do not go up, go behind them opposite the poplar trees”</vt:lpstr>
      <vt:lpstr>David inquired of Yahweh, who said, “Do not go up, go behind them opposite the poplar trees”</vt:lpstr>
      <vt:lpstr>David inquired of Yahweh, who said, “Do not go up, go behind them opposite the poplar trees”</vt:lpstr>
      <vt:lpstr>David inquired of Yahweh, who said, “Do not go up, go behind them opposite the poplar trees”</vt:lpstr>
      <vt:lpstr>When you hear the sound of marching in the tops of the poplar trees, act quickly</vt:lpstr>
      <vt:lpstr>When you hear the sound of marching in the tops of the poplar trees, act quickly</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lpstr>David did as Yahweh commanded him, striking the Philistines from Gibeon and as far as Gezer</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5, Photo Companion to the Bible</dc:title>
  <dc:subject>Photo Companion to the Bible</dc:subject>
  <dc:creator>BiblePlaces.com</dc:creator>
  <cp:lastModifiedBy>Kaelyn Peay</cp:lastModifiedBy>
  <cp:revision>153</cp:revision>
  <dcterms:created xsi:type="dcterms:W3CDTF">2020-04-07T20:23:06Z</dcterms:created>
  <dcterms:modified xsi:type="dcterms:W3CDTF">2021-02-06T23:56:49Z</dcterms:modified>
</cp:coreProperties>
</file>